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7" r:id="rId2"/>
    <p:sldId id="266" r:id="rId3"/>
    <p:sldId id="269" r:id="rId4"/>
    <p:sldId id="270" r:id="rId5"/>
    <p:sldId id="284" r:id="rId6"/>
    <p:sldId id="274" r:id="rId7"/>
    <p:sldId id="285" r:id="rId8"/>
    <p:sldId id="286" r:id="rId9"/>
    <p:sldId id="287" r:id="rId10"/>
    <p:sldId id="288" r:id="rId11"/>
    <p:sldId id="277" r:id="rId12"/>
    <p:sldId id="280" r:id="rId13"/>
    <p:sldId id="289"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255"/>
    <a:srgbClr val="044271"/>
    <a:srgbClr val="F2F5F8"/>
    <a:srgbClr val="D1DCE7"/>
    <a:srgbClr val="161613"/>
    <a:srgbClr val="AABED2"/>
    <a:srgbClr val="A5BACF"/>
    <a:srgbClr val="000000"/>
    <a:srgbClr val="B3C4D5"/>
    <a:srgbClr val="D7E0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712" autoAdjust="0"/>
  </p:normalViewPr>
  <p:slideViewPr>
    <p:cSldViewPr snapToGrid="0">
      <p:cViewPr varScale="1">
        <p:scale>
          <a:sx n="97" d="100"/>
          <a:sy n="97" d="100"/>
        </p:scale>
        <p:origin x="318" y="3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A73B8-926A-42BA-91CE-748513788537}" type="datetimeFigureOut">
              <a:rPr lang="de-DE" smtClean="0"/>
              <a:t>28.02.2025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762B6-3E8A-44C4-95DB-5CCB36CEACDC}" type="slidenum">
              <a:rPr lang="de-DE" smtClean="0"/>
              <a:t>‹Nr.›</a:t>
            </a:fld>
            <a:endParaRPr lang="de-DE"/>
          </a:p>
        </p:txBody>
      </p:sp>
    </p:spTree>
    <p:extLst>
      <p:ext uri="{BB962C8B-B14F-4D97-AF65-F5344CB8AC3E}">
        <p14:creationId xmlns:p14="http://schemas.microsoft.com/office/powerpoint/2010/main" val="356382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CD762B6-3E8A-44C4-95DB-5CCB36CEACDC}" type="slidenum">
              <a:rPr lang="de-DE" smtClean="0"/>
              <a:t>2</a:t>
            </a:fld>
            <a:endParaRPr lang="de-DE"/>
          </a:p>
        </p:txBody>
      </p:sp>
    </p:spTree>
    <p:extLst>
      <p:ext uri="{BB962C8B-B14F-4D97-AF65-F5344CB8AC3E}">
        <p14:creationId xmlns:p14="http://schemas.microsoft.com/office/powerpoint/2010/main" val="319102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06CF9-66AF-4C8C-8F70-8872B7D47D8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0881FBF-6181-4EEF-B89C-209EE21C0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E84EBD1-1212-4F76-BBA6-1562A592D10D}"/>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5" name="Fußzeilenplatzhalter 4">
            <a:extLst>
              <a:ext uri="{FF2B5EF4-FFF2-40B4-BE49-F238E27FC236}">
                <a16:creationId xmlns:a16="http://schemas.microsoft.com/office/drawing/2014/main" id="{CA0B883F-F7EB-431E-A075-7CD9AC3E81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2C86E06-4EA7-4EA8-9C06-445BBBA95D65}"/>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0159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68AF3-0B0D-4F73-B693-4F5EF42F21F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1E2E347-A4D0-4AC1-96BB-E4384CB8267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5D2FDA8-A054-4183-B8B2-91A8ED3BFBAD}"/>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5" name="Fußzeilenplatzhalter 4">
            <a:extLst>
              <a:ext uri="{FF2B5EF4-FFF2-40B4-BE49-F238E27FC236}">
                <a16:creationId xmlns:a16="http://schemas.microsoft.com/office/drawing/2014/main" id="{813ECF99-834E-486A-A8E0-A0569A1FB25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0944269-D590-405D-A0ED-94E889BA6ABE}"/>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447840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CD658C3-61C8-4848-9060-B606C48ABA0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C1CEEE3-31DC-495A-8EFB-C85A03BD43A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152FDA2-0CF8-4DC1-B527-6B297478BF0D}"/>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5" name="Fußzeilenplatzhalter 4">
            <a:extLst>
              <a:ext uri="{FF2B5EF4-FFF2-40B4-BE49-F238E27FC236}">
                <a16:creationId xmlns:a16="http://schemas.microsoft.com/office/drawing/2014/main" id="{5768D2A4-59D3-4382-9653-0CC79043A15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29D1F9-BB3F-43B8-AFE9-C8D3B6DC2483}"/>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3743751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AD928-9ADA-4D96-84C9-82BFFCFDC73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2EA2C8A-B7AE-4EFB-8CDF-65B334DC5B8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2CE092-87EF-4B16-B0CD-E3DA61C27619}"/>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5" name="Fußzeilenplatzhalter 4">
            <a:extLst>
              <a:ext uri="{FF2B5EF4-FFF2-40B4-BE49-F238E27FC236}">
                <a16:creationId xmlns:a16="http://schemas.microsoft.com/office/drawing/2014/main" id="{8073FC3C-92C8-435D-88D1-2B983931B78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43DDDB9-A499-4262-9410-EB808BE29062}"/>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337111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F18F1-F4C9-472D-A50A-532A4B1F46D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D32BC02-0638-46F5-8DEB-9DD2998D3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FE0A4C4-9FF0-46FC-A2FD-A669196B4696}"/>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5" name="Fußzeilenplatzhalter 4">
            <a:extLst>
              <a:ext uri="{FF2B5EF4-FFF2-40B4-BE49-F238E27FC236}">
                <a16:creationId xmlns:a16="http://schemas.microsoft.com/office/drawing/2014/main" id="{D1306C11-E1AD-4A62-A983-A44A9A864F9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EBC90F5-30EC-40AA-AC5E-DC18BC8D6390}"/>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1295865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DD343-EB72-4DC3-BB04-C05C4CBCF4A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97F19BF-A43D-4F7C-B429-92246A01714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9273FD1-6F76-4ACC-AB03-A3F8B254A1E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6108204-2505-43C9-9D4E-78BA6C3D7502}"/>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6" name="Fußzeilenplatzhalter 5">
            <a:extLst>
              <a:ext uri="{FF2B5EF4-FFF2-40B4-BE49-F238E27FC236}">
                <a16:creationId xmlns:a16="http://schemas.microsoft.com/office/drawing/2014/main" id="{923514AC-93EE-4068-B1F0-EF32CF2BAEE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9D2868A-48F1-4B5A-AB23-565A208CA73A}"/>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275150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4BEB9-590A-41EA-8F79-33F3DE74265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BBF1481-12C0-43A2-8348-2BAA2ECBA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747134B-9D44-4A79-BFB4-23727F483EA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AA57034-9436-45D4-A6DF-3C080E9E75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603D368-D9B8-493A-83AB-1CA14B27266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E05A0D4-9D88-4191-AEA4-ACA60AC4270E}"/>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8" name="Fußzeilenplatzhalter 7">
            <a:extLst>
              <a:ext uri="{FF2B5EF4-FFF2-40B4-BE49-F238E27FC236}">
                <a16:creationId xmlns:a16="http://schemas.microsoft.com/office/drawing/2014/main" id="{F9FB7E56-E454-4D2D-B701-85EE5FD8460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766E596-DF3E-46BB-BB9E-CC79EA603B71}"/>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01343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BBBD52-CD3C-4D72-8047-576BC9AE912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FE4D69A-9C08-48D1-8224-89948983DD85}"/>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4" name="Fußzeilenplatzhalter 3">
            <a:extLst>
              <a:ext uri="{FF2B5EF4-FFF2-40B4-BE49-F238E27FC236}">
                <a16:creationId xmlns:a16="http://schemas.microsoft.com/office/drawing/2014/main" id="{8F6B4BD7-FD77-4680-9F7F-A7721107F6E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7B50984-6C85-4B29-AD51-7B5D1C10734C}"/>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31620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A45028A-A50F-48E5-A93F-784C475863C8}"/>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3" name="Fußzeilenplatzhalter 2">
            <a:extLst>
              <a:ext uri="{FF2B5EF4-FFF2-40B4-BE49-F238E27FC236}">
                <a16:creationId xmlns:a16="http://schemas.microsoft.com/office/drawing/2014/main" id="{139B054C-3343-4D74-ACE6-7B1EB6E6AC4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7A9E96C-58E7-4D3B-957E-071D712C0CE3}"/>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14377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3E557-94DE-41ED-80F8-A9C1134F16E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473BD39-0D5E-4176-8C88-61844CD7B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36991DA-353D-4703-B6F1-8949A7B86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73B51C6-01DF-4CC5-88C7-D3F707C674A3}"/>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6" name="Fußzeilenplatzhalter 5">
            <a:extLst>
              <a:ext uri="{FF2B5EF4-FFF2-40B4-BE49-F238E27FC236}">
                <a16:creationId xmlns:a16="http://schemas.microsoft.com/office/drawing/2014/main" id="{CF011546-F889-4A3D-8F58-B4043F0A0AE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77EA61F-845A-4533-8496-AF37A01272BC}"/>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598552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0C9C5-CA77-4937-A151-A38B45A06DB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9B04C9C-86DC-48FD-A67D-607D97DCF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86E7494-A3F6-4493-A3FD-04BED23B8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55946A8-A506-4656-A9A0-34DAEC7ED99B}"/>
              </a:ext>
            </a:extLst>
          </p:cNvPr>
          <p:cNvSpPr>
            <a:spLocks noGrp="1"/>
          </p:cNvSpPr>
          <p:nvPr>
            <p:ph type="dt" sz="half" idx="10"/>
          </p:nvPr>
        </p:nvSpPr>
        <p:spPr/>
        <p:txBody>
          <a:bodyPr/>
          <a:lstStyle/>
          <a:p>
            <a:fld id="{2F9D8A40-847B-433E-9A0E-DB43C2920DC3}" type="datetimeFigureOut">
              <a:rPr lang="de-DE" smtClean="0"/>
              <a:t>28.02.2025</a:t>
            </a:fld>
            <a:endParaRPr lang="de-DE"/>
          </a:p>
        </p:txBody>
      </p:sp>
      <p:sp>
        <p:nvSpPr>
          <p:cNvPr id="6" name="Fußzeilenplatzhalter 5">
            <a:extLst>
              <a:ext uri="{FF2B5EF4-FFF2-40B4-BE49-F238E27FC236}">
                <a16:creationId xmlns:a16="http://schemas.microsoft.com/office/drawing/2014/main" id="{49258C94-9FA1-4F13-BD96-E22D06AB187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7E2832F-8370-48AF-AD57-48859246BB4E}"/>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65992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1AA"/>
            </a:gs>
            <a:gs pos="100000">
              <a:srgbClr val="004D8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3C9707F-7C9D-48AF-9A22-C419B47F3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03D0D37-A68C-4736-8036-D4EAFB23F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6A94AD-9CFC-465E-ABC2-E0E9419081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D8A40-847B-433E-9A0E-DB43C2920DC3}" type="datetimeFigureOut">
              <a:rPr lang="de-DE" smtClean="0"/>
              <a:t>28.02.2025</a:t>
            </a:fld>
            <a:endParaRPr lang="de-DE"/>
          </a:p>
        </p:txBody>
      </p:sp>
      <p:sp>
        <p:nvSpPr>
          <p:cNvPr id="5" name="Fußzeilenplatzhalter 4">
            <a:extLst>
              <a:ext uri="{FF2B5EF4-FFF2-40B4-BE49-F238E27FC236}">
                <a16:creationId xmlns:a16="http://schemas.microsoft.com/office/drawing/2014/main" id="{B73C02BC-1A5C-49B0-9E9E-D3CB708BEC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0FE653C-9712-4E63-844E-92D4CFD32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52F57-39F1-4414-A95D-D330A9050032}" type="slidenum">
              <a:rPr lang="de-DE" smtClean="0"/>
              <a:t>‹Nr.›</a:t>
            </a:fld>
            <a:endParaRPr lang="de-DE"/>
          </a:p>
        </p:txBody>
      </p:sp>
    </p:spTree>
    <p:extLst>
      <p:ext uri="{BB962C8B-B14F-4D97-AF65-F5344CB8AC3E}">
        <p14:creationId xmlns:p14="http://schemas.microsoft.com/office/powerpoint/2010/main" val="1372588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 Target="slide3.xm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pic>
        <p:nvPicPr>
          <p:cNvPr id="9" name="Grafik 8" descr="Ein Bild, das Text, Mann, Menschliches Gesicht, Person enthält.&#10;&#10;KI-generierte Inhalte können fehlerhaft sein.">
            <a:extLst>
              <a:ext uri="{FF2B5EF4-FFF2-40B4-BE49-F238E27FC236}">
                <a16:creationId xmlns:a16="http://schemas.microsoft.com/office/drawing/2014/main" id="{6E84203B-6BCC-F6B2-7E98-77C45498D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8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pic>
        <p:nvPicPr>
          <p:cNvPr id="17" name="Grafik 16" descr="Ein Bild, das Satellit, dunkel enthält.&#10;&#10;Automatisch generierte Beschreibung">
            <a:extLst>
              <a:ext uri="{FF2B5EF4-FFF2-40B4-BE49-F238E27FC236}">
                <a16:creationId xmlns:a16="http://schemas.microsoft.com/office/drawing/2014/main" id="{5938D963-0BA5-4432-B6AA-527F0E7B7DB7}"/>
              </a:ext>
            </a:extLst>
          </p:cNvPr>
          <p:cNvPicPr>
            <a:picLocks noChangeAspect="1"/>
          </p:cNvPicPr>
          <p:nvPr/>
        </p:nvPicPr>
        <p:blipFill rotWithShape="1">
          <a:blip r:embed="rId2">
            <a:extLst>
              <a:ext uri="{28A0092B-C50C-407E-A947-70E740481C1C}">
                <a14:useLocalDpi xmlns:a14="http://schemas.microsoft.com/office/drawing/2010/main" val="0"/>
              </a:ext>
            </a:extLst>
          </a:blip>
          <a:srcRect l="40419" r="9063"/>
          <a:stretch/>
        </p:blipFill>
        <p:spPr>
          <a:xfrm>
            <a:off x="6032840" y="0"/>
            <a:ext cx="6159160" cy="6858000"/>
          </a:xfrm>
          <a:prstGeom prst="rect">
            <a:avLst/>
          </a:prstGeom>
        </p:spPr>
      </p:pic>
      <p:sp>
        <p:nvSpPr>
          <p:cNvPr id="5" name="Textfeld 4">
            <a:extLst>
              <a:ext uri="{FF2B5EF4-FFF2-40B4-BE49-F238E27FC236}">
                <a16:creationId xmlns:a16="http://schemas.microsoft.com/office/drawing/2014/main" id="{E2E075A0-3B41-48D5-B70D-920AAC62BF68}"/>
              </a:ext>
            </a:extLst>
          </p:cNvPr>
          <p:cNvSpPr txBox="1"/>
          <p:nvPr/>
        </p:nvSpPr>
        <p:spPr>
          <a:xfrm>
            <a:off x="494837" y="1507659"/>
            <a:ext cx="4933489" cy="2308324"/>
          </a:xfrm>
          <a:prstGeom prst="rect">
            <a:avLst/>
          </a:prstGeom>
          <a:noFill/>
        </p:spPr>
        <p:txBody>
          <a:bodyPr wrap="square" rtlCol="0">
            <a:spAutoFit/>
          </a:bodyPr>
          <a:lstStyle/>
          <a:p>
            <a:r>
              <a:rPr lang="en-US" sz="1200" dirty="0">
                <a:latin typeface="Poppins Light" panose="00000400000000000000" pitchFamily="2" charset="0"/>
                <a:cs typeface="Poppins Light" panose="00000400000000000000" pitchFamily="2" charset="0"/>
              </a:rPr>
              <a:t>As a provider of SaaS (Software as a Service), the data protection and IT security of our customers and our own infrastructure is one of the most important challenges. </a:t>
            </a:r>
          </a:p>
          <a:p>
            <a:endParaRPr lang="en-US" sz="1200" dirty="0">
              <a:latin typeface="Poppins Light" panose="00000400000000000000" pitchFamily="2" charset="0"/>
              <a:cs typeface="Poppins Light" panose="00000400000000000000" pitchFamily="2" charset="0"/>
            </a:endParaRPr>
          </a:p>
          <a:p>
            <a:r>
              <a:rPr lang="en-US" sz="1200" dirty="0">
                <a:latin typeface="Poppins Light" panose="00000400000000000000" pitchFamily="2" charset="0"/>
                <a:cs typeface="Poppins Light" panose="00000400000000000000" pitchFamily="2" charset="0"/>
              </a:rPr>
              <a:t>We ensure robust data security through multiple layers of protection. Partnering with leading hosting providers, such as </a:t>
            </a:r>
            <a:r>
              <a:rPr lang="en-US" sz="1200" dirty="0" err="1">
                <a:latin typeface="Poppins Light" panose="00000400000000000000" pitchFamily="2" charset="0"/>
                <a:cs typeface="Poppins Light" panose="00000400000000000000" pitchFamily="2" charset="0"/>
              </a:rPr>
              <a:t>Hetzner</a:t>
            </a:r>
            <a:r>
              <a:rPr lang="en-US" sz="1200" dirty="0">
                <a:latin typeface="Poppins Light" panose="00000400000000000000" pitchFamily="2" charset="0"/>
                <a:cs typeface="Poppins Light" panose="00000400000000000000" pitchFamily="2" charset="0"/>
              </a:rPr>
              <a:t>, guarantees that our digital services remain highly available, performant, and secure at all times. Additionally, we strictly adhere to GDPR compliance and maintain our ISO 27001 certification (Information Security Management Systems) through regular renewals, underscoring our commitment to safeguarding your data.</a:t>
            </a:r>
          </a:p>
        </p:txBody>
      </p:sp>
      <p:sp>
        <p:nvSpPr>
          <p:cNvPr id="12" name="Textfeld 11">
            <a:extLst>
              <a:ext uri="{FF2B5EF4-FFF2-40B4-BE49-F238E27FC236}">
                <a16:creationId xmlns:a16="http://schemas.microsoft.com/office/drawing/2014/main" id="{E877CDEC-491B-40FC-A599-A1D5C2C94550}"/>
              </a:ext>
            </a:extLst>
          </p:cNvPr>
          <p:cNvSpPr txBox="1"/>
          <p:nvPr/>
        </p:nvSpPr>
        <p:spPr>
          <a:xfrm>
            <a:off x="485313" y="786384"/>
            <a:ext cx="4299751" cy="338554"/>
          </a:xfrm>
          <a:prstGeom prst="rect">
            <a:avLst/>
          </a:prstGeom>
          <a:noFill/>
        </p:spPr>
        <p:txBody>
          <a:bodyPr wrap="square" rtlCol="0">
            <a:spAutoFit/>
          </a:bodyPr>
          <a:lstStyle/>
          <a:p>
            <a:r>
              <a:rPr lang="en-US" sz="1600" dirty="0">
                <a:latin typeface="Poppins Light" panose="00000400000000000000" pitchFamily="2" charset="0"/>
                <a:cs typeface="Poppins Light" panose="00000400000000000000" pitchFamily="2" charset="0"/>
              </a:rPr>
              <a:t>Data protection and IT security</a:t>
            </a:r>
            <a:endParaRPr lang="de-DE" sz="1600" dirty="0">
              <a:latin typeface="Poppins Light" panose="00000400000000000000" pitchFamily="2" charset="0"/>
              <a:cs typeface="Poppins Light" panose="00000400000000000000" pitchFamily="2" charset="0"/>
            </a:endParaRPr>
          </a:p>
        </p:txBody>
      </p:sp>
      <p:pic>
        <p:nvPicPr>
          <p:cNvPr id="8" name="Grafik 7">
            <a:extLst>
              <a:ext uri="{FF2B5EF4-FFF2-40B4-BE49-F238E27FC236}">
                <a16:creationId xmlns:a16="http://schemas.microsoft.com/office/drawing/2014/main" id="{5DDBE40C-D69C-40E9-8C83-C7EB0D49043A}"/>
              </a:ext>
            </a:extLst>
          </p:cNvPr>
          <p:cNvPicPr>
            <a:picLocks noChangeAspect="1"/>
          </p:cNvPicPr>
          <p:nvPr/>
        </p:nvPicPr>
        <p:blipFill>
          <a:blip r:embed="rId3"/>
          <a:stretch>
            <a:fillRect/>
          </a:stretch>
        </p:blipFill>
        <p:spPr>
          <a:xfrm>
            <a:off x="494837" y="5350341"/>
            <a:ext cx="3115137" cy="841375"/>
          </a:xfrm>
          <a:prstGeom prst="rect">
            <a:avLst/>
          </a:prstGeom>
        </p:spPr>
      </p:pic>
      <p:pic>
        <p:nvPicPr>
          <p:cNvPr id="4" name="Grafik 3">
            <a:extLst>
              <a:ext uri="{FF2B5EF4-FFF2-40B4-BE49-F238E27FC236}">
                <a16:creationId xmlns:a16="http://schemas.microsoft.com/office/drawing/2014/main" id="{7CCC4D79-C820-03F9-4F38-6F93BA59C2E3}"/>
              </a:ext>
            </a:extLst>
          </p:cNvPr>
          <p:cNvPicPr>
            <a:picLocks noChangeAspect="1"/>
          </p:cNvPicPr>
          <p:nvPr/>
        </p:nvPicPr>
        <p:blipFill>
          <a:blip r:embed="rId4"/>
          <a:stretch>
            <a:fillRect/>
          </a:stretch>
        </p:blipFill>
        <p:spPr>
          <a:xfrm>
            <a:off x="3890911" y="5440052"/>
            <a:ext cx="1576165" cy="631564"/>
          </a:xfrm>
          <a:prstGeom prst="rect">
            <a:avLst/>
          </a:prstGeom>
        </p:spPr>
      </p:pic>
    </p:spTree>
    <p:extLst>
      <p:ext uri="{BB962C8B-B14F-4D97-AF65-F5344CB8AC3E}">
        <p14:creationId xmlns:p14="http://schemas.microsoft.com/office/powerpoint/2010/main" val="4178258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44271"/>
            </a:gs>
            <a:gs pos="100000">
              <a:srgbClr val="033255"/>
            </a:gs>
          </a:gsLst>
          <a:path path="circle">
            <a:fillToRect l="100000" t="100000"/>
          </a:path>
        </a:gra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5CE090DE-7A7F-4E95-AABB-EFEF32657E75}"/>
              </a:ext>
            </a:extLst>
          </p:cNvPr>
          <p:cNvSpPr txBox="1"/>
          <p:nvPr/>
        </p:nvSpPr>
        <p:spPr>
          <a:xfrm>
            <a:off x="496800" y="1997839"/>
            <a:ext cx="5912878" cy="1938992"/>
          </a:xfrm>
          <a:prstGeom prst="rect">
            <a:avLst/>
          </a:prstGeom>
          <a:noFill/>
        </p:spPr>
        <p:txBody>
          <a:bodyPr wrap="square" rtlCol="0">
            <a:spAutoFit/>
          </a:bodyPr>
          <a:lstStyle/>
          <a:p>
            <a:r>
              <a:rPr lang="en-US" sz="2000" dirty="0">
                <a:solidFill>
                  <a:srgbClr val="FFFFFF"/>
                </a:solidFill>
                <a:effectLst/>
                <a:latin typeface="Poppins Light" panose="00000400000000000000" pitchFamily="2" charset="0"/>
                <a:cs typeface="Poppins Light" panose="00000400000000000000" pitchFamily="2" charset="0"/>
              </a:rPr>
              <a:t>Digitalization in the financial industry is increasingly being shaped by the customer. </a:t>
            </a:r>
          </a:p>
          <a:p>
            <a:endParaRPr lang="en-US" sz="2000" dirty="0">
              <a:solidFill>
                <a:srgbClr val="FFFFFF"/>
              </a:solidFill>
              <a:effectLst/>
              <a:latin typeface="Poppins Light" panose="00000400000000000000" pitchFamily="2" charset="0"/>
              <a:cs typeface="Poppins Light" panose="00000400000000000000" pitchFamily="2" charset="0"/>
            </a:endParaRPr>
          </a:p>
          <a:p>
            <a:r>
              <a:rPr lang="en-US" sz="2000" dirty="0">
                <a:solidFill>
                  <a:srgbClr val="FFFFFF"/>
                </a:solidFill>
                <a:effectLst/>
                <a:latin typeface="Poppins Light" panose="00000400000000000000" pitchFamily="2" charset="0"/>
                <a:cs typeface="Poppins Light" panose="00000400000000000000" pitchFamily="2" charset="0"/>
              </a:rPr>
              <a:t>Therefore, now more than ever, useful and innovative services are needed which create real added value for your customers.</a:t>
            </a:r>
            <a:endParaRPr lang="de-DE" sz="2000" dirty="0">
              <a:solidFill>
                <a:srgbClr val="FFFFFF"/>
              </a:solidFill>
              <a:latin typeface="Poppins Light" panose="00000400000000000000" pitchFamily="2" charset="0"/>
              <a:cs typeface="Poppins Light" panose="00000400000000000000" pitchFamily="2" charset="0"/>
            </a:endParaRPr>
          </a:p>
        </p:txBody>
      </p:sp>
      <p:sp>
        <p:nvSpPr>
          <p:cNvPr id="3" name="Rechteck: abgerundete Ecken 2">
            <a:extLst>
              <a:ext uri="{FF2B5EF4-FFF2-40B4-BE49-F238E27FC236}">
                <a16:creationId xmlns:a16="http://schemas.microsoft.com/office/drawing/2014/main" id="{561CC942-8E95-1E63-FD4E-EB5BDFAC1E9F}"/>
              </a:ext>
            </a:extLst>
          </p:cNvPr>
          <p:cNvSpPr/>
          <p:nvPr/>
        </p:nvSpPr>
        <p:spPr>
          <a:xfrm>
            <a:off x="3048000" y="4572000"/>
            <a:ext cx="7779657" cy="1511300"/>
          </a:xfrm>
          <a:prstGeom prst="roundRect">
            <a:avLst>
              <a:gd name="adj" fmla="val 80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6630B6B7-FDBD-4F06-8A78-608716EA118F}"/>
              </a:ext>
            </a:extLst>
          </p:cNvPr>
          <p:cNvPicPr>
            <a:picLocks noChangeAspect="1"/>
          </p:cNvPicPr>
          <p:nvPr/>
        </p:nvPicPr>
        <p:blipFill>
          <a:blip r:embed="rId2"/>
          <a:stretch>
            <a:fillRect/>
          </a:stretch>
        </p:blipFill>
        <p:spPr>
          <a:xfrm>
            <a:off x="7275453" y="774700"/>
            <a:ext cx="4388474" cy="6121400"/>
          </a:xfrm>
          <a:prstGeom prst="rect">
            <a:avLst/>
          </a:prstGeom>
        </p:spPr>
      </p:pic>
      <p:pic>
        <p:nvPicPr>
          <p:cNvPr id="8" name="Grafik 7">
            <a:extLst>
              <a:ext uri="{FF2B5EF4-FFF2-40B4-BE49-F238E27FC236}">
                <a16:creationId xmlns:a16="http://schemas.microsoft.com/office/drawing/2014/main" id="{7D666BD9-547D-CEE7-51DB-1FE2A0DB1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1141" y="4833530"/>
            <a:ext cx="3683059" cy="976338"/>
          </a:xfrm>
          <a:prstGeom prst="rect">
            <a:avLst/>
          </a:prstGeom>
        </p:spPr>
      </p:pic>
    </p:spTree>
    <p:extLst>
      <p:ext uri="{BB962C8B-B14F-4D97-AF65-F5344CB8AC3E}">
        <p14:creationId xmlns:p14="http://schemas.microsoft.com/office/powerpoint/2010/main" val="360748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5CE090DE-7A7F-4E95-AABB-EFEF32657E75}"/>
              </a:ext>
            </a:extLst>
          </p:cNvPr>
          <p:cNvSpPr txBox="1"/>
          <p:nvPr/>
        </p:nvSpPr>
        <p:spPr>
          <a:xfrm>
            <a:off x="485312" y="786384"/>
            <a:ext cx="6161293" cy="1138773"/>
          </a:xfrm>
          <a:prstGeom prst="rect">
            <a:avLst/>
          </a:prstGeom>
          <a:noFill/>
        </p:spPr>
        <p:txBody>
          <a:bodyPr wrap="square" rtlCol="0">
            <a:spAutoFit/>
          </a:bodyPr>
          <a:lstStyle/>
          <a:p>
            <a:r>
              <a:rPr lang="en-US" sz="2000" dirty="0" err="1">
                <a:latin typeface="Poppins" panose="00000500000000000000" pitchFamily="2" charset="0"/>
                <a:cs typeface="Poppins" panose="00000500000000000000" pitchFamily="2" charset="0"/>
              </a:rPr>
              <a:t>cleverQ</a:t>
            </a:r>
            <a:r>
              <a:rPr lang="en-US" sz="2000" dirty="0">
                <a:latin typeface="Poppins" panose="00000500000000000000" pitchFamily="2" charset="0"/>
                <a:cs typeface="Poppins" panose="00000500000000000000" pitchFamily="2" charset="0"/>
              </a:rPr>
              <a:t> </a:t>
            </a:r>
            <a:r>
              <a:rPr lang="en-US" sz="2000" dirty="0">
                <a:effectLst/>
                <a:latin typeface="Poppins" panose="00000500000000000000" pitchFamily="2" charset="0"/>
                <a:cs typeface="Poppins" panose="00000500000000000000" pitchFamily="2" charset="0"/>
              </a:rPr>
              <a:t>Video consultation </a:t>
            </a:r>
            <a:br>
              <a:rPr lang="en-US" sz="1600" dirty="0">
                <a:effectLst/>
                <a:latin typeface="Poppins Light" panose="00000400000000000000" pitchFamily="2" charset="0"/>
                <a:cs typeface="Poppins Light" panose="00000400000000000000" pitchFamily="2" charset="0"/>
              </a:rPr>
            </a:br>
            <a:r>
              <a:rPr lang="en-US" sz="1600" dirty="0">
                <a:effectLst/>
                <a:latin typeface="Poppins Light" panose="00000400000000000000" pitchFamily="2" charset="0"/>
                <a:cs typeface="Poppins Light" panose="00000400000000000000" pitchFamily="2" charset="0"/>
              </a:rPr>
              <a:t>Provide your services to clients anytime, anywhere. Enhance accessibility for your customers and empower your team to work productively from any location.</a:t>
            </a:r>
          </a:p>
        </p:txBody>
      </p:sp>
      <p:sp>
        <p:nvSpPr>
          <p:cNvPr id="9" name="Textfeld 8">
            <a:extLst>
              <a:ext uri="{FF2B5EF4-FFF2-40B4-BE49-F238E27FC236}">
                <a16:creationId xmlns:a16="http://schemas.microsoft.com/office/drawing/2014/main" id="{CAD48A6D-AC20-45C6-8603-D5C401EFA1E8}"/>
              </a:ext>
            </a:extLst>
          </p:cNvPr>
          <p:cNvSpPr txBox="1"/>
          <p:nvPr/>
        </p:nvSpPr>
        <p:spPr>
          <a:xfrm>
            <a:off x="485312" y="2655296"/>
            <a:ext cx="5856494" cy="2677656"/>
          </a:xfrm>
          <a:prstGeom prst="rect">
            <a:avLst/>
          </a:prstGeom>
          <a:noFill/>
        </p:spPr>
        <p:txBody>
          <a:bodyPr wrap="square" rtlCol="0">
            <a:spAutoFit/>
          </a:bodyPr>
          <a:lstStyle/>
          <a:p>
            <a:r>
              <a:rPr lang="en-US" sz="1200" dirty="0">
                <a:effectLst/>
                <a:latin typeface="Poppins Light" panose="00000400000000000000" pitchFamily="2" charset="0"/>
                <a:cs typeface="Poppins Light" panose="00000400000000000000" pitchFamily="2" charset="0"/>
              </a:rPr>
              <a:t>Effortless Booking: Your customers can easily schedule video appointments at their convenience.</a:t>
            </a:r>
          </a:p>
          <a:p>
            <a:endParaRPr lang="en-US" sz="1200" dirty="0">
              <a:effectLst/>
              <a:latin typeface="Poppins Light" panose="00000400000000000000" pitchFamily="2" charset="0"/>
              <a:cs typeface="Poppins Light" panose="00000400000000000000" pitchFamily="2" charset="0"/>
            </a:endParaRPr>
          </a:p>
          <a:p>
            <a:r>
              <a:rPr lang="en-US" sz="1200" dirty="0">
                <a:effectLst/>
                <a:latin typeface="Poppins Light" panose="00000400000000000000" pitchFamily="2" charset="0"/>
                <a:cs typeface="Poppins Light" panose="00000400000000000000" pitchFamily="2" charset="0"/>
              </a:rPr>
              <a:t>Seamless Integration: Compatible with leading platforms like Microsoft Teams, GoToMeeting, and Zoom.</a:t>
            </a:r>
          </a:p>
          <a:p>
            <a:endParaRPr lang="en-US" sz="1200" dirty="0">
              <a:effectLst/>
              <a:latin typeface="Poppins Light" panose="00000400000000000000" pitchFamily="2" charset="0"/>
              <a:cs typeface="Poppins Light" panose="00000400000000000000" pitchFamily="2" charset="0"/>
            </a:endParaRPr>
          </a:p>
          <a:p>
            <a:r>
              <a:rPr lang="en-US" sz="1200" dirty="0">
                <a:effectLst/>
                <a:latin typeface="Poppins Light" panose="00000400000000000000" pitchFamily="2" charset="0"/>
                <a:cs typeface="Poppins Light" panose="00000400000000000000" pitchFamily="2" charset="0"/>
              </a:rPr>
              <a:t>Full Control: Independently manage, book, or cancel appointments with ease.</a:t>
            </a:r>
          </a:p>
          <a:p>
            <a:endParaRPr lang="en-US" sz="1200" dirty="0">
              <a:effectLst/>
              <a:latin typeface="Poppins Light" panose="00000400000000000000" pitchFamily="2" charset="0"/>
              <a:cs typeface="Poppins Light" panose="00000400000000000000" pitchFamily="2" charset="0"/>
            </a:endParaRPr>
          </a:p>
          <a:p>
            <a:r>
              <a:rPr lang="en-US" sz="1200" dirty="0">
                <a:effectLst/>
                <a:latin typeface="Poppins Light" panose="00000400000000000000" pitchFamily="2" charset="0"/>
                <a:cs typeface="Poppins Light" panose="00000400000000000000" pitchFamily="2" charset="0"/>
              </a:rPr>
              <a:t>Automated Confirmation: Customers receive appointment details via email, including a direct link to the digital meeting room.</a:t>
            </a:r>
          </a:p>
          <a:p>
            <a:endParaRPr lang="en-US" sz="1200" dirty="0">
              <a:effectLst/>
              <a:latin typeface="Poppins Light" panose="00000400000000000000" pitchFamily="2" charset="0"/>
              <a:cs typeface="Poppins Light" panose="00000400000000000000" pitchFamily="2" charset="0"/>
            </a:endParaRPr>
          </a:p>
          <a:p>
            <a:r>
              <a:rPr lang="en-US" sz="1200" dirty="0">
                <a:effectLst/>
                <a:latin typeface="Poppins Light" panose="00000400000000000000" pitchFamily="2" charset="0"/>
                <a:cs typeface="Poppins Light" panose="00000400000000000000" pitchFamily="2" charset="0"/>
              </a:rPr>
              <a:t>Time and Convenience: Save your customers long travel times, parking hassles, and unnecessary complications.</a:t>
            </a:r>
          </a:p>
        </p:txBody>
      </p:sp>
      <p:pic>
        <p:nvPicPr>
          <p:cNvPr id="5" name="Grafik 4" descr="Ein Bild, das drinnen, Person, Wand, Mann enthält.&#10;&#10;Automatisch generierte Beschreibung">
            <a:extLst>
              <a:ext uri="{FF2B5EF4-FFF2-40B4-BE49-F238E27FC236}">
                <a16:creationId xmlns:a16="http://schemas.microsoft.com/office/drawing/2014/main" id="{465563D6-4A3E-4955-80B8-8A133E089295}"/>
              </a:ext>
            </a:extLst>
          </p:cNvPr>
          <p:cNvPicPr>
            <a:picLocks noChangeAspect="1"/>
          </p:cNvPicPr>
          <p:nvPr/>
        </p:nvPicPr>
        <p:blipFill rotWithShape="1">
          <a:blip r:embed="rId2">
            <a:extLst>
              <a:ext uri="{28A0092B-C50C-407E-A947-70E740481C1C}">
                <a14:useLocalDpi xmlns:a14="http://schemas.microsoft.com/office/drawing/2010/main" val="0"/>
              </a:ext>
            </a:extLst>
          </a:blip>
          <a:srcRect l="5470" r="7780" b="22848"/>
          <a:stretch/>
        </p:blipFill>
        <p:spPr>
          <a:xfrm>
            <a:off x="7046959" y="0"/>
            <a:ext cx="5145041" cy="6858000"/>
          </a:xfrm>
          <a:prstGeom prst="rect">
            <a:avLst/>
          </a:prstGeom>
        </p:spPr>
      </p:pic>
    </p:spTree>
    <p:extLst>
      <p:ext uri="{BB962C8B-B14F-4D97-AF65-F5344CB8AC3E}">
        <p14:creationId xmlns:p14="http://schemas.microsoft.com/office/powerpoint/2010/main" val="189454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81D91-015B-3561-E04C-58C91B32FAD2}"/>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9B2352F8-833D-CEF9-4CBC-7EE83077F20B}"/>
              </a:ext>
            </a:extLst>
          </p:cNvPr>
          <p:cNvPicPr>
            <a:picLocks noChangeAspect="1"/>
          </p:cNvPicPr>
          <p:nvPr/>
        </p:nvPicPr>
        <p:blipFill>
          <a:blip r:embed="rId2"/>
          <a:stretch>
            <a:fillRect/>
          </a:stretch>
        </p:blipFill>
        <p:spPr>
          <a:xfrm>
            <a:off x="0" y="10653"/>
            <a:ext cx="12192000" cy="6836694"/>
          </a:xfrm>
          <a:prstGeom prst="rect">
            <a:avLst/>
          </a:prstGeom>
        </p:spPr>
      </p:pic>
    </p:spTree>
    <p:extLst>
      <p:ext uri="{BB962C8B-B14F-4D97-AF65-F5344CB8AC3E}">
        <p14:creationId xmlns:p14="http://schemas.microsoft.com/office/powerpoint/2010/main" val="4174844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1DCE7"/>
            </a:gs>
            <a:gs pos="100000">
              <a:srgbClr val="F2F5F8"/>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8E4015A-305B-4624-B490-860A69676F7E}"/>
              </a:ext>
            </a:extLst>
          </p:cNvPr>
          <p:cNvSpPr txBox="1"/>
          <p:nvPr/>
        </p:nvSpPr>
        <p:spPr>
          <a:xfrm>
            <a:off x="771525" y="669019"/>
            <a:ext cx="6872149" cy="707886"/>
          </a:xfrm>
          <a:prstGeom prst="rect">
            <a:avLst/>
          </a:prstGeom>
          <a:noFill/>
        </p:spPr>
        <p:txBody>
          <a:bodyPr wrap="square">
            <a:spAutoFit/>
          </a:bodyPr>
          <a:lstStyle/>
          <a:p>
            <a:r>
              <a:rPr lang="de-DE" sz="4000" b="0" i="0" u="none" strike="noStrike" baseline="0" dirty="0" err="1">
                <a:latin typeface="Poppins ExtraLight" panose="00000300000000000000" pitchFamily="2" charset="0"/>
                <a:cs typeface="Poppins ExtraLight" panose="00000300000000000000" pitchFamily="2" charset="0"/>
              </a:rPr>
              <a:t>Your</a:t>
            </a:r>
            <a:r>
              <a:rPr lang="de-DE" sz="4000" b="0" i="0" u="none" strike="noStrike" baseline="0" dirty="0">
                <a:latin typeface="Poppins ExtraLight" panose="00000300000000000000" pitchFamily="2" charset="0"/>
                <a:cs typeface="Poppins ExtraLight" panose="00000300000000000000" pitchFamily="2" charset="0"/>
              </a:rPr>
              <a:t> </a:t>
            </a:r>
            <a:r>
              <a:rPr lang="de-DE" sz="4000" u="none" strike="noStrike" baseline="0" dirty="0">
                <a:latin typeface="Poppins" panose="00000500000000000000" pitchFamily="2" charset="0"/>
                <a:cs typeface="Poppins" panose="00000500000000000000" pitchFamily="2" charset="0"/>
              </a:rPr>
              <a:t>Digital </a:t>
            </a:r>
            <a:r>
              <a:rPr lang="de-DE" sz="4000" dirty="0">
                <a:latin typeface="Poppins" panose="00000500000000000000" pitchFamily="2" charset="0"/>
                <a:cs typeface="Poppins" panose="00000500000000000000" pitchFamily="2" charset="0"/>
              </a:rPr>
              <a:t>A</a:t>
            </a:r>
            <a:r>
              <a:rPr lang="de-DE" sz="4000" u="none" strike="noStrike" baseline="0" dirty="0">
                <a:latin typeface="Poppins" panose="00000500000000000000" pitchFamily="2" charset="0"/>
                <a:cs typeface="Poppins" panose="00000500000000000000" pitchFamily="2" charset="0"/>
              </a:rPr>
              <a:t>genda</a:t>
            </a:r>
            <a:r>
              <a:rPr lang="de-DE" sz="4000" b="0" i="1" u="none" strike="noStrike" baseline="0" dirty="0">
                <a:latin typeface="Poppins ExtraLight" panose="00000300000000000000" pitchFamily="2" charset="0"/>
                <a:cs typeface="Poppins ExtraLight" panose="00000300000000000000" pitchFamily="2" charset="0"/>
              </a:rPr>
              <a:t> </a:t>
            </a:r>
            <a:r>
              <a:rPr lang="de-DE" sz="4000" b="0" u="none" strike="noStrike" baseline="0" dirty="0">
                <a:latin typeface="Poppins ExtraLight" panose="00000300000000000000" pitchFamily="2" charset="0"/>
                <a:cs typeface="Poppins ExtraLight" panose="00000300000000000000" pitchFamily="2" charset="0"/>
              </a:rPr>
              <a:t>2025</a:t>
            </a:r>
            <a:endParaRPr lang="de-DE" sz="4000" dirty="0">
              <a:latin typeface="Poppins ExtraLight" panose="00000300000000000000" pitchFamily="2" charset="0"/>
              <a:cs typeface="Poppins ExtraLight" panose="00000300000000000000" pitchFamily="2" charset="0"/>
            </a:endParaRPr>
          </a:p>
        </p:txBody>
      </p:sp>
      <p:pic>
        <p:nvPicPr>
          <p:cNvPr id="6" name="Grafik 5">
            <a:hlinkClick r:id="rId3" action="ppaction://hlinksldjump"/>
            <a:extLst>
              <a:ext uri="{FF2B5EF4-FFF2-40B4-BE49-F238E27FC236}">
                <a16:creationId xmlns:a16="http://schemas.microsoft.com/office/drawing/2014/main" id="{6B154BF5-D3A2-41A1-89AE-A56BBD29A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2474" y="6059744"/>
            <a:ext cx="136590" cy="136590"/>
          </a:xfrm>
          <a:prstGeom prst="rect">
            <a:avLst/>
          </a:prstGeom>
          <a:solidFill>
            <a:srgbClr val="044271"/>
          </a:solidFill>
        </p:spPr>
      </p:pic>
      <p:sp>
        <p:nvSpPr>
          <p:cNvPr id="16" name="Textfeld 15">
            <a:hlinkClick r:id="rId3" action="ppaction://hlinksldjump"/>
            <a:extLst>
              <a:ext uri="{FF2B5EF4-FFF2-40B4-BE49-F238E27FC236}">
                <a16:creationId xmlns:a16="http://schemas.microsoft.com/office/drawing/2014/main" id="{5D2B834E-FF90-48FA-A062-A2E7303E4567}"/>
              </a:ext>
            </a:extLst>
          </p:cNvPr>
          <p:cNvSpPr txBox="1"/>
          <p:nvPr/>
        </p:nvSpPr>
        <p:spPr>
          <a:xfrm>
            <a:off x="6604987" y="6004929"/>
            <a:ext cx="4783676" cy="246221"/>
          </a:xfrm>
          <a:prstGeom prst="rect">
            <a:avLst/>
          </a:prstGeom>
          <a:noFill/>
        </p:spPr>
        <p:txBody>
          <a:bodyPr wrap="square">
            <a:spAutoFit/>
          </a:bodyPr>
          <a:lstStyle/>
          <a:p>
            <a:pPr algn="ctr"/>
            <a:r>
              <a:rPr lang="en-US" sz="1000" b="0" i="0" u="none" strike="noStrike" baseline="0" dirty="0">
                <a:solidFill>
                  <a:srgbClr val="044271"/>
                </a:solidFill>
                <a:latin typeface="Poppins ExtraLight" panose="00000300000000000000" pitchFamily="2" charset="0"/>
                <a:cs typeface="Poppins ExtraLight" panose="00000300000000000000" pitchFamily="2" charset="0"/>
              </a:rPr>
              <a:t>This is what online appointment booking powered by </a:t>
            </a:r>
            <a:r>
              <a:rPr lang="en-US" sz="1000" b="0" i="0" u="none" strike="noStrike" baseline="0" dirty="0" err="1">
                <a:solidFill>
                  <a:srgbClr val="044271"/>
                </a:solidFill>
                <a:latin typeface="Poppins ExtraLight" panose="00000300000000000000" pitchFamily="2" charset="0"/>
                <a:cs typeface="Poppins ExtraLight" panose="00000300000000000000" pitchFamily="2" charset="0"/>
              </a:rPr>
              <a:t>cleverQ</a:t>
            </a:r>
            <a:r>
              <a:rPr lang="en-US" sz="1000" b="0" i="0" u="none" strike="noStrike" baseline="0" dirty="0">
                <a:solidFill>
                  <a:srgbClr val="044271"/>
                </a:solidFill>
                <a:latin typeface="Poppins ExtraLight" panose="00000300000000000000" pitchFamily="2" charset="0"/>
                <a:cs typeface="Poppins ExtraLight" panose="00000300000000000000" pitchFamily="2" charset="0"/>
              </a:rPr>
              <a:t> has to offer</a:t>
            </a:r>
            <a:endParaRPr lang="de-DE" sz="1000" dirty="0">
              <a:solidFill>
                <a:srgbClr val="044271"/>
              </a:solidFill>
              <a:latin typeface="Poppins ExtraLight" panose="00000300000000000000" pitchFamily="2" charset="0"/>
              <a:cs typeface="Poppins ExtraLight" panose="00000300000000000000" pitchFamily="2" charset="0"/>
            </a:endParaRPr>
          </a:p>
        </p:txBody>
      </p:sp>
      <p:sp>
        <p:nvSpPr>
          <p:cNvPr id="14" name="Textfeld 13">
            <a:extLst>
              <a:ext uri="{FF2B5EF4-FFF2-40B4-BE49-F238E27FC236}">
                <a16:creationId xmlns:a16="http://schemas.microsoft.com/office/drawing/2014/main" id="{3D6F0B7F-3FF2-4757-B7D3-EF727CE2E253}"/>
              </a:ext>
            </a:extLst>
          </p:cNvPr>
          <p:cNvSpPr txBox="1"/>
          <p:nvPr/>
        </p:nvSpPr>
        <p:spPr>
          <a:xfrm>
            <a:off x="1421910" y="2632401"/>
            <a:ext cx="4233166" cy="510396"/>
          </a:xfrm>
          <a:prstGeom prst="rect">
            <a:avLst/>
          </a:prstGeom>
          <a:noFill/>
        </p:spPr>
        <p:txBody>
          <a:bodyPr wrap="square">
            <a:spAutoFit/>
          </a:bodyPr>
          <a:lstStyle/>
          <a:p>
            <a:pPr>
              <a:lnSpc>
                <a:spcPct val="150000"/>
              </a:lnSpc>
            </a:pPr>
            <a:r>
              <a:rPr lang="de-DE" sz="2000" b="0" i="0" u="none" strike="noStrike" baseline="0" dirty="0">
                <a:latin typeface="Poppins ExtraLight" panose="00000300000000000000" pitchFamily="2" charset="0"/>
                <a:cs typeface="Poppins ExtraLight" panose="00000300000000000000" pitchFamily="2" charset="0"/>
              </a:rPr>
              <a:t>Online</a:t>
            </a:r>
            <a:r>
              <a:rPr lang="de-DE" sz="2000" dirty="0">
                <a:latin typeface="Poppins ExtraLight" panose="00000300000000000000" pitchFamily="2" charset="0"/>
                <a:cs typeface="Poppins ExtraLight" panose="00000300000000000000" pitchFamily="2" charset="0"/>
              </a:rPr>
              <a:t> A</a:t>
            </a:r>
            <a:r>
              <a:rPr lang="de-DE" sz="2000" b="0" i="0" u="none" strike="noStrike" baseline="0" dirty="0">
                <a:latin typeface="Poppins ExtraLight" panose="00000300000000000000" pitchFamily="2" charset="0"/>
                <a:cs typeface="Poppins ExtraLight" panose="00000300000000000000" pitchFamily="2" charset="0"/>
              </a:rPr>
              <a:t>ppointment Booking</a:t>
            </a:r>
          </a:p>
        </p:txBody>
      </p:sp>
      <p:sp>
        <p:nvSpPr>
          <p:cNvPr id="18" name="Textfeld 17">
            <a:extLst>
              <a:ext uri="{FF2B5EF4-FFF2-40B4-BE49-F238E27FC236}">
                <a16:creationId xmlns:a16="http://schemas.microsoft.com/office/drawing/2014/main" id="{ED298B0B-B1A4-4C1A-A29D-C6E0B20039A6}"/>
              </a:ext>
            </a:extLst>
          </p:cNvPr>
          <p:cNvSpPr txBox="1"/>
          <p:nvPr/>
        </p:nvSpPr>
        <p:spPr>
          <a:xfrm>
            <a:off x="2014893" y="3435719"/>
            <a:ext cx="4757523" cy="510396"/>
          </a:xfrm>
          <a:prstGeom prst="rect">
            <a:avLst/>
          </a:prstGeom>
          <a:noFill/>
        </p:spPr>
        <p:txBody>
          <a:bodyPr wrap="square">
            <a:spAutoFit/>
          </a:bodyPr>
          <a:lstStyle/>
          <a:p>
            <a:pPr>
              <a:lnSpc>
                <a:spcPct val="150000"/>
              </a:lnSpc>
            </a:pPr>
            <a:r>
              <a:rPr lang="de-DE" sz="2000" b="0" i="0" u="none" strike="noStrike" baseline="0" dirty="0">
                <a:latin typeface="Poppins ExtraLight" panose="00000300000000000000" pitchFamily="2" charset="0"/>
                <a:cs typeface="Poppins ExtraLight" panose="00000300000000000000" pitchFamily="2" charset="0"/>
              </a:rPr>
              <a:t>On-Site Customer Management</a:t>
            </a:r>
          </a:p>
        </p:txBody>
      </p:sp>
      <p:sp>
        <p:nvSpPr>
          <p:cNvPr id="22" name="Textfeld 21">
            <a:extLst>
              <a:ext uri="{FF2B5EF4-FFF2-40B4-BE49-F238E27FC236}">
                <a16:creationId xmlns:a16="http://schemas.microsoft.com/office/drawing/2014/main" id="{6F66AA47-385E-4E8E-9A23-67531DF208BD}"/>
              </a:ext>
            </a:extLst>
          </p:cNvPr>
          <p:cNvSpPr txBox="1"/>
          <p:nvPr/>
        </p:nvSpPr>
        <p:spPr>
          <a:xfrm>
            <a:off x="2539250" y="4239037"/>
            <a:ext cx="4233166" cy="510396"/>
          </a:xfrm>
          <a:prstGeom prst="rect">
            <a:avLst/>
          </a:prstGeom>
          <a:noFill/>
        </p:spPr>
        <p:txBody>
          <a:bodyPr wrap="square">
            <a:spAutoFit/>
          </a:bodyPr>
          <a:lstStyle/>
          <a:p>
            <a:pPr>
              <a:lnSpc>
                <a:spcPct val="150000"/>
              </a:lnSpc>
            </a:pPr>
            <a:r>
              <a:rPr lang="en-US" sz="2000" b="0" i="0" u="none" strike="noStrike" baseline="0" dirty="0">
                <a:latin typeface="Poppins ExtraLight" panose="00000300000000000000" pitchFamily="2" charset="0"/>
                <a:cs typeface="Poppins ExtraLight" panose="00000300000000000000" pitchFamily="2" charset="0"/>
              </a:rPr>
              <a:t>Data Protection and IT Security</a:t>
            </a:r>
            <a:endParaRPr lang="de-DE" sz="2000" b="0" i="0" u="none" strike="noStrike" baseline="0" dirty="0">
              <a:latin typeface="Poppins ExtraLight" panose="00000300000000000000" pitchFamily="2" charset="0"/>
              <a:cs typeface="Poppins ExtraLight" panose="00000300000000000000" pitchFamily="2" charset="0"/>
            </a:endParaRPr>
          </a:p>
        </p:txBody>
      </p:sp>
      <p:pic>
        <p:nvPicPr>
          <p:cNvPr id="3" name="Grafik 2">
            <a:extLst>
              <a:ext uri="{FF2B5EF4-FFF2-40B4-BE49-F238E27FC236}">
                <a16:creationId xmlns:a16="http://schemas.microsoft.com/office/drawing/2014/main" id="{9942B83A-CCF9-C10F-ED7F-F7CD29FC77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1089" y="2724099"/>
            <a:ext cx="326999" cy="326999"/>
          </a:xfrm>
          <a:prstGeom prst="rect">
            <a:avLst/>
          </a:prstGeom>
        </p:spPr>
      </p:pic>
      <p:pic>
        <p:nvPicPr>
          <p:cNvPr id="5" name="Grafik 4">
            <a:extLst>
              <a:ext uri="{FF2B5EF4-FFF2-40B4-BE49-F238E27FC236}">
                <a16:creationId xmlns:a16="http://schemas.microsoft.com/office/drawing/2014/main" id="{0E204EE1-D902-EF43-17AB-E9B7338720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0869" y="3558707"/>
            <a:ext cx="326333" cy="326333"/>
          </a:xfrm>
          <a:prstGeom prst="rect">
            <a:avLst/>
          </a:prstGeom>
        </p:spPr>
      </p:pic>
      <p:pic>
        <p:nvPicPr>
          <p:cNvPr id="9" name="Grafik 8">
            <a:extLst>
              <a:ext uri="{FF2B5EF4-FFF2-40B4-BE49-F238E27FC236}">
                <a16:creationId xmlns:a16="http://schemas.microsoft.com/office/drawing/2014/main" id="{22183E00-2507-B531-C59C-E9F2873698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4893" y="4442393"/>
            <a:ext cx="307040" cy="307040"/>
          </a:xfrm>
          <a:prstGeom prst="rect">
            <a:avLst/>
          </a:prstGeom>
        </p:spPr>
      </p:pic>
    </p:spTree>
    <p:extLst>
      <p:ext uri="{BB962C8B-B14F-4D97-AF65-F5344CB8AC3E}">
        <p14:creationId xmlns:p14="http://schemas.microsoft.com/office/powerpoint/2010/main" val="285574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F1C15F-2CC6-442E-8828-5CBCD7B7D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24993"/>
            <a:ext cx="5610687" cy="4208014"/>
          </a:xfrm>
          <a:prstGeom prst="rect">
            <a:avLst/>
          </a:prstGeom>
        </p:spPr>
      </p:pic>
      <p:sp>
        <p:nvSpPr>
          <p:cNvPr id="4" name="Textfeld 3">
            <a:extLst>
              <a:ext uri="{FF2B5EF4-FFF2-40B4-BE49-F238E27FC236}">
                <a16:creationId xmlns:a16="http://schemas.microsoft.com/office/drawing/2014/main" id="{5CE090DE-7A7F-4E95-AABB-EFEF32657E75}"/>
              </a:ext>
            </a:extLst>
          </p:cNvPr>
          <p:cNvSpPr txBox="1"/>
          <p:nvPr/>
        </p:nvSpPr>
        <p:spPr>
          <a:xfrm>
            <a:off x="485313" y="786384"/>
            <a:ext cx="4885677" cy="830997"/>
          </a:xfrm>
          <a:prstGeom prst="rect">
            <a:avLst/>
          </a:prstGeom>
          <a:noFill/>
        </p:spPr>
        <p:txBody>
          <a:bodyPr wrap="square" rtlCol="0">
            <a:spAutoFit/>
          </a:bodyPr>
          <a:lstStyle/>
          <a:p>
            <a:r>
              <a:rPr lang="en-US" sz="1600" dirty="0" err="1">
                <a:effectLst/>
                <a:latin typeface="Poppins Light" panose="00000400000000000000" pitchFamily="2" charset="0"/>
                <a:cs typeface="Poppins Light" panose="00000400000000000000" pitchFamily="2" charset="0"/>
              </a:rPr>
              <a:t>cleverQ</a:t>
            </a:r>
            <a:r>
              <a:rPr lang="en-US" sz="1600" dirty="0">
                <a:effectLst/>
                <a:latin typeface="Poppins Light" panose="00000400000000000000" pitchFamily="2" charset="0"/>
                <a:cs typeface="Poppins Light" panose="00000400000000000000" pitchFamily="2" charset="0"/>
              </a:rPr>
              <a:t> online appointment booking system offers you all the features you need to present your services online and make them bookable.</a:t>
            </a:r>
          </a:p>
        </p:txBody>
      </p:sp>
      <p:sp>
        <p:nvSpPr>
          <p:cNvPr id="9" name="Textfeld 8">
            <a:extLst>
              <a:ext uri="{FF2B5EF4-FFF2-40B4-BE49-F238E27FC236}">
                <a16:creationId xmlns:a16="http://schemas.microsoft.com/office/drawing/2014/main" id="{CAD48A6D-AC20-45C6-8603-D5C401EFA1E8}"/>
              </a:ext>
            </a:extLst>
          </p:cNvPr>
          <p:cNvSpPr txBox="1"/>
          <p:nvPr/>
        </p:nvSpPr>
        <p:spPr>
          <a:xfrm>
            <a:off x="485312" y="1967736"/>
            <a:ext cx="6190695" cy="4103880"/>
          </a:xfrm>
          <a:prstGeom prst="rect">
            <a:avLst/>
          </a:prstGeom>
          <a:noFill/>
        </p:spPr>
        <p:txBody>
          <a:bodyPr wrap="square" rtlCol="0">
            <a:spAutoFit/>
          </a:bodyPr>
          <a:lstStyle/>
          <a:p>
            <a:pPr>
              <a:lnSpc>
                <a:spcPct val="200000"/>
              </a:lnSpc>
            </a:pPr>
            <a:r>
              <a:rPr lang="en-US" sz="1200" dirty="0">
                <a:effectLst/>
                <a:latin typeface="Poppins Light" panose="00000400000000000000" pitchFamily="2" charset="0"/>
                <a:cs typeface="Poppins Light" panose="00000400000000000000" pitchFamily="2" charset="0"/>
              </a:rPr>
              <a:t>✓ Define individual services </a:t>
            </a:r>
          </a:p>
          <a:p>
            <a:pPr>
              <a:lnSpc>
                <a:spcPct val="200000"/>
              </a:lnSpc>
            </a:pPr>
            <a:r>
              <a:rPr lang="en-US" sz="1200" dirty="0">
                <a:effectLst/>
                <a:latin typeface="Poppins Light" panose="00000400000000000000" pitchFamily="2" charset="0"/>
                <a:cs typeface="Poppins Light" panose="00000400000000000000" pitchFamily="2" charset="0"/>
              </a:rPr>
              <a:t>✓ Unlimited number of calendars &amp; users</a:t>
            </a:r>
          </a:p>
          <a:p>
            <a:pPr>
              <a:lnSpc>
                <a:spcPct val="200000"/>
              </a:lnSpc>
            </a:pPr>
            <a:r>
              <a:rPr lang="en-US" sz="1200" dirty="0">
                <a:effectLst/>
                <a:latin typeface="Poppins Light" panose="00000400000000000000" pitchFamily="2" charset="0"/>
                <a:cs typeface="Poppins Light" panose="00000400000000000000" pitchFamily="2" charset="0"/>
              </a:rPr>
              <a:t>✓ User roles &amp; permissions</a:t>
            </a:r>
          </a:p>
          <a:p>
            <a:pPr>
              <a:lnSpc>
                <a:spcPct val="200000"/>
              </a:lnSpc>
            </a:pPr>
            <a:r>
              <a:rPr lang="en-US" sz="1200" dirty="0">
                <a:effectLst/>
                <a:latin typeface="Poppins Light" panose="00000400000000000000" pitchFamily="2" charset="0"/>
                <a:cs typeface="Poppins Light" panose="00000400000000000000" pitchFamily="2" charset="0"/>
              </a:rPr>
              <a:t>✓ Appointment templates</a:t>
            </a:r>
          </a:p>
          <a:p>
            <a:pPr>
              <a:lnSpc>
                <a:spcPct val="200000"/>
              </a:lnSpc>
            </a:pPr>
            <a:r>
              <a:rPr lang="en-US" sz="1200" dirty="0">
                <a:effectLst/>
                <a:latin typeface="Poppins Light" panose="00000400000000000000" pitchFamily="2" charset="0"/>
                <a:cs typeface="Poppins Light" panose="00000400000000000000" pitchFamily="2" charset="0"/>
              </a:rPr>
              <a:t>✓ Weekly schedules</a:t>
            </a:r>
          </a:p>
          <a:p>
            <a:pPr>
              <a:lnSpc>
                <a:spcPct val="200000"/>
              </a:lnSpc>
            </a:pPr>
            <a:r>
              <a:rPr lang="en-US" sz="1200" dirty="0">
                <a:effectLst/>
                <a:latin typeface="Poppins Light" panose="00000400000000000000" pitchFamily="2" charset="0"/>
                <a:cs typeface="Poppins Light" panose="00000400000000000000" pitchFamily="2" charset="0"/>
              </a:rPr>
              <a:t>✓ Exceptions &amp; public holidays</a:t>
            </a:r>
          </a:p>
          <a:p>
            <a:pPr>
              <a:lnSpc>
                <a:spcPct val="200000"/>
              </a:lnSpc>
            </a:pPr>
            <a:r>
              <a:rPr lang="en-US" sz="1200" dirty="0">
                <a:effectLst/>
                <a:latin typeface="Poppins Light" panose="00000400000000000000" pitchFamily="2" charset="0"/>
                <a:cs typeface="Poppins Light" panose="00000400000000000000" pitchFamily="2" charset="0"/>
              </a:rPr>
              <a:t>✓ Location management</a:t>
            </a:r>
          </a:p>
          <a:p>
            <a:pPr>
              <a:lnSpc>
                <a:spcPct val="200000"/>
              </a:lnSpc>
            </a:pPr>
            <a:r>
              <a:rPr lang="en-US" sz="1200" dirty="0">
                <a:effectLst/>
                <a:latin typeface="Poppins Light" panose="00000400000000000000" pitchFamily="2" charset="0"/>
                <a:cs typeface="Poppins Light" panose="00000400000000000000" pitchFamily="2" charset="0"/>
              </a:rPr>
              <a:t>✓ Provide appointments for video consultation</a:t>
            </a:r>
          </a:p>
          <a:p>
            <a:pPr>
              <a:lnSpc>
                <a:spcPct val="200000"/>
              </a:lnSpc>
            </a:pPr>
            <a:r>
              <a:rPr lang="en-US" sz="1200" dirty="0">
                <a:effectLst/>
                <a:latin typeface="Poppins Light" panose="00000400000000000000" pitchFamily="2" charset="0"/>
                <a:cs typeface="Poppins Light" panose="00000400000000000000" pitchFamily="2" charset="0"/>
              </a:rPr>
              <a:t>✓ Setting up the system environment according to your wishes</a:t>
            </a:r>
          </a:p>
          <a:p>
            <a:pPr>
              <a:lnSpc>
                <a:spcPct val="200000"/>
              </a:lnSpc>
            </a:pPr>
            <a:r>
              <a:rPr lang="en-US" sz="1200" dirty="0">
                <a:effectLst/>
                <a:latin typeface="Poppins Light" panose="00000400000000000000" pitchFamily="2" charset="0"/>
                <a:cs typeface="Poppins Light" panose="00000400000000000000" pitchFamily="2" charset="0"/>
              </a:rPr>
              <a:t>✓ Certified data protection SaaS with German </a:t>
            </a:r>
            <a:r>
              <a:rPr lang="en-US" sz="1200" dirty="0" err="1">
                <a:effectLst/>
                <a:latin typeface="Poppins Light" panose="00000400000000000000" pitchFamily="2" charset="0"/>
                <a:cs typeface="Poppins Light" panose="00000400000000000000" pitchFamily="2" charset="0"/>
              </a:rPr>
              <a:t>hosters</a:t>
            </a:r>
            <a:endParaRPr lang="en-US" sz="1200" dirty="0">
              <a:effectLst/>
              <a:latin typeface="Poppins Light" panose="00000400000000000000" pitchFamily="2" charset="0"/>
              <a:cs typeface="Poppins Light" panose="00000400000000000000" pitchFamily="2" charset="0"/>
            </a:endParaRPr>
          </a:p>
          <a:p>
            <a:pPr>
              <a:lnSpc>
                <a:spcPct val="200000"/>
              </a:lnSpc>
            </a:pPr>
            <a:r>
              <a:rPr lang="en-US" sz="1200" dirty="0">
                <a:effectLst/>
                <a:latin typeface="Poppins Light" panose="00000400000000000000" pitchFamily="2" charset="0"/>
                <a:cs typeface="Poppins Light" panose="00000400000000000000" pitchFamily="2" charset="0"/>
              </a:rPr>
              <a:t>✓ Digitize analog processes without affecting the existing IT infrastructure</a:t>
            </a:r>
            <a:endParaRPr lang="de-DE" sz="1200" dirty="0">
              <a:effectLst/>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2428919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6ABCA850-AE22-485E-B482-B09002502A27}"/>
              </a:ext>
            </a:extLst>
          </p:cNvPr>
          <p:cNvGrpSpPr/>
          <p:nvPr/>
        </p:nvGrpSpPr>
        <p:grpSpPr>
          <a:xfrm>
            <a:off x="485312" y="1356786"/>
            <a:ext cx="3642188" cy="3103267"/>
            <a:chOff x="485312" y="1380426"/>
            <a:chExt cx="5119470" cy="3103267"/>
          </a:xfrm>
        </p:grpSpPr>
        <p:sp>
          <p:nvSpPr>
            <p:cNvPr id="4" name="Textfeld 3">
              <a:extLst>
                <a:ext uri="{FF2B5EF4-FFF2-40B4-BE49-F238E27FC236}">
                  <a16:creationId xmlns:a16="http://schemas.microsoft.com/office/drawing/2014/main" id="{5CE090DE-7A7F-4E95-AABB-EFEF32657E75}"/>
                </a:ext>
              </a:extLst>
            </p:cNvPr>
            <p:cNvSpPr txBox="1"/>
            <p:nvPr/>
          </p:nvSpPr>
          <p:spPr>
            <a:xfrm>
              <a:off x="485313" y="1380426"/>
              <a:ext cx="5119469" cy="830997"/>
            </a:xfrm>
            <a:prstGeom prst="rect">
              <a:avLst/>
            </a:prstGeom>
            <a:noFill/>
          </p:spPr>
          <p:txBody>
            <a:bodyPr wrap="square" rtlCol="0">
              <a:spAutoFit/>
            </a:bodyPr>
            <a:lstStyle/>
            <a:p>
              <a:r>
                <a:rPr lang="en-US" sz="1600" dirty="0">
                  <a:effectLst/>
                  <a:latin typeface="Poppins Light" panose="00000400000000000000" pitchFamily="2" charset="0"/>
                  <a:cs typeface="Poppins Light" panose="00000400000000000000" pitchFamily="2" charset="0"/>
                </a:rPr>
                <a:t>No hidden fees—just a single site license for unlimited calendars and users.</a:t>
              </a:r>
            </a:p>
            <a:p>
              <a:endParaRPr lang="en-US" sz="1600" dirty="0">
                <a:effectLst/>
                <a:latin typeface="Poppins Light" panose="00000400000000000000" pitchFamily="2" charset="0"/>
                <a:cs typeface="Poppins Light" panose="00000400000000000000" pitchFamily="2" charset="0"/>
              </a:endParaRPr>
            </a:p>
          </p:txBody>
        </p:sp>
        <p:sp>
          <p:nvSpPr>
            <p:cNvPr id="9" name="Textfeld 8">
              <a:extLst>
                <a:ext uri="{FF2B5EF4-FFF2-40B4-BE49-F238E27FC236}">
                  <a16:creationId xmlns:a16="http://schemas.microsoft.com/office/drawing/2014/main" id="{CAD48A6D-AC20-45C6-8603-D5C401EFA1E8}"/>
                </a:ext>
              </a:extLst>
            </p:cNvPr>
            <p:cNvSpPr txBox="1"/>
            <p:nvPr/>
          </p:nvSpPr>
          <p:spPr>
            <a:xfrm>
              <a:off x="485312" y="2421588"/>
              <a:ext cx="4885677" cy="830997"/>
            </a:xfrm>
            <a:prstGeom prst="rect">
              <a:avLst/>
            </a:prstGeom>
            <a:noFill/>
          </p:spPr>
          <p:txBody>
            <a:bodyPr wrap="square" rtlCol="0">
              <a:spAutoFit/>
            </a:bodyPr>
            <a:lstStyle/>
            <a:p>
              <a:r>
                <a:rPr lang="en-US" sz="1200" dirty="0">
                  <a:effectLst/>
                  <a:latin typeface="Poppins Light" panose="00000400000000000000" pitchFamily="2" charset="0"/>
                  <a:cs typeface="Poppins Light" panose="00000400000000000000" pitchFamily="2" charset="0"/>
                </a:rPr>
                <a:t>The key advantage of </a:t>
              </a:r>
              <a:r>
                <a:rPr lang="en-US" sz="1200" dirty="0" err="1">
                  <a:effectLst/>
                  <a:latin typeface="Poppins Light" panose="00000400000000000000" pitchFamily="2" charset="0"/>
                  <a:cs typeface="Poppins Light" panose="00000400000000000000" pitchFamily="2" charset="0"/>
                </a:rPr>
                <a:t>cleverQ</a:t>
              </a:r>
              <a:r>
                <a:rPr lang="en-US" sz="1200" dirty="0">
                  <a:effectLst/>
                  <a:latin typeface="Poppins Light" panose="00000400000000000000" pitchFamily="2" charset="0"/>
                  <a:cs typeface="Poppins Light" panose="00000400000000000000" pitchFamily="2" charset="0"/>
                </a:rPr>
                <a:t> lies in its fair and transparent licensing model. With just a single license, you gain the ability to create and manage unlimited users and calendars for each location or company.</a:t>
              </a:r>
              <a:endParaRPr lang="de-DE" sz="1200" dirty="0">
                <a:effectLst/>
                <a:latin typeface="Poppins Light" panose="00000400000000000000" pitchFamily="2" charset="0"/>
                <a:cs typeface="Poppins Light" panose="00000400000000000000" pitchFamily="2" charset="0"/>
              </a:endParaRPr>
            </a:p>
          </p:txBody>
        </p:sp>
        <p:sp>
          <p:nvSpPr>
            <p:cNvPr id="11" name="Textfeld 10">
              <a:extLst>
                <a:ext uri="{FF2B5EF4-FFF2-40B4-BE49-F238E27FC236}">
                  <a16:creationId xmlns:a16="http://schemas.microsoft.com/office/drawing/2014/main" id="{0EEAD2EF-8C4E-4E49-8757-E0C9AC5D7D20}"/>
                </a:ext>
              </a:extLst>
            </p:cNvPr>
            <p:cNvSpPr txBox="1"/>
            <p:nvPr/>
          </p:nvSpPr>
          <p:spPr>
            <a:xfrm>
              <a:off x="485312" y="3652696"/>
              <a:ext cx="4885677" cy="830997"/>
            </a:xfrm>
            <a:prstGeom prst="rect">
              <a:avLst/>
            </a:prstGeom>
            <a:noFill/>
          </p:spPr>
          <p:txBody>
            <a:bodyPr wrap="square" rtlCol="0">
              <a:spAutoFit/>
            </a:bodyPr>
            <a:lstStyle/>
            <a:p>
              <a:r>
                <a:rPr lang="en-US" sz="1200" dirty="0">
                  <a:effectLst/>
                  <a:latin typeface="Poppins Light" panose="00000400000000000000" pitchFamily="2" charset="0"/>
                  <a:cs typeface="Poppins Light" panose="00000400000000000000" pitchFamily="2" charset="0"/>
                </a:rPr>
                <a:t>The transparent pricing, based on the SaaS (Software as a Service) model, enables a cost-effective path to digitalization, </a:t>
              </a:r>
              <a:r>
                <a:rPr lang="en-US" sz="1200" dirty="0">
                  <a:effectLst/>
                  <a:latin typeface="Poppins SemiBold" panose="00000700000000000000" pitchFamily="2" charset="0"/>
                  <a:cs typeface="Poppins SemiBold" panose="00000700000000000000" pitchFamily="2" charset="0"/>
                </a:rPr>
                <a:t>delivering valuable solutions for both your employees and customers.</a:t>
              </a:r>
              <a:endParaRPr lang="de-DE" sz="1200" b="1" dirty="0">
                <a:effectLst/>
                <a:latin typeface="Poppins SemiBold" panose="00000700000000000000" pitchFamily="2" charset="0"/>
                <a:cs typeface="Poppins SemiBold" panose="00000700000000000000" pitchFamily="2" charset="0"/>
              </a:endParaRPr>
            </a:p>
          </p:txBody>
        </p:sp>
      </p:grpSp>
      <p:pic>
        <p:nvPicPr>
          <p:cNvPr id="3" name="Grafik 2">
            <a:extLst>
              <a:ext uri="{FF2B5EF4-FFF2-40B4-BE49-F238E27FC236}">
                <a16:creationId xmlns:a16="http://schemas.microsoft.com/office/drawing/2014/main" id="{C631994F-8E90-F006-D482-068CFD396515}"/>
              </a:ext>
            </a:extLst>
          </p:cNvPr>
          <p:cNvPicPr>
            <a:picLocks noChangeAspect="1"/>
          </p:cNvPicPr>
          <p:nvPr/>
        </p:nvPicPr>
        <p:blipFill>
          <a:blip r:embed="rId2"/>
          <a:stretch>
            <a:fillRect/>
          </a:stretch>
        </p:blipFill>
        <p:spPr>
          <a:xfrm>
            <a:off x="4805569" y="797748"/>
            <a:ext cx="6485390" cy="4460052"/>
          </a:xfrm>
          <a:prstGeom prst="rect">
            <a:avLst/>
          </a:prstGeom>
        </p:spPr>
      </p:pic>
    </p:spTree>
    <p:extLst>
      <p:ext uri="{BB962C8B-B14F-4D97-AF65-F5344CB8AC3E}">
        <p14:creationId xmlns:p14="http://schemas.microsoft.com/office/powerpoint/2010/main" val="233859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E877CDEC-491B-40FC-A599-A1D5C2C94550}"/>
              </a:ext>
            </a:extLst>
          </p:cNvPr>
          <p:cNvSpPr txBox="1"/>
          <p:nvPr/>
        </p:nvSpPr>
        <p:spPr>
          <a:xfrm>
            <a:off x="485313" y="786384"/>
            <a:ext cx="8832763"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From booking to servicing - </a:t>
            </a:r>
            <a:r>
              <a:rPr lang="en-US" sz="2000" dirty="0" err="1">
                <a:latin typeface="Poppins" panose="00000500000000000000" pitchFamily="2" charset="0"/>
                <a:cs typeface="Poppins" panose="00000500000000000000" pitchFamily="2" charset="0"/>
              </a:rPr>
              <a:t>cleverQ</a:t>
            </a:r>
            <a:r>
              <a:rPr lang="en-US" sz="2000" dirty="0">
                <a:latin typeface="Poppins" panose="00000500000000000000" pitchFamily="2" charset="0"/>
                <a:cs typeface="Poppins" panose="00000500000000000000" pitchFamily="2" charset="0"/>
              </a:rPr>
              <a:t> is that simple.</a:t>
            </a:r>
            <a:endParaRPr lang="de-DE" sz="2000" dirty="0">
              <a:latin typeface="Poppins" panose="00000500000000000000" pitchFamily="2" charset="0"/>
              <a:cs typeface="Poppins" panose="00000500000000000000" pitchFamily="2" charset="0"/>
            </a:endParaRPr>
          </a:p>
        </p:txBody>
      </p:sp>
      <p:sp>
        <p:nvSpPr>
          <p:cNvPr id="41" name="Textfeld 40">
            <a:extLst>
              <a:ext uri="{FF2B5EF4-FFF2-40B4-BE49-F238E27FC236}">
                <a16:creationId xmlns:a16="http://schemas.microsoft.com/office/drawing/2014/main" id="{E379F0EC-1C9B-4002-B9EE-A72103FEF604}"/>
              </a:ext>
            </a:extLst>
          </p:cNvPr>
          <p:cNvSpPr txBox="1"/>
          <p:nvPr/>
        </p:nvSpPr>
        <p:spPr>
          <a:xfrm>
            <a:off x="662868" y="1902244"/>
            <a:ext cx="1911657" cy="584775"/>
          </a:xfrm>
          <a:prstGeom prst="rect">
            <a:avLst/>
          </a:prstGeom>
          <a:noFill/>
        </p:spPr>
        <p:txBody>
          <a:bodyPr wrap="square" rtlCol="0">
            <a:spAutoFit/>
          </a:bodyPr>
          <a:lstStyle/>
          <a:p>
            <a:pPr algn="ctr"/>
            <a:r>
              <a:rPr lang="de-DE" sz="1600" dirty="0">
                <a:latin typeface="Poppins Light" panose="00000400000000000000" pitchFamily="2" charset="0"/>
                <a:cs typeface="Poppins Light" panose="00000400000000000000" pitchFamily="2" charset="0"/>
              </a:rPr>
              <a:t>Appointment Booking</a:t>
            </a:r>
          </a:p>
        </p:txBody>
      </p:sp>
      <p:sp>
        <p:nvSpPr>
          <p:cNvPr id="42" name="Textfeld 41">
            <a:extLst>
              <a:ext uri="{FF2B5EF4-FFF2-40B4-BE49-F238E27FC236}">
                <a16:creationId xmlns:a16="http://schemas.microsoft.com/office/drawing/2014/main" id="{2469BABA-735C-45BB-921C-01DDEC21D32A}"/>
              </a:ext>
            </a:extLst>
          </p:cNvPr>
          <p:cNvSpPr txBox="1"/>
          <p:nvPr/>
        </p:nvSpPr>
        <p:spPr>
          <a:xfrm>
            <a:off x="4157428" y="1902244"/>
            <a:ext cx="1545691" cy="584775"/>
          </a:xfrm>
          <a:prstGeom prst="rect">
            <a:avLst/>
          </a:prstGeom>
          <a:noFill/>
        </p:spPr>
        <p:txBody>
          <a:bodyPr wrap="square" rtlCol="0">
            <a:spAutoFit/>
          </a:bodyPr>
          <a:lstStyle/>
          <a:p>
            <a:pPr algn="ctr"/>
            <a:r>
              <a:rPr lang="de-DE" sz="1600" dirty="0" err="1">
                <a:latin typeface="Poppins Light" panose="00000400000000000000" pitchFamily="2" charset="0"/>
                <a:cs typeface="Poppins Light" panose="00000400000000000000" pitchFamily="2" charset="0"/>
              </a:rPr>
              <a:t>Verification</a:t>
            </a:r>
            <a:r>
              <a:rPr lang="de-DE" sz="1600" dirty="0">
                <a:latin typeface="Poppins Light" panose="00000400000000000000" pitchFamily="2" charset="0"/>
                <a:cs typeface="Poppins Light" panose="00000400000000000000" pitchFamily="2" charset="0"/>
              </a:rPr>
              <a:t> On Site</a:t>
            </a:r>
          </a:p>
        </p:txBody>
      </p:sp>
      <p:sp>
        <p:nvSpPr>
          <p:cNvPr id="43" name="Textfeld 42">
            <a:extLst>
              <a:ext uri="{FF2B5EF4-FFF2-40B4-BE49-F238E27FC236}">
                <a16:creationId xmlns:a16="http://schemas.microsoft.com/office/drawing/2014/main" id="{933E6817-3A8B-474D-82D2-38DA09C37AE8}"/>
              </a:ext>
            </a:extLst>
          </p:cNvPr>
          <p:cNvSpPr txBox="1"/>
          <p:nvPr/>
        </p:nvSpPr>
        <p:spPr>
          <a:xfrm>
            <a:off x="6726644" y="1902244"/>
            <a:ext cx="1744888" cy="584775"/>
          </a:xfrm>
          <a:prstGeom prst="rect">
            <a:avLst/>
          </a:prstGeom>
          <a:noFill/>
        </p:spPr>
        <p:txBody>
          <a:bodyPr wrap="square" rtlCol="0">
            <a:spAutoFit/>
          </a:bodyPr>
          <a:lstStyle/>
          <a:p>
            <a:pPr algn="ctr"/>
            <a:r>
              <a:rPr lang="de-DE" sz="1600" dirty="0">
                <a:latin typeface="Poppins Light" panose="00000400000000000000" pitchFamily="2" charset="0"/>
                <a:cs typeface="Poppins Light" panose="00000400000000000000" pitchFamily="2" charset="0"/>
              </a:rPr>
              <a:t>Queuing in Waiting Area</a:t>
            </a:r>
          </a:p>
        </p:txBody>
      </p:sp>
      <p:sp>
        <p:nvSpPr>
          <p:cNvPr id="44" name="Textfeld 43">
            <a:extLst>
              <a:ext uri="{FF2B5EF4-FFF2-40B4-BE49-F238E27FC236}">
                <a16:creationId xmlns:a16="http://schemas.microsoft.com/office/drawing/2014/main" id="{4B62BE5E-4976-4E7C-8913-70110DA475C2}"/>
              </a:ext>
            </a:extLst>
          </p:cNvPr>
          <p:cNvSpPr txBox="1"/>
          <p:nvPr/>
        </p:nvSpPr>
        <p:spPr>
          <a:xfrm>
            <a:off x="9318076" y="2025354"/>
            <a:ext cx="1744888" cy="338554"/>
          </a:xfrm>
          <a:prstGeom prst="rect">
            <a:avLst/>
          </a:prstGeom>
          <a:noFill/>
        </p:spPr>
        <p:txBody>
          <a:bodyPr wrap="square" rtlCol="0">
            <a:spAutoFit/>
          </a:bodyPr>
          <a:lstStyle/>
          <a:p>
            <a:pPr algn="ctr"/>
            <a:r>
              <a:rPr lang="de-DE" sz="1600" dirty="0">
                <a:latin typeface="Poppins Light" panose="00000400000000000000" pitchFamily="2" charset="0"/>
                <a:cs typeface="Poppins Light" panose="00000400000000000000" pitchFamily="2" charset="0"/>
              </a:rPr>
              <a:t>Service</a:t>
            </a:r>
          </a:p>
        </p:txBody>
      </p:sp>
      <p:pic>
        <p:nvPicPr>
          <p:cNvPr id="3" name="Grafik 2">
            <a:extLst>
              <a:ext uri="{FF2B5EF4-FFF2-40B4-BE49-F238E27FC236}">
                <a16:creationId xmlns:a16="http://schemas.microsoft.com/office/drawing/2014/main" id="{AFDD06C4-5BFB-E36D-6E6B-0ADC8F7C1FED}"/>
              </a:ext>
            </a:extLst>
          </p:cNvPr>
          <p:cNvPicPr>
            <a:picLocks noChangeAspect="1"/>
          </p:cNvPicPr>
          <p:nvPr/>
        </p:nvPicPr>
        <p:blipFill>
          <a:blip r:embed="rId2"/>
          <a:stretch>
            <a:fillRect/>
          </a:stretch>
        </p:blipFill>
        <p:spPr>
          <a:xfrm>
            <a:off x="662868" y="3151041"/>
            <a:ext cx="10400096" cy="2920575"/>
          </a:xfrm>
          <a:prstGeom prst="rect">
            <a:avLst/>
          </a:prstGeom>
        </p:spPr>
      </p:pic>
    </p:spTree>
    <p:extLst>
      <p:ext uri="{BB962C8B-B14F-4D97-AF65-F5344CB8AC3E}">
        <p14:creationId xmlns:p14="http://schemas.microsoft.com/office/powerpoint/2010/main" val="2662419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2E075A0-3B41-48D5-B70D-920AAC62BF68}"/>
              </a:ext>
            </a:extLst>
          </p:cNvPr>
          <p:cNvSpPr txBox="1"/>
          <p:nvPr/>
        </p:nvSpPr>
        <p:spPr>
          <a:xfrm>
            <a:off x="494838" y="1672160"/>
            <a:ext cx="4483562" cy="2123658"/>
          </a:xfrm>
          <a:prstGeom prst="rect">
            <a:avLst/>
          </a:prstGeom>
          <a:noFill/>
        </p:spPr>
        <p:txBody>
          <a:bodyPr wrap="square" rtlCol="0">
            <a:spAutoFit/>
          </a:bodyPr>
          <a:lstStyle/>
          <a:p>
            <a:r>
              <a:rPr lang="en-US" sz="1200" dirty="0">
                <a:latin typeface="Poppins Light" panose="00000400000000000000" pitchFamily="2" charset="0"/>
                <a:cs typeface="Poppins Light" panose="00000400000000000000" pitchFamily="2" charset="0"/>
              </a:rPr>
              <a:t>We create a personalized web booking page for your customers to easily schedule appointments.</a:t>
            </a:r>
          </a:p>
          <a:p>
            <a:endParaRPr lang="en-US" sz="1200" dirty="0">
              <a:latin typeface="Poppins Light" panose="00000400000000000000" pitchFamily="2" charset="0"/>
              <a:cs typeface="Poppins Light" panose="00000400000000000000" pitchFamily="2" charset="0"/>
            </a:endParaRPr>
          </a:p>
          <a:p>
            <a:r>
              <a:rPr lang="en-US" sz="1200" dirty="0">
                <a:latin typeface="Poppins Light" panose="00000400000000000000" pitchFamily="2" charset="0"/>
                <a:cs typeface="Poppins Light" panose="00000400000000000000" pitchFamily="2" charset="0"/>
              </a:rPr>
              <a:t>After booking, they receive a confirmation email with all appointment details, including a QR code and/or reservation code.</a:t>
            </a:r>
          </a:p>
          <a:p>
            <a:endParaRPr lang="en-US" sz="1200" dirty="0">
              <a:latin typeface="Poppins Light" panose="00000400000000000000" pitchFamily="2" charset="0"/>
              <a:cs typeface="Poppins Light" panose="00000400000000000000" pitchFamily="2" charset="0"/>
            </a:endParaRPr>
          </a:p>
          <a:p>
            <a:r>
              <a:rPr lang="en-US" sz="1200" dirty="0">
                <a:latin typeface="Poppins Light" panose="00000400000000000000" pitchFamily="2" charset="0"/>
                <a:cs typeface="Poppins Light" panose="00000400000000000000" pitchFamily="2" charset="0"/>
              </a:rPr>
              <a:t>This code allows customers to check in on-site, automatically join the queue, and be visible on your team’s workstations. It can also integrate with door controls for direct access to waiting areas.</a:t>
            </a:r>
          </a:p>
        </p:txBody>
      </p:sp>
      <p:sp>
        <p:nvSpPr>
          <p:cNvPr id="12" name="Textfeld 11">
            <a:extLst>
              <a:ext uri="{FF2B5EF4-FFF2-40B4-BE49-F238E27FC236}">
                <a16:creationId xmlns:a16="http://schemas.microsoft.com/office/drawing/2014/main" id="{E877CDEC-491B-40FC-A599-A1D5C2C94550}"/>
              </a:ext>
            </a:extLst>
          </p:cNvPr>
          <p:cNvSpPr txBox="1"/>
          <p:nvPr/>
        </p:nvSpPr>
        <p:spPr>
          <a:xfrm>
            <a:off x="485313" y="786384"/>
            <a:ext cx="4299751" cy="584775"/>
          </a:xfrm>
          <a:prstGeom prst="rect">
            <a:avLst/>
          </a:prstGeom>
          <a:noFill/>
        </p:spPr>
        <p:txBody>
          <a:bodyPr wrap="square" rtlCol="0">
            <a:spAutoFit/>
          </a:bodyPr>
          <a:lstStyle/>
          <a:p>
            <a:r>
              <a:rPr lang="en-US" sz="1600" dirty="0">
                <a:latin typeface="Poppins Light" panose="00000400000000000000" pitchFamily="2" charset="0"/>
                <a:cs typeface="Poppins Light" panose="00000400000000000000" pitchFamily="2" charset="0"/>
              </a:rPr>
              <a:t>Appointment booking on your personal web appointment page</a:t>
            </a:r>
          </a:p>
        </p:txBody>
      </p:sp>
      <p:pic>
        <p:nvPicPr>
          <p:cNvPr id="13" name="Grafik 12">
            <a:extLst>
              <a:ext uri="{FF2B5EF4-FFF2-40B4-BE49-F238E27FC236}">
                <a16:creationId xmlns:a16="http://schemas.microsoft.com/office/drawing/2014/main" id="{05DF0799-3D01-4300-8152-6D1DE4521771}"/>
              </a:ext>
            </a:extLst>
          </p:cNvPr>
          <p:cNvPicPr>
            <a:picLocks noChangeAspect="1"/>
          </p:cNvPicPr>
          <p:nvPr/>
        </p:nvPicPr>
        <p:blipFill>
          <a:blip r:embed="rId2"/>
          <a:stretch>
            <a:fillRect/>
          </a:stretch>
        </p:blipFill>
        <p:spPr>
          <a:xfrm>
            <a:off x="5692912" y="1078771"/>
            <a:ext cx="6136952" cy="4604994"/>
          </a:xfrm>
          <a:prstGeom prst="rect">
            <a:avLst/>
          </a:prstGeom>
        </p:spPr>
      </p:pic>
    </p:spTree>
    <p:extLst>
      <p:ext uri="{BB962C8B-B14F-4D97-AF65-F5344CB8AC3E}">
        <p14:creationId xmlns:p14="http://schemas.microsoft.com/office/powerpoint/2010/main" val="1913638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2E075A0-3B41-48D5-B70D-920AAC62BF68}"/>
              </a:ext>
            </a:extLst>
          </p:cNvPr>
          <p:cNvSpPr txBox="1"/>
          <p:nvPr/>
        </p:nvSpPr>
        <p:spPr>
          <a:xfrm>
            <a:off x="494838" y="1868745"/>
            <a:ext cx="3835862" cy="1384995"/>
          </a:xfrm>
          <a:prstGeom prst="rect">
            <a:avLst/>
          </a:prstGeom>
          <a:noFill/>
        </p:spPr>
        <p:txBody>
          <a:bodyPr wrap="square" rtlCol="0">
            <a:spAutoFit/>
          </a:bodyPr>
          <a:lstStyle/>
          <a:p>
            <a:r>
              <a:rPr lang="en-US" sz="1200" dirty="0">
                <a:latin typeface="Poppins Light" panose="00000400000000000000" pitchFamily="2" charset="0"/>
                <a:cs typeface="Poppins Light" panose="00000400000000000000" pitchFamily="2" charset="0"/>
              </a:rPr>
              <a:t>With the free </a:t>
            </a:r>
            <a:r>
              <a:rPr lang="en-US" sz="1200" dirty="0" err="1">
                <a:latin typeface="Poppins Light" panose="00000400000000000000" pitchFamily="2" charset="0"/>
                <a:cs typeface="Poppins Light" panose="00000400000000000000" pitchFamily="2" charset="0"/>
              </a:rPr>
              <a:t>cleverQ</a:t>
            </a:r>
            <a:r>
              <a:rPr lang="en-US" sz="1200" dirty="0">
                <a:latin typeface="Poppins Light" panose="00000400000000000000" pitchFamily="2" charset="0"/>
                <a:cs typeface="Poppins Light" panose="00000400000000000000" pitchFamily="2" charset="0"/>
              </a:rPr>
              <a:t> Digital Wallet App, customers can scan the QR codes on-site or from the email confirmation to transfer their appointments to the Digital Wallet. </a:t>
            </a:r>
          </a:p>
          <a:p>
            <a:endParaRPr lang="en-US" sz="1200" dirty="0">
              <a:latin typeface="Poppins Light" panose="00000400000000000000" pitchFamily="2" charset="0"/>
              <a:cs typeface="Poppins Light" panose="00000400000000000000" pitchFamily="2" charset="0"/>
            </a:endParaRPr>
          </a:p>
          <a:p>
            <a:r>
              <a:rPr lang="en-US" sz="1200" dirty="0">
                <a:latin typeface="Poppins Light" panose="00000400000000000000" pitchFamily="2" charset="0"/>
                <a:cs typeface="Poppins Light" panose="00000400000000000000" pitchFamily="2" charset="0"/>
              </a:rPr>
              <a:t>They can also easily verify their appointment on-site using kiosk systems or with your staff.</a:t>
            </a:r>
          </a:p>
        </p:txBody>
      </p:sp>
      <p:sp>
        <p:nvSpPr>
          <p:cNvPr id="12" name="Textfeld 11">
            <a:extLst>
              <a:ext uri="{FF2B5EF4-FFF2-40B4-BE49-F238E27FC236}">
                <a16:creationId xmlns:a16="http://schemas.microsoft.com/office/drawing/2014/main" id="{E877CDEC-491B-40FC-A599-A1D5C2C94550}"/>
              </a:ext>
            </a:extLst>
          </p:cNvPr>
          <p:cNvSpPr txBox="1"/>
          <p:nvPr/>
        </p:nvSpPr>
        <p:spPr>
          <a:xfrm>
            <a:off x="485314" y="786384"/>
            <a:ext cx="3506116" cy="584775"/>
          </a:xfrm>
          <a:prstGeom prst="rect">
            <a:avLst/>
          </a:prstGeom>
          <a:noFill/>
        </p:spPr>
        <p:txBody>
          <a:bodyPr wrap="square" rtlCol="0">
            <a:spAutoFit/>
          </a:bodyPr>
          <a:lstStyle/>
          <a:p>
            <a:r>
              <a:rPr lang="en-US" sz="1600" dirty="0">
                <a:latin typeface="Poppins Light" panose="00000400000000000000" pitchFamily="2" charset="0"/>
                <a:cs typeface="Poppins Light" panose="00000400000000000000" pitchFamily="2" charset="0"/>
              </a:rPr>
              <a:t>Appointment booking with the free </a:t>
            </a:r>
            <a:r>
              <a:rPr lang="en-US" sz="1600" dirty="0" err="1">
                <a:latin typeface="Poppins Light" panose="00000400000000000000" pitchFamily="2" charset="0"/>
                <a:cs typeface="Poppins Light" panose="00000400000000000000" pitchFamily="2" charset="0"/>
              </a:rPr>
              <a:t>cleverQ</a:t>
            </a:r>
            <a:r>
              <a:rPr lang="en-US" sz="1600" dirty="0">
                <a:latin typeface="Poppins Light" panose="00000400000000000000" pitchFamily="2" charset="0"/>
                <a:cs typeface="Poppins Light" panose="00000400000000000000" pitchFamily="2" charset="0"/>
              </a:rPr>
              <a:t> Digital Wallet App.</a:t>
            </a:r>
            <a:endParaRPr lang="de-DE" sz="1600" dirty="0">
              <a:latin typeface="Poppins Light" panose="00000400000000000000" pitchFamily="2" charset="0"/>
              <a:cs typeface="Poppins Light" panose="00000400000000000000" pitchFamily="2" charset="0"/>
            </a:endParaRPr>
          </a:p>
        </p:txBody>
      </p:sp>
      <p:pic>
        <p:nvPicPr>
          <p:cNvPr id="9" name="Grafik 8" descr="Ein Bild, das Text, Screenshot, Handy, mobiles Gerät enthält.&#10;&#10;KI-generierte Inhalte können fehlerhaft sein.">
            <a:extLst>
              <a:ext uri="{FF2B5EF4-FFF2-40B4-BE49-F238E27FC236}">
                <a16:creationId xmlns:a16="http://schemas.microsoft.com/office/drawing/2014/main" id="{EC9AE4BC-E374-9922-3DD1-5A89236E8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736" y="958571"/>
            <a:ext cx="2066580" cy="4479194"/>
          </a:xfrm>
          <a:prstGeom prst="rect">
            <a:avLst/>
          </a:prstGeom>
        </p:spPr>
      </p:pic>
      <p:pic>
        <p:nvPicPr>
          <p:cNvPr id="13" name="Grafik 12" descr="Ein Bild, das Text, Elektronik, Screenshot, Handy enthält.&#10;&#10;KI-generierte Inhalte können fehlerhaft sein.">
            <a:extLst>
              <a:ext uri="{FF2B5EF4-FFF2-40B4-BE49-F238E27FC236}">
                <a16:creationId xmlns:a16="http://schemas.microsoft.com/office/drawing/2014/main" id="{B782501C-6DA3-CB0F-D43E-0175C70CA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344" y="385118"/>
            <a:ext cx="2595733" cy="5626100"/>
          </a:xfrm>
          <a:prstGeom prst="rect">
            <a:avLst/>
          </a:prstGeom>
        </p:spPr>
      </p:pic>
      <p:pic>
        <p:nvPicPr>
          <p:cNvPr id="16" name="Grafik 15" descr="Ein Bild, das Text, Screenshot, Handy, Multimedia enthält.&#10;&#10;KI-generierte Inhalte können fehlerhaft sein.">
            <a:extLst>
              <a:ext uri="{FF2B5EF4-FFF2-40B4-BE49-F238E27FC236}">
                <a16:creationId xmlns:a16="http://schemas.microsoft.com/office/drawing/2014/main" id="{2B4285F6-F076-4BD5-512C-CEF5A215F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105" y="1113965"/>
            <a:ext cx="2066581" cy="4168405"/>
          </a:xfrm>
          <a:prstGeom prst="rect">
            <a:avLst/>
          </a:prstGeom>
        </p:spPr>
      </p:pic>
    </p:spTree>
    <p:extLst>
      <p:ext uri="{BB962C8B-B14F-4D97-AF65-F5344CB8AC3E}">
        <p14:creationId xmlns:p14="http://schemas.microsoft.com/office/powerpoint/2010/main" val="1726639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2E075A0-3B41-48D5-B70D-920AAC62BF68}"/>
              </a:ext>
            </a:extLst>
          </p:cNvPr>
          <p:cNvSpPr txBox="1"/>
          <p:nvPr/>
        </p:nvSpPr>
        <p:spPr>
          <a:xfrm>
            <a:off x="494838" y="1507659"/>
            <a:ext cx="4032774" cy="3231654"/>
          </a:xfrm>
          <a:prstGeom prst="rect">
            <a:avLst/>
          </a:prstGeom>
          <a:noFill/>
        </p:spPr>
        <p:txBody>
          <a:bodyPr wrap="square" rtlCol="0">
            <a:spAutoFit/>
          </a:bodyPr>
          <a:lstStyle/>
          <a:p>
            <a:r>
              <a:rPr lang="en-US" sz="1200" dirty="0">
                <a:latin typeface="Poppins Light" panose="00000400000000000000" pitchFamily="2" charset="0"/>
                <a:cs typeface="Poppins Light" panose="00000400000000000000" pitchFamily="2" charset="0"/>
              </a:rPr>
              <a:t>Your staff can book, edit and, if necessary, delete appointments independently. </a:t>
            </a:r>
          </a:p>
          <a:p>
            <a:endParaRPr lang="en-US" sz="1200" dirty="0">
              <a:latin typeface="Poppins Light" panose="00000400000000000000" pitchFamily="2" charset="0"/>
              <a:cs typeface="Poppins Light" panose="00000400000000000000" pitchFamily="2" charset="0"/>
            </a:endParaRPr>
          </a:p>
          <a:p>
            <a:endParaRPr lang="en-US" sz="1200" dirty="0">
              <a:latin typeface="Poppins Light" panose="00000400000000000000" pitchFamily="2" charset="0"/>
              <a:cs typeface="Poppins Light" panose="00000400000000000000" pitchFamily="2" charset="0"/>
            </a:endParaRPr>
          </a:p>
          <a:p>
            <a:r>
              <a:rPr lang="en-US" sz="1200" dirty="0">
                <a:latin typeface="Poppins Light" panose="00000400000000000000" pitchFamily="2" charset="0"/>
                <a:cs typeface="Poppins Light" panose="00000400000000000000" pitchFamily="2" charset="0"/>
              </a:rPr>
              <a:t>This means that your customers can still make an appointment by phone, e-mail or on site.</a:t>
            </a:r>
          </a:p>
          <a:p>
            <a:endParaRPr lang="en-US" sz="1200" dirty="0">
              <a:latin typeface="Poppins Light" panose="00000400000000000000" pitchFamily="2" charset="0"/>
              <a:cs typeface="Poppins Light" panose="00000400000000000000" pitchFamily="2" charset="0"/>
            </a:endParaRPr>
          </a:p>
          <a:p>
            <a:endParaRPr lang="en-US" sz="1200" dirty="0">
              <a:latin typeface="Poppins Light" panose="00000400000000000000" pitchFamily="2" charset="0"/>
              <a:cs typeface="Poppins Light" panose="00000400000000000000" pitchFamily="2" charset="0"/>
            </a:endParaRPr>
          </a:p>
          <a:p>
            <a:r>
              <a:rPr lang="en-US" sz="1200" dirty="0">
                <a:latin typeface="Poppins Light" panose="00000400000000000000" pitchFamily="2" charset="0"/>
                <a:cs typeface="Poppins Light" panose="00000400000000000000" pitchFamily="2" charset="0"/>
              </a:rPr>
              <a:t>You can also efficiently schedule walk-in customers with appointments, even when same-day availability is limited.</a:t>
            </a:r>
          </a:p>
          <a:p>
            <a:endParaRPr lang="en-US" sz="1200" dirty="0">
              <a:latin typeface="Poppins Light" panose="00000400000000000000" pitchFamily="2" charset="0"/>
              <a:cs typeface="Poppins Light" panose="00000400000000000000" pitchFamily="2" charset="0"/>
            </a:endParaRPr>
          </a:p>
          <a:p>
            <a:endParaRPr lang="en-US" sz="1200" dirty="0">
              <a:latin typeface="Poppins Light" panose="00000400000000000000" pitchFamily="2" charset="0"/>
              <a:cs typeface="Poppins Light" panose="00000400000000000000" pitchFamily="2" charset="0"/>
            </a:endParaRPr>
          </a:p>
          <a:p>
            <a:r>
              <a:rPr lang="en-US" sz="1200" dirty="0">
                <a:latin typeface="Poppins Light" panose="00000400000000000000" pitchFamily="2" charset="0"/>
                <a:cs typeface="Poppins Light" panose="00000400000000000000" pitchFamily="2" charset="0"/>
              </a:rPr>
              <a:t>You can use all the advantages of a modern appointment booking system without having to abandon the traditional booking methods.</a:t>
            </a:r>
          </a:p>
          <a:p>
            <a:endParaRPr lang="en-US" sz="1200" dirty="0">
              <a:latin typeface="Poppins Light" panose="00000400000000000000" pitchFamily="2" charset="0"/>
              <a:cs typeface="Poppins Light" panose="00000400000000000000" pitchFamily="2" charset="0"/>
            </a:endParaRPr>
          </a:p>
        </p:txBody>
      </p:sp>
      <p:sp>
        <p:nvSpPr>
          <p:cNvPr id="12" name="Textfeld 11">
            <a:extLst>
              <a:ext uri="{FF2B5EF4-FFF2-40B4-BE49-F238E27FC236}">
                <a16:creationId xmlns:a16="http://schemas.microsoft.com/office/drawing/2014/main" id="{E877CDEC-491B-40FC-A599-A1D5C2C94550}"/>
              </a:ext>
            </a:extLst>
          </p:cNvPr>
          <p:cNvSpPr txBox="1"/>
          <p:nvPr/>
        </p:nvSpPr>
        <p:spPr>
          <a:xfrm>
            <a:off x="485313" y="786384"/>
            <a:ext cx="4441794" cy="338554"/>
          </a:xfrm>
          <a:prstGeom prst="rect">
            <a:avLst/>
          </a:prstGeom>
          <a:noFill/>
        </p:spPr>
        <p:txBody>
          <a:bodyPr wrap="square" rtlCol="0">
            <a:spAutoFit/>
          </a:bodyPr>
          <a:lstStyle/>
          <a:p>
            <a:r>
              <a:rPr lang="en-US" sz="1600" dirty="0">
                <a:latin typeface="Poppins Light" panose="00000400000000000000" pitchFamily="2" charset="0"/>
                <a:cs typeface="Poppins Light" panose="00000400000000000000" pitchFamily="2" charset="0"/>
              </a:rPr>
              <a:t>Appointment booking by your employees</a:t>
            </a:r>
          </a:p>
        </p:txBody>
      </p:sp>
      <p:pic>
        <p:nvPicPr>
          <p:cNvPr id="4" name="Grafik 3" descr="Ein Bild, das Mann enthält.&#10;&#10;Automatisch generierte Beschreibung">
            <a:extLst>
              <a:ext uri="{FF2B5EF4-FFF2-40B4-BE49-F238E27FC236}">
                <a16:creationId xmlns:a16="http://schemas.microsoft.com/office/drawing/2014/main" id="{30C6F67F-6E1A-4DAB-93AB-6E1436D65469}"/>
              </a:ext>
            </a:extLst>
          </p:cNvPr>
          <p:cNvPicPr>
            <a:picLocks noChangeAspect="1"/>
          </p:cNvPicPr>
          <p:nvPr/>
        </p:nvPicPr>
        <p:blipFill rotWithShape="1">
          <a:blip r:embed="rId2">
            <a:extLst>
              <a:ext uri="{28A0092B-C50C-407E-A947-70E740481C1C}">
                <a14:useLocalDpi xmlns:a14="http://schemas.microsoft.com/office/drawing/2010/main" val="0"/>
              </a:ext>
            </a:extLst>
          </a:blip>
          <a:srcRect l="60409"/>
          <a:stretch/>
        </p:blipFill>
        <p:spPr>
          <a:xfrm>
            <a:off x="6071590" y="0"/>
            <a:ext cx="6120410" cy="6858000"/>
          </a:xfrm>
          <a:prstGeom prst="rect">
            <a:avLst/>
          </a:prstGeom>
        </p:spPr>
      </p:pic>
    </p:spTree>
    <p:extLst>
      <p:ext uri="{BB962C8B-B14F-4D97-AF65-F5344CB8AC3E}">
        <p14:creationId xmlns:p14="http://schemas.microsoft.com/office/powerpoint/2010/main" val="805755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C79480D2-6639-E4D4-50CD-1440B8596B2C}"/>
              </a:ext>
            </a:extLst>
          </p:cNvPr>
          <p:cNvPicPr>
            <a:picLocks noChangeAspect="1"/>
          </p:cNvPicPr>
          <p:nvPr/>
        </p:nvPicPr>
        <p:blipFill>
          <a:blip r:embed="rId2"/>
          <a:srcRect l="19893" r="17702"/>
          <a:stretch/>
        </p:blipFill>
        <p:spPr>
          <a:xfrm>
            <a:off x="5448300" y="-28938"/>
            <a:ext cx="6743700" cy="6905978"/>
          </a:xfrm>
          <a:prstGeom prst="rect">
            <a:avLst/>
          </a:prstGeom>
        </p:spPr>
      </p:pic>
      <p:sp>
        <p:nvSpPr>
          <p:cNvPr id="5" name="Textfeld 4">
            <a:extLst>
              <a:ext uri="{FF2B5EF4-FFF2-40B4-BE49-F238E27FC236}">
                <a16:creationId xmlns:a16="http://schemas.microsoft.com/office/drawing/2014/main" id="{E2E075A0-3B41-48D5-B70D-920AAC62BF68}"/>
              </a:ext>
            </a:extLst>
          </p:cNvPr>
          <p:cNvSpPr txBox="1"/>
          <p:nvPr/>
        </p:nvSpPr>
        <p:spPr>
          <a:xfrm>
            <a:off x="485313" y="1497866"/>
            <a:ext cx="3141807" cy="2677656"/>
          </a:xfrm>
          <a:prstGeom prst="rect">
            <a:avLst/>
          </a:prstGeom>
          <a:noFill/>
        </p:spPr>
        <p:txBody>
          <a:bodyPr wrap="square" rtlCol="0">
            <a:spAutoFit/>
          </a:bodyPr>
          <a:lstStyle/>
          <a:p>
            <a:r>
              <a:rPr lang="en-US" sz="1200" dirty="0">
                <a:latin typeface="Poppins Light" panose="00000400000000000000" pitchFamily="2" charset="0"/>
                <a:cs typeface="Poppins Light" panose="00000400000000000000" pitchFamily="2" charset="0"/>
              </a:rPr>
              <a:t>No matter how your customers book their appointments, on-site they have the option to check in: either via a self-service terminal or at the counter with your staff.</a:t>
            </a:r>
          </a:p>
          <a:p>
            <a:endParaRPr lang="en-US" sz="1200" dirty="0">
              <a:latin typeface="Poppins Light" panose="00000400000000000000" pitchFamily="2" charset="0"/>
              <a:cs typeface="Poppins Light" panose="00000400000000000000" pitchFamily="2" charset="0"/>
            </a:endParaRPr>
          </a:p>
          <a:p>
            <a:r>
              <a:rPr lang="en-US" sz="1200" dirty="0">
                <a:latin typeface="Poppins Light" panose="00000400000000000000" pitchFamily="2" charset="0"/>
                <a:cs typeface="Poppins Light" panose="00000400000000000000" pitchFamily="2" charset="0"/>
              </a:rPr>
              <a:t>A service ticket is automatically generated from the QR code or reservation code, adding the customer to the queue.</a:t>
            </a:r>
          </a:p>
          <a:p>
            <a:endParaRPr lang="en-US" sz="1200" dirty="0">
              <a:latin typeface="Poppins Light" panose="00000400000000000000" pitchFamily="2" charset="0"/>
              <a:cs typeface="Poppins Light" panose="00000400000000000000" pitchFamily="2" charset="0"/>
            </a:endParaRPr>
          </a:p>
          <a:p>
            <a:r>
              <a:rPr lang="en-US" sz="1200" dirty="0">
                <a:latin typeface="Poppins Light" panose="00000400000000000000" pitchFamily="2" charset="0"/>
                <a:cs typeface="Poppins Light" panose="00000400000000000000" pitchFamily="2" charset="0"/>
              </a:rPr>
              <a:t>Your team can then call customers via the service ticket or personally greet them in the waiting area.</a:t>
            </a:r>
            <a:endParaRPr lang="de-DE" sz="1200" dirty="0">
              <a:latin typeface="Poppins Light" panose="00000400000000000000" pitchFamily="2" charset="0"/>
              <a:cs typeface="Poppins Light" panose="00000400000000000000" pitchFamily="2" charset="0"/>
            </a:endParaRPr>
          </a:p>
        </p:txBody>
      </p:sp>
      <p:sp>
        <p:nvSpPr>
          <p:cNvPr id="12" name="Textfeld 11">
            <a:extLst>
              <a:ext uri="{FF2B5EF4-FFF2-40B4-BE49-F238E27FC236}">
                <a16:creationId xmlns:a16="http://schemas.microsoft.com/office/drawing/2014/main" id="{E877CDEC-491B-40FC-A599-A1D5C2C94550}"/>
              </a:ext>
            </a:extLst>
          </p:cNvPr>
          <p:cNvSpPr txBox="1"/>
          <p:nvPr/>
        </p:nvSpPr>
        <p:spPr>
          <a:xfrm>
            <a:off x="485313" y="786384"/>
            <a:ext cx="4299751" cy="338554"/>
          </a:xfrm>
          <a:prstGeom prst="rect">
            <a:avLst/>
          </a:prstGeom>
          <a:noFill/>
        </p:spPr>
        <p:txBody>
          <a:bodyPr wrap="square" rtlCol="0">
            <a:spAutoFit/>
          </a:bodyPr>
          <a:lstStyle/>
          <a:p>
            <a:r>
              <a:rPr lang="de-DE" sz="1600" dirty="0">
                <a:latin typeface="Poppins Light" panose="00000400000000000000" pitchFamily="2" charset="0"/>
                <a:cs typeface="Poppins Light" panose="00000400000000000000" pitchFamily="2" charset="0"/>
              </a:rPr>
              <a:t>On-Site Customer Management</a:t>
            </a:r>
          </a:p>
        </p:txBody>
      </p:sp>
      <p:pic>
        <p:nvPicPr>
          <p:cNvPr id="14" name="Grafik 13">
            <a:extLst>
              <a:ext uri="{FF2B5EF4-FFF2-40B4-BE49-F238E27FC236}">
                <a16:creationId xmlns:a16="http://schemas.microsoft.com/office/drawing/2014/main" id="{B02CECD1-51B9-FC6B-C88F-2EE5F45A5EC7}"/>
              </a:ext>
            </a:extLst>
          </p:cNvPr>
          <p:cNvPicPr>
            <a:picLocks noChangeAspect="1"/>
          </p:cNvPicPr>
          <p:nvPr/>
        </p:nvPicPr>
        <p:blipFill>
          <a:blip r:embed="rId3"/>
          <a:stretch>
            <a:fillRect/>
          </a:stretch>
        </p:blipFill>
        <p:spPr>
          <a:xfrm>
            <a:off x="3052671" y="4296697"/>
            <a:ext cx="982468" cy="1977786"/>
          </a:xfrm>
          <a:prstGeom prst="rect">
            <a:avLst/>
          </a:prstGeom>
        </p:spPr>
      </p:pic>
      <p:pic>
        <p:nvPicPr>
          <p:cNvPr id="3" name="Grafik 2" descr="Ein Bild, das Text, Computer, Multimedia, Elektronik enthält.&#10;&#10;KI-generierte Inhalte können fehlerhaft sein.">
            <a:extLst>
              <a:ext uri="{FF2B5EF4-FFF2-40B4-BE49-F238E27FC236}">
                <a16:creationId xmlns:a16="http://schemas.microsoft.com/office/drawing/2014/main" id="{8DC23625-149F-0D91-AD46-3BC3B263C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139" y="3063062"/>
            <a:ext cx="2060861" cy="7589875"/>
          </a:xfrm>
          <a:prstGeom prst="rect">
            <a:avLst/>
          </a:prstGeom>
        </p:spPr>
      </p:pic>
    </p:spTree>
    <p:extLst>
      <p:ext uri="{BB962C8B-B14F-4D97-AF65-F5344CB8AC3E}">
        <p14:creationId xmlns:p14="http://schemas.microsoft.com/office/powerpoint/2010/main" val="249540586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760</Words>
  <Application>Microsoft Office PowerPoint</Application>
  <PresentationFormat>Breitbild</PresentationFormat>
  <Paragraphs>70</Paragraphs>
  <Slides>13</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13</vt:i4>
      </vt:variant>
    </vt:vector>
  </HeadingPairs>
  <TitlesOfParts>
    <vt:vector size="21" baseType="lpstr">
      <vt:lpstr>Arial</vt:lpstr>
      <vt:lpstr>Calibri</vt:lpstr>
      <vt:lpstr>Calibri Light</vt:lpstr>
      <vt:lpstr>Poppins</vt:lpstr>
      <vt:lpstr>Poppins ExtraLight</vt:lpstr>
      <vt:lpstr>Poppins Light</vt:lpstr>
      <vt:lpstr>Poppins SemiBold</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Walter Majewski</dc:creator>
  <cp:lastModifiedBy>Walter Majewski</cp:lastModifiedBy>
  <cp:revision>136</cp:revision>
  <dcterms:created xsi:type="dcterms:W3CDTF">2021-02-15T08:58:26Z</dcterms:created>
  <dcterms:modified xsi:type="dcterms:W3CDTF">2025-02-28T21:44:53Z</dcterms:modified>
</cp:coreProperties>
</file>