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3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271"/>
    <a:srgbClr val="0061AA"/>
    <a:srgbClr val="F2F5F8"/>
    <a:srgbClr val="1C3B5B"/>
    <a:srgbClr val="2E3B42"/>
    <a:srgbClr val="5388D5"/>
    <a:srgbClr val="3D78C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06CF9-66AF-4C8C-8F70-8872B7D47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881FBF-6181-4EEF-B89C-209EE21C0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84EBD1-1212-4F76-BBA6-1562A592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0B883F-F7EB-431E-A075-7CD9AC3E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86E06-4EA7-4EA8-9C06-445BBBA9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9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68AF3-0B0D-4F73-B693-4F5EF42F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E2E347-A4D0-4AC1-96BB-E4384CB82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D2FDA8-A054-4183-B8B2-91A8ED3B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3ECF99-834E-486A-A8E0-A0569A1F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944269-D590-405D-A0ED-94E889BA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84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D658C3-61C8-4848-9060-B606C48AB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1CEEE3-31DC-495A-8EFB-C85A03BD4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2FDA2-0CF8-4DC1-B527-6B297478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68D2A4-59D3-4382-9653-0CC79043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29D1F9-BB3F-43B8-AFE9-C8D3B6DC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75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AD928-9ADA-4D96-84C9-82BFFCFD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A2C8A-B7AE-4EFB-8CDF-65B334DC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CE092-87EF-4B16-B0CD-E3DA61C2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73FC3C-92C8-435D-88D1-2B983931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3DDDB9-A499-4262-9410-EB808BE2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1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F18F1-F4C9-472D-A50A-532A4B1F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32BC02-0638-46F5-8DEB-9DD2998D3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E0A4C4-9FF0-46FC-A2FD-A669196B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306C11-E1AD-4A62-A983-A44A9A86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C90F5-30EC-40AA-AC5E-DC18BC8D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86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D343-EB72-4DC3-BB04-C05C4CBC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7F19BF-A43D-4F7C-B429-92246A017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273FD1-6F76-4ACC-AB03-A3F8B254A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108204-2505-43C9-9D4E-78BA6C3D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3514AC-93EE-4068-B1F0-EF32CF2B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D2868A-48F1-4B5A-AB23-565A208C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15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4BEB9-590A-41EA-8F79-33F3DE74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BF1481-12C0-43A2-8348-2BAA2ECB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47134B-9D44-4A79-BFB4-23727F483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A57034-9436-45D4-A6DF-3C080E9E7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03D368-D9B8-493A-83AB-1CA14B272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05A0D4-9D88-4191-AEA4-ACA60AC4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FB7E56-E454-4D2D-B701-85EE5FD8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66E596-DF3E-46BB-BB9E-CC79EA60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4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BBD52-CD3C-4D72-8047-576BC9AE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E4D69A-9C08-48D1-8224-89948983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6B4BD7-FD77-4680-9F7F-A7721107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B50984-6C85-4B29-AD51-7B5D1C10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2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45028A-A50F-48E5-A93F-784C4758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9B054C-3343-4D74-ACE6-7B1EB6E6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A9E96C-58E7-4D3B-957E-071D712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77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E557-94DE-41ED-80F8-A9C1134F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73BD39-0D5E-4176-8C88-61844CD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6991DA-353D-4703-B6F1-8949A7B86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3B51C6-01DF-4CC5-88C7-D3F707C6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011546-F889-4A3D-8F58-B4043F0A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7EA61F-845A-4533-8496-AF37A012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55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0C9C5-CA77-4937-A151-A38B45A0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B04C9C-86DC-48FD-A67D-607D97DCF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6E7494-A3F6-4493-A3FD-04BED23B8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5946A8-A506-4656-A9A0-34DAEC7E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258C94-9FA1-4F13-BD96-E22D06AB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E2832F-8370-48AF-AD57-48859246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9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C9707F-7C9D-48AF-9A22-C419B47F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3D0D37-A68C-4736-8036-D4EAFB23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6A94AD-9CFC-465E-ABC2-E0E941908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8A40-847B-433E-9A0E-DB43C2920DC3}" type="datetimeFigureOut">
              <a:rPr lang="de-DE" smtClean="0"/>
              <a:t>07.03.2025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3C02BC-1A5C-49B0-9E9E-D3CB708BE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E653C-9712-4E63-844E-92D4CFD32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2F57-39F1-4414-A95D-D330A90500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5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5100-BF24-9E6C-1791-E76DAA6BC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">
            <a:extLst>
              <a:ext uri="{FF2B5EF4-FFF2-40B4-BE49-F238E27FC236}">
                <a16:creationId xmlns:a16="http://schemas.microsoft.com/office/drawing/2014/main" id="{47640585-25C0-AF93-AD36-F1296174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F9F7E2-CC30-D8DC-2381-BDC7280F961D}"/>
              </a:ext>
            </a:extLst>
          </p:cNvPr>
          <p:cNvSpPr/>
          <p:nvPr/>
        </p:nvSpPr>
        <p:spPr>
          <a:xfrm>
            <a:off x="5384800" y="2250831"/>
            <a:ext cx="6108700" cy="3889619"/>
          </a:xfrm>
          <a:prstGeom prst="roundRect">
            <a:avLst>
              <a:gd name="adj" fmla="val 4666"/>
            </a:avLst>
          </a:prstGeom>
          <a:solidFill>
            <a:srgbClr val="F2F5F8"/>
          </a:solidFill>
          <a:ln>
            <a:noFill/>
          </a:ln>
          <a:effectLst>
            <a:outerShdw blurRad="50800" dist="228600" dir="240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324969-FD05-F45E-753E-2DD25F274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5073" y="2679829"/>
            <a:ext cx="2043269" cy="541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75ACD2-74BB-8800-6476-F91E42A93285}"/>
              </a:ext>
            </a:extLst>
          </p:cNvPr>
          <p:cNvSpPr txBox="1"/>
          <p:nvPr/>
        </p:nvSpPr>
        <p:spPr>
          <a:xfrm>
            <a:off x="5750560" y="3274643"/>
            <a:ext cx="516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kern="100" dirty="0">
                <a:solidFill>
                  <a:srgbClr val="1C3B5B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Industry Solutions for Warehousing &amp; Logistics </a:t>
            </a:r>
            <a:endParaRPr lang="de-DE" sz="1600" kern="100" dirty="0">
              <a:solidFill>
                <a:srgbClr val="1C3B5B"/>
              </a:solidFill>
              <a:effectLst/>
              <a:latin typeface="Poppins SemiBold" panose="00000700000000000000" pitchFamily="2" charset="0"/>
              <a:ea typeface="Calibri" panose="020F050202020403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A9C0FB-69AD-8218-38DB-661E959D2854}"/>
              </a:ext>
            </a:extLst>
          </p:cNvPr>
          <p:cNvSpPr txBox="1"/>
          <p:nvPr/>
        </p:nvSpPr>
        <p:spPr>
          <a:xfrm>
            <a:off x="5750559" y="3753574"/>
            <a:ext cx="53636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trike="noStrike" kern="1350" baseline="0" dirty="0">
                <a:latin typeface="Poppins" panose="00000500000000000000" pitchFamily="2" charset="0"/>
              </a:rPr>
              <a:t>By integrating </a:t>
            </a:r>
            <a:r>
              <a:rPr lang="en-US" sz="1400" kern="1350" dirty="0" err="1">
                <a:latin typeface="Poppins" panose="00000500000000000000" pitchFamily="2" charset="0"/>
              </a:rPr>
              <a:t>c</a:t>
            </a:r>
            <a:r>
              <a:rPr lang="en-US" sz="1400" b="0" u="none" strike="noStrike" kern="1350" baseline="0" dirty="0" err="1">
                <a:latin typeface="Poppins" panose="00000500000000000000" pitchFamily="2" charset="0"/>
              </a:rPr>
              <a:t>leverQ</a:t>
            </a:r>
            <a:r>
              <a:rPr lang="en-US" sz="1400" b="0" u="none" strike="noStrike" kern="1350" baseline="0" dirty="0">
                <a:latin typeface="Poppins" panose="00000500000000000000" pitchFamily="2" charset="0"/>
              </a:rPr>
              <a:t> into warehouse logistics, businesses can cut costs, improve productivity, and enhance overall supply chain efficiency through </a:t>
            </a:r>
            <a:br>
              <a:rPr lang="en-US" sz="1400" b="0" u="none" strike="noStrike" kern="1350" baseline="0" dirty="0">
                <a:latin typeface="Poppins" panose="00000500000000000000" pitchFamily="2" charset="0"/>
              </a:rPr>
            </a:br>
            <a:r>
              <a:rPr lang="en-US" sz="1400" b="0" u="none" strike="noStrike" kern="1350" baseline="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smart queue management and appointment scheduling</a:t>
            </a:r>
            <a:r>
              <a:rPr lang="en-US" sz="1400" b="0" u="none" strike="noStrike" kern="1350" baseline="0" dirty="0">
                <a:latin typeface="Poppins" panose="00000500000000000000" pitchFamily="2" charset="0"/>
              </a:rPr>
              <a:t>.</a:t>
            </a:r>
          </a:p>
          <a:p>
            <a:endParaRPr lang="en-US" sz="900" i="1" u="sng" kern="1350" dirty="0">
              <a:latin typeface="Poppins" panose="00000500000000000000" pitchFamily="2" charset="0"/>
            </a:endParaRPr>
          </a:p>
          <a:p>
            <a:pPr algn="just"/>
            <a:endParaRPr lang="de-DE" sz="900" b="0" i="1" u="sng" strike="noStrike" kern="1350" baseline="0" dirty="0">
              <a:latin typeface="Poppins" panose="00000500000000000000" pitchFamily="2" charset="0"/>
            </a:endParaRPr>
          </a:p>
          <a:p>
            <a:pPr algn="l"/>
            <a:r>
              <a:rPr lang="en-US" sz="900" b="0" u="sng" strike="noStrike" kern="1350" baseline="0" dirty="0">
                <a:latin typeface="Poppins" panose="00000500000000000000" pitchFamily="2" charset="0"/>
              </a:rPr>
              <a:t>www.cleverq.us | info@cleverq.us | 786-709-9550</a:t>
            </a:r>
            <a:br>
              <a:rPr lang="en-US" sz="900" b="0" u="sng" strike="noStrike" kern="1350" baseline="0" dirty="0">
                <a:latin typeface="Poppins" panose="00000500000000000000" pitchFamily="2" charset="0"/>
              </a:rPr>
            </a:br>
            <a:r>
              <a:rPr lang="en-US" sz="900" b="0" u="sng" strike="noStrike" kern="1350" baseline="0" dirty="0">
                <a:latin typeface="Poppins" panose="00000500000000000000" pitchFamily="2" charset="0"/>
              </a:rPr>
              <a:t>851 Ne 1st Ave Miami | FL 33132-1842 | (Paramount Miami World Center</a:t>
            </a:r>
            <a:r>
              <a:rPr lang="en-US" sz="900" b="0" i="1" u="sng" strike="noStrike" kern="1350" baseline="0" dirty="0">
                <a:latin typeface="Poppins" panose="00000500000000000000" pitchFamily="2" charset="0"/>
              </a:rPr>
              <a:t>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35F0F5-D9B0-F584-B46D-142CBA59A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074" y="5537958"/>
            <a:ext cx="5165090" cy="2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0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0F0BB8-58B0-9CDC-628E-733CD193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925"/>
          <a:stretch/>
        </p:blipFill>
        <p:spPr>
          <a:xfrm>
            <a:off x="6096000" y="-562190"/>
            <a:ext cx="6700642" cy="7982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8A7C9-B1D1-D6FA-5956-2DDDB17D438C}"/>
              </a:ext>
            </a:extLst>
          </p:cNvPr>
          <p:cNvSpPr txBox="1"/>
          <p:nvPr/>
        </p:nvSpPr>
        <p:spPr>
          <a:xfrm>
            <a:off x="548816" y="2105562"/>
            <a:ext cx="33700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Suppliers, carriers, and vendors can book time slots before arrival to prevent bottlenecks at loading docks.</a:t>
            </a:r>
          </a:p>
          <a:p>
            <a:endParaRPr lang="en-US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 unique QR code is generated for each appointment, which can be used for on-site verification, gate access, or entry to restricted areas such as designated parking spots.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C9B9514-88F0-A5DA-E52C-EAE0D18C5D2F}"/>
              </a:ext>
            </a:extLst>
          </p:cNvPr>
          <p:cNvSpPr/>
          <p:nvPr/>
        </p:nvSpPr>
        <p:spPr>
          <a:xfrm>
            <a:off x="9022683" y="3907515"/>
            <a:ext cx="200026" cy="2000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0A54D76-D776-AEA4-3CA1-2499987B0C2E}"/>
              </a:ext>
            </a:extLst>
          </p:cNvPr>
          <p:cNvSpPr/>
          <p:nvPr/>
        </p:nvSpPr>
        <p:spPr>
          <a:xfrm>
            <a:off x="10406551" y="5382757"/>
            <a:ext cx="200026" cy="2000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5C3669B-CC8B-5233-9CAD-EB9935D44B35}"/>
              </a:ext>
            </a:extLst>
          </p:cNvPr>
          <p:cNvCxnSpPr>
            <a:cxnSpLocks/>
          </p:cNvCxnSpPr>
          <p:nvPr/>
        </p:nvCxnSpPr>
        <p:spPr>
          <a:xfrm flipH="1">
            <a:off x="7224117" y="5482770"/>
            <a:ext cx="3093363" cy="0"/>
          </a:xfrm>
          <a:prstGeom prst="line">
            <a:avLst/>
          </a:prstGeom>
          <a:ln w="9525">
            <a:solidFill>
              <a:srgbClr val="044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fik 52" descr="Ein Bild, das Text, Screenshot, Handy, Elektronisches Gerät enthält.&#10;&#10;KI-generierte Inhalte können fehlerhaft sein.">
            <a:extLst>
              <a:ext uri="{FF2B5EF4-FFF2-40B4-BE49-F238E27FC236}">
                <a16:creationId xmlns:a16="http://schemas.microsoft.com/office/drawing/2014/main" id="{DFEAF7DF-652F-7966-9961-4937C31E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00" y="983709"/>
            <a:ext cx="1743434" cy="3778792"/>
          </a:xfrm>
          <a:prstGeom prst="rect">
            <a:avLst/>
          </a:prstGeom>
        </p:spPr>
      </p:pic>
      <p:pic>
        <p:nvPicPr>
          <p:cNvPr id="50" name="Grafik 49" descr="Ein Bild, das Text, Screenshot, Handy, mobiles Gerät enthält.&#10;&#10;KI-generierte Inhalte können fehlerhaft sein.">
            <a:extLst>
              <a:ext uri="{FF2B5EF4-FFF2-40B4-BE49-F238E27FC236}">
                <a16:creationId xmlns:a16="http://schemas.microsoft.com/office/drawing/2014/main" id="{8320F2F7-9F0B-C706-B42E-D61F6C981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85" y="2379615"/>
            <a:ext cx="1994178" cy="4322265"/>
          </a:xfrm>
          <a:prstGeom prst="rect">
            <a:avLst/>
          </a:prstGeom>
        </p:spPr>
      </p:pic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690506EA-8495-9DFA-B728-BB9AFBA4C326}"/>
              </a:ext>
            </a:extLst>
          </p:cNvPr>
          <p:cNvCxnSpPr>
            <a:cxnSpLocks/>
          </p:cNvCxnSpPr>
          <p:nvPr/>
        </p:nvCxnSpPr>
        <p:spPr>
          <a:xfrm flipH="1">
            <a:off x="8148638" y="4007528"/>
            <a:ext cx="812482" cy="0"/>
          </a:xfrm>
          <a:prstGeom prst="line">
            <a:avLst/>
          </a:prstGeom>
          <a:ln w="9525">
            <a:solidFill>
              <a:srgbClr val="044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2B2DF4A-BDA8-70E8-9B42-6FE94AA27269}"/>
              </a:ext>
            </a:extLst>
          </p:cNvPr>
          <p:cNvSpPr txBox="1"/>
          <p:nvPr/>
        </p:nvSpPr>
        <p:spPr>
          <a:xfrm>
            <a:off x="548816" y="683449"/>
            <a:ext cx="487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On-Site Arrival Management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Appointment Booking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3311E26-BC3E-1D94-4D5B-38180299B593}"/>
              </a:ext>
            </a:extLst>
          </p:cNvPr>
          <p:cNvSpPr/>
          <p:nvPr/>
        </p:nvSpPr>
        <p:spPr>
          <a:xfrm>
            <a:off x="7600044" y="163835"/>
            <a:ext cx="1777892" cy="1777892"/>
          </a:xfrm>
          <a:prstGeom prst="ellipse">
            <a:avLst/>
          </a:prstGeom>
          <a:solidFill>
            <a:srgbClr val="0442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63841B0-1A83-EF7B-7AE2-7343EE9B55E6}"/>
              </a:ext>
            </a:extLst>
          </p:cNvPr>
          <p:cNvSpPr txBox="1"/>
          <p:nvPr/>
        </p:nvSpPr>
        <p:spPr>
          <a:xfrm>
            <a:off x="7600044" y="790454"/>
            <a:ext cx="17778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Dynamic Arrival Management</a:t>
            </a:r>
          </a:p>
        </p:txBody>
      </p:sp>
    </p:spTree>
    <p:extLst>
      <p:ext uri="{BB962C8B-B14F-4D97-AF65-F5344CB8AC3E}">
        <p14:creationId xmlns:p14="http://schemas.microsoft.com/office/powerpoint/2010/main" val="117312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0BE25E-9CB0-29D4-6BAB-6F2DF16AC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CA3332F-2284-B62D-F60C-ABA2742B0542}"/>
              </a:ext>
            </a:extLst>
          </p:cNvPr>
          <p:cNvSpPr txBox="1"/>
          <p:nvPr/>
        </p:nvSpPr>
        <p:spPr>
          <a:xfrm>
            <a:off x="548816" y="683449"/>
            <a:ext cx="4874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On-Site Arrival Management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Appointment Booking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E6B2AA6-7E2C-9921-D7D1-A4BBCB408984}"/>
              </a:ext>
            </a:extLst>
          </p:cNvPr>
          <p:cNvSpPr txBox="1"/>
          <p:nvPr/>
        </p:nvSpPr>
        <p:spPr>
          <a:xfrm>
            <a:off x="548817" y="4138884"/>
            <a:ext cx="38490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Appointment Web Page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Alternatively, drivers can book appointments through a personalized online booking page that we set up for your company.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ACE79CA-6719-B71E-9C9A-469F7A974AE4}"/>
              </a:ext>
            </a:extLst>
          </p:cNvPr>
          <p:cNvSpPr txBox="1"/>
          <p:nvPr/>
        </p:nvSpPr>
        <p:spPr>
          <a:xfrm>
            <a:off x="548817" y="2068951"/>
            <a:ext cx="38490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cleverQ</a:t>
            </a:r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 Digital Wallet App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Drivers can scan a QR code on-site to favorite your company and book future appointments from the digital wallet.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A32E183-3FA9-B3A9-7972-4A2718AB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70" y="508000"/>
            <a:ext cx="492344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2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DF990-D25A-DFFB-E033-33BBF35B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234EEB2-0FBF-1858-7221-5F018FDC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026"/>
          <a:stretch/>
        </p:blipFill>
        <p:spPr>
          <a:xfrm>
            <a:off x="5120768" y="140065"/>
            <a:ext cx="7071232" cy="65778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74F049-2044-F9B1-FB8B-BD9FC492E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 descr="Ein Bild, das Text, Elektronik, Screenshot, Handy enthält.&#10;&#10;KI-generierte Inhalte können fehlerhaft sein.">
            <a:extLst>
              <a:ext uri="{FF2B5EF4-FFF2-40B4-BE49-F238E27FC236}">
                <a16:creationId xmlns:a16="http://schemas.microsoft.com/office/drawing/2014/main" id="{F05D64BC-A6C1-D838-F3E1-549C7798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10" y="1993369"/>
            <a:ext cx="1887847" cy="37978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92A4B1-60F6-8119-B701-0B58F4FAE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57" y="1092200"/>
            <a:ext cx="2080966" cy="385996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92F431F-4F94-EE89-2F9D-5623A5087F2E}"/>
              </a:ext>
            </a:extLst>
          </p:cNvPr>
          <p:cNvSpPr/>
          <p:nvPr/>
        </p:nvSpPr>
        <p:spPr>
          <a:xfrm>
            <a:off x="9529378" y="3943084"/>
            <a:ext cx="200026" cy="2000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534CF838-9BED-617B-1A3F-476C70E8D4E5}"/>
              </a:ext>
            </a:extLst>
          </p:cNvPr>
          <p:cNvCxnSpPr>
            <a:stCxn id="5" idx="2"/>
            <a:endCxn id="15" idx="4"/>
          </p:cNvCxnSpPr>
          <p:nvPr/>
        </p:nvCxnSpPr>
        <p:spPr>
          <a:xfrm rot="5400000" flipH="1" flipV="1">
            <a:off x="6908867" y="3070676"/>
            <a:ext cx="1648090" cy="3792957"/>
          </a:xfrm>
          <a:prstGeom prst="bentConnector3">
            <a:avLst>
              <a:gd name="adj1" fmla="val -13871"/>
            </a:avLst>
          </a:prstGeom>
          <a:ln w="9525">
            <a:solidFill>
              <a:srgbClr val="044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D2802A3A-CE8B-431C-1550-F57DC7C19760}"/>
              </a:ext>
            </a:extLst>
          </p:cNvPr>
          <p:cNvCxnSpPr>
            <a:stCxn id="10" idx="2"/>
            <a:endCxn id="15" idx="3"/>
          </p:cNvCxnSpPr>
          <p:nvPr/>
        </p:nvCxnSpPr>
        <p:spPr>
          <a:xfrm rot="5400000" flipH="1" flipV="1">
            <a:off x="8270583" y="3664073"/>
            <a:ext cx="838344" cy="1737831"/>
          </a:xfrm>
          <a:prstGeom prst="bentConnector3">
            <a:avLst>
              <a:gd name="adj1" fmla="val -27268"/>
            </a:avLst>
          </a:prstGeom>
          <a:ln w="12700">
            <a:solidFill>
              <a:srgbClr val="044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2DF386B1-3EFC-F01B-D656-4E272CE43C4F}"/>
              </a:ext>
            </a:extLst>
          </p:cNvPr>
          <p:cNvSpPr txBox="1"/>
          <p:nvPr/>
        </p:nvSpPr>
        <p:spPr>
          <a:xfrm>
            <a:off x="528243" y="2199126"/>
            <a:ext cx="34861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Provide digital waiting tickets on site via QR codes.</a:t>
            </a:r>
          </a:p>
          <a:p>
            <a:endParaRPr lang="en-US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After scanning the QR code drivers are automatically placed in a digital queue with directions and further instructions. </a:t>
            </a:r>
          </a:p>
          <a:p>
            <a:endParaRPr lang="en-US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On call up drivers receive a push message or SMS, providing all necessary information to locate the correct loading dock.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C17D42-BF06-8C6F-6F96-3CF3EF767A93}"/>
              </a:ext>
            </a:extLst>
          </p:cNvPr>
          <p:cNvSpPr txBox="1"/>
          <p:nvPr/>
        </p:nvSpPr>
        <p:spPr>
          <a:xfrm>
            <a:off x="546588" y="683449"/>
            <a:ext cx="5801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On-Site Arrival Management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Smart Queuing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68AFD1A-EF0F-D310-C75D-FD1F3BCA9727}"/>
              </a:ext>
            </a:extLst>
          </p:cNvPr>
          <p:cNvSpPr/>
          <p:nvPr/>
        </p:nvSpPr>
        <p:spPr>
          <a:xfrm>
            <a:off x="8163229" y="371342"/>
            <a:ext cx="1466162" cy="146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E773A54-FD47-33F5-6566-B3205EB23DAB}"/>
              </a:ext>
            </a:extLst>
          </p:cNvPr>
          <p:cNvSpPr txBox="1"/>
          <p:nvPr/>
        </p:nvSpPr>
        <p:spPr>
          <a:xfrm>
            <a:off x="8063218" y="890664"/>
            <a:ext cx="1666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4427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Dynamic On-Site Management</a:t>
            </a:r>
          </a:p>
        </p:txBody>
      </p:sp>
    </p:spTree>
    <p:extLst>
      <p:ext uri="{BB962C8B-B14F-4D97-AF65-F5344CB8AC3E}">
        <p14:creationId xmlns:p14="http://schemas.microsoft.com/office/powerpoint/2010/main" val="300348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0099D-E3B1-F312-3CB8-1E5207497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5D6971CF-680C-E61D-A726-FABF5DB41FDF}"/>
              </a:ext>
            </a:extLst>
          </p:cNvPr>
          <p:cNvSpPr txBox="1"/>
          <p:nvPr/>
        </p:nvSpPr>
        <p:spPr>
          <a:xfrm>
            <a:off x="548817" y="683449"/>
            <a:ext cx="449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Workforce</a:t>
            </a: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 &amp; </a:t>
            </a:r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Resource</a:t>
            </a: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Optimization</a:t>
            </a:r>
            <a:endParaRPr lang="de-DE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244B1C7F-ECFC-BBA3-E804-F04F8874ADF1}"/>
              </a:ext>
            </a:extLst>
          </p:cNvPr>
          <p:cNvSpPr txBox="1"/>
          <p:nvPr/>
        </p:nvSpPr>
        <p:spPr>
          <a:xfrm>
            <a:off x="548816" y="2105561"/>
            <a:ext cx="40104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Dynamic Staff Allocation: 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Assign personnel based on real-time demand, reducing idle labor costs.</a:t>
            </a:r>
          </a:p>
          <a:p>
            <a:endParaRPr lang="en-US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Shift Management: 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Optimize employee schedules to align with peak warehouse activities.</a:t>
            </a:r>
          </a:p>
          <a:p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71F8AC-92E8-BA0F-B2BE-E7F40D68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75"/>
          <a:stretch/>
        </p:blipFill>
        <p:spPr>
          <a:xfrm>
            <a:off x="5041901" y="0"/>
            <a:ext cx="759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8DB29-7AF8-F8A4-5EE5-9631A547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FAC4563-C7C3-E306-DF41-FC5125518639}"/>
              </a:ext>
            </a:extLst>
          </p:cNvPr>
          <p:cNvSpPr txBox="1"/>
          <p:nvPr/>
        </p:nvSpPr>
        <p:spPr>
          <a:xfrm>
            <a:off x="548816" y="683449"/>
            <a:ext cx="312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Real-time </a:t>
            </a:r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Visibility</a:t>
            </a: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 &amp; Analytics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BBB65FD-E2C6-FD8D-86C9-DB8C0E771430}"/>
              </a:ext>
            </a:extLst>
          </p:cNvPr>
          <p:cNvSpPr txBox="1"/>
          <p:nvPr/>
        </p:nvSpPr>
        <p:spPr>
          <a:xfrm>
            <a:off x="548816" y="3962283"/>
            <a:ext cx="38490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Performance Metrics: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Generate insights on dock utilization, carrier punctuality, and operational bottlenecks.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67A32CE-B7D3-9123-D402-2DEA28B58C56}"/>
              </a:ext>
            </a:extLst>
          </p:cNvPr>
          <p:cNvSpPr txBox="1"/>
          <p:nvPr/>
        </p:nvSpPr>
        <p:spPr>
          <a:xfrm>
            <a:off x="548816" y="2045867"/>
            <a:ext cx="39850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Live Monitoring: 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Track incoming and outgoing shipments with estimated wait times.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4" name="Grafik 13" descr="Ein Bild, das Text, Screenshot, Software, Reihe enthält.&#10;&#10;KI-generierte Inhalte können fehlerhaft sein.">
            <a:extLst>
              <a:ext uri="{FF2B5EF4-FFF2-40B4-BE49-F238E27FC236}">
                <a16:creationId xmlns:a16="http://schemas.microsoft.com/office/drawing/2014/main" id="{C4426E20-F705-FDDC-F697-8AF0BC49F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05" y="3129812"/>
            <a:ext cx="4410336" cy="2803714"/>
          </a:xfrm>
          <a:prstGeom prst="rect">
            <a:avLst/>
          </a:prstGeom>
          <a:effectLst>
            <a:outerShdw blurRad="50800" dist="177800" dir="2400000" sx="95000" sy="95000" algn="ctr" rotWithShape="0">
              <a:srgbClr val="000000">
                <a:alpha val="43137"/>
              </a:srgbClr>
            </a:outerShdw>
          </a:effec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31E02A4-5E07-B2D0-0936-37CD7BA8B06E}"/>
              </a:ext>
            </a:extLst>
          </p:cNvPr>
          <p:cNvGrpSpPr/>
          <p:nvPr/>
        </p:nvGrpSpPr>
        <p:grpSpPr>
          <a:xfrm>
            <a:off x="6565167" y="528983"/>
            <a:ext cx="4824462" cy="3033767"/>
            <a:chOff x="7379152" y="1012326"/>
            <a:chExt cx="3589880" cy="2257425"/>
          </a:xfrm>
          <a:effectLst>
            <a:outerShdw blurRad="50800" dist="177800" dir="2400000" sx="95000" sy="95000" algn="ctr" rotWithShape="0">
              <a:srgbClr val="000000">
                <a:alpha val="43137"/>
              </a:srgbClr>
            </a:outerShdw>
          </a:effectLst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B5735D2-DEC5-FB4A-46D4-9CE0825FA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9152" y="1012326"/>
              <a:ext cx="3589880" cy="2257425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EF921CF-CE52-A475-D97D-C101E5E798F9}"/>
                </a:ext>
              </a:extLst>
            </p:cNvPr>
            <p:cNvSpPr/>
            <p:nvPr/>
          </p:nvSpPr>
          <p:spPr>
            <a:xfrm>
              <a:off x="7379152" y="1012326"/>
              <a:ext cx="165100" cy="57974"/>
            </a:xfrm>
            <a:prstGeom prst="rect">
              <a:avLst/>
            </a:prstGeom>
            <a:solidFill>
              <a:srgbClr val="0061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283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E8EAE3-73B6-B86B-E9A9-87C7469E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DD95173-00B5-31EA-695B-E3485D63E803}"/>
              </a:ext>
            </a:extLst>
          </p:cNvPr>
          <p:cNvSpPr txBox="1"/>
          <p:nvPr/>
        </p:nvSpPr>
        <p:spPr>
          <a:xfrm>
            <a:off x="548816" y="683449"/>
            <a:ext cx="384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Improved</a:t>
            </a: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 Compliance &amp; Security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18EA835-7449-F186-9522-2B0AF0C9DB5E}"/>
              </a:ext>
            </a:extLst>
          </p:cNvPr>
          <p:cNvSpPr txBox="1"/>
          <p:nvPr/>
        </p:nvSpPr>
        <p:spPr>
          <a:xfrm>
            <a:off x="548816" y="3962283"/>
            <a:ext cx="38490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Automated Alerts: 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Notify security teams of unauthorized or delayed entries.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628F22C-7437-7FB3-C6F6-C952F2DFC253}"/>
              </a:ext>
            </a:extLst>
          </p:cNvPr>
          <p:cNvSpPr txBox="1"/>
          <p:nvPr/>
        </p:nvSpPr>
        <p:spPr>
          <a:xfrm>
            <a:off x="548817" y="2045867"/>
            <a:ext cx="42771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  <a:t>Digital Visitor Management: </a:t>
            </a:r>
            <a:br>
              <a:rPr lang="en-US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Log and verify visitor access </a:t>
            </a:r>
            <a:b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(e.g., truck drivers, contractors) </a:t>
            </a:r>
            <a:b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through self-service kiosks.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Grafik 6" descr="Ein Bild, das Person, Kleidung, Himmel, Rad enthält.&#10;&#10;KI-generierte Inhalte können fehlerhaft sein.">
            <a:extLst>
              <a:ext uri="{FF2B5EF4-FFF2-40B4-BE49-F238E27FC236}">
                <a16:creationId xmlns:a16="http://schemas.microsoft.com/office/drawing/2014/main" id="{6B27DF33-2E75-0CA1-810E-0EB2ED58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19E7066-28A3-C77E-2A97-5B988453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225"/>
          <a:stretch/>
        </p:blipFill>
        <p:spPr>
          <a:xfrm>
            <a:off x="5384224" y="683449"/>
            <a:ext cx="2947550" cy="61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16A09-FD2A-1210-5722-9C71C55C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">
            <a:extLst>
              <a:ext uri="{FF2B5EF4-FFF2-40B4-BE49-F238E27FC236}">
                <a16:creationId xmlns:a16="http://schemas.microsoft.com/office/drawing/2014/main" id="{2EC77313-03B3-B9AD-1EF4-7169A54F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F98CA9-5758-3D14-7FC4-DFBD893C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9A34BE-85D5-5CDF-1010-59A59D18D9A3}"/>
              </a:ext>
            </a:extLst>
          </p:cNvPr>
          <p:cNvSpPr/>
          <p:nvPr/>
        </p:nvSpPr>
        <p:spPr>
          <a:xfrm>
            <a:off x="5384800" y="2250831"/>
            <a:ext cx="6108700" cy="3889619"/>
          </a:xfrm>
          <a:prstGeom prst="roundRect">
            <a:avLst>
              <a:gd name="adj" fmla="val 4666"/>
            </a:avLst>
          </a:prstGeom>
          <a:solidFill>
            <a:srgbClr val="F2F5F8"/>
          </a:solidFill>
          <a:ln>
            <a:noFill/>
          </a:ln>
          <a:effectLst>
            <a:outerShdw blurRad="50800" dist="228600" dir="240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FBA3AD-01B3-46A4-4BCC-169614D02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5073" y="2679829"/>
            <a:ext cx="2043269" cy="541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EB4ABA-3C61-02CE-E37C-4F970A36249C}"/>
              </a:ext>
            </a:extLst>
          </p:cNvPr>
          <p:cNvSpPr txBox="1"/>
          <p:nvPr/>
        </p:nvSpPr>
        <p:spPr>
          <a:xfrm>
            <a:off x="5750560" y="3274643"/>
            <a:ext cx="516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kern="100" dirty="0">
                <a:solidFill>
                  <a:srgbClr val="1C3B5B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Industry Solutions for Warehousing &amp; Logistics </a:t>
            </a:r>
            <a:endParaRPr lang="de-DE" sz="1600" kern="100" dirty="0">
              <a:solidFill>
                <a:srgbClr val="1C3B5B"/>
              </a:solidFill>
              <a:effectLst/>
              <a:latin typeface="Poppins SemiBold" panose="00000700000000000000" pitchFamily="2" charset="0"/>
              <a:ea typeface="Calibri" panose="020F050202020403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03D1E-BC4A-3E74-03B6-1E22B1705A0F}"/>
              </a:ext>
            </a:extLst>
          </p:cNvPr>
          <p:cNvSpPr txBox="1"/>
          <p:nvPr/>
        </p:nvSpPr>
        <p:spPr>
          <a:xfrm>
            <a:off x="5750560" y="3585606"/>
            <a:ext cx="5165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Streamline Docking </a:t>
            </a:r>
            <a:r>
              <a:rPr lang="en-GB" sz="1000" kern="1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</a:t>
            </a:r>
            <a:r>
              <a:rPr lang="en-GB" sz="10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rocesses, Yard Management and Warehouse Operations</a:t>
            </a:r>
            <a:endParaRPr lang="de-DE" sz="1000" kern="100" dirty="0">
              <a:effectLst/>
              <a:latin typeface="Poppins SemiBold" panose="00000700000000000000" pitchFamily="2" charset="0"/>
              <a:ea typeface="Calibri" panose="020F050202020403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023E8E-5308-62CB-803D-4C072F730E93}"/>
              </a:ext>
            </a:extLst>
          </p:cNvPr>
          <p:cNvSpPr txBox="1"/>
          <p:nvPr/>
        </p:nvSpPr>
        <p:spPr>
          <a:xfrm>
            <a:off x="5750560" y="4040826"/>
            <a:ext cx="5165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0" u="none" strike="noStrike" kern="1350" baseline="0" dirty="0" err="1">
                <a:latin typeface="Poppins" panose="00000500000000000000" pitchFamily="2" charset="0"/>
              </a:rPr>
              <a:t>cleverQ</a:t>
            </a:r>
            <a:r>
              <a:rPr lang="en-US" sz="900" b="0" u="none" strike="noStrike" kern="1350" baseline="0" dirty="0">
                <a:latin typeface="Poppins" panose="00000500000000000000" pitchFamily="2" charset="0"/>
              </a:rPr>
              <a:t> is a brand of the German software developer B.I.C. GmbH. For over 10 years, </a:t>
            </a:r>
            <a:r>
              <a:rPr lang="en-US" sz="900" b="0" u="none" strike="noStrike" kern="1350" baseline="0" dirty="0" err="1">
                <a:latin typeface="Poppins" panose="00000500000000000000" pitchFamily="2" charset="0"/>
              </a:rPr>
              <a:t>cleverQ</a:t>
            </a:r>
            <a:r>
              <a:rPr lang="en-US" sz="900" b="0" u="none" strike="noStrike" kern="1350" baseline="0" dirty="0">
                <a:latin typeface="Poppins" panose="00000500000000000000" pitchFamily="2" charset="0"/>
              </a:rPr>
              <a:t> has been one of the most successful systems in the DACH region for queuing and appointment management. Numerous customers from a wide range of industries already rely on </a:t>
            </a:r>
            <a:r>
              <a:rPr lang="en-US" sz="900" b="0" u="none" strike="noStrike" kern="1350" baseline="0" dirty="0" err="1">
                <a:latin typeface="Poppins" panose="00000500000000000000" pitchFamily="2" charset="0"/>
              </a:rPr>
              <a:t>cleverQ</a:t>
            </a:r>
            <a:r>
              <a:rPr lang="en-US" sz="900" b="0" u="none" strike="noStrike" kern="1350" baseline="0" dirty="0">
                <a:latin typeface="Poppins" panose="00000500000000000000" pitchFamily="2" charset="0"/>
              </a:rPr>
              <a:t>.</a:t>
            </a:r>
          </a:p>
          <a:p>
            <a:pPr algn="just"/>
            <a:endParaRPr lang="de-DE" sz="900" b="0" u="none" strike="noStrike" kern="1350" baseline="0" dirty="0">
              <a:latin typeface="Poppins" panose="00000500000000000000" pitchFamily="2" charset="0"/>
            </a:endParaRPr>
          </a:p>
          <a:p>
            <a:pPr algn="just"/>
            <a:r>
              <a:rPr lang="en-US" sz="900" b="0" u="none" strike="noStrike" kern="1350" baseline="0" dirty="0">
                <a:latin typeface="Poppins" panose="00000500000000000000" pitchFamily="2" charset="0"/>
              </a:rPr>
              <a:t>If you'd like to learn more about us or have any questions, feel free to visit our website or reach out to us directly:</a:t>
            </a:r>
          </a:p>
          <a:p>
            <a:pPr algn="l"/>
            <a:endParaRPr lang="de-DE" sz="900" b="0" i="1" u="sng" strike="noStrike" kern="1350" baseline="0" dirty="0">
              <a:latin typeface="Poppins" panose="00000500000000000000" pitchFamily="2" charset="0"/>
            </a:endParaRPr>
          </a:p>
          <a:p>
            <a:pPr algn="l"/>
            <a:r>
              <a:rPr lang="en-US" sz="900" b="0" u="sng" strike="noStrike" kern="1350" baseline="0" dirty="0">
                <a:latin typeface="Poppins" panose="00000500000000000000" pitchFamily="2" charset="0"/>
              </a:rPr>
              <a:t>www.cleverq.us | info@cleverq.us | 786-709-9550</a:t>
            </a:r>
            <a:br>
              <a:rPr lang="en-US" sz="900" b="0" u="sng" strike="noStrike" kern="1350" baseline="0" dirty="0">
                <a:latin typeface="Poppins" panose="00000500000000000000" pitchFamily="2" charset="0"/>
              </a:rPr>
            </a:br>
            <a:r>
              <a:rPr lang="en-US" sz="900" b="0" u="sng" strike="noStrike" kern="1350" baseline="0" dirty="0">
                <a:latin typeface="Poppins" panose="00000500000000000000" pitchFamily="2" charset="0"/>
              </a:rPr>
              <a:t>851 Ne 1st Ave Miami | FL 33132-1842 | (Paramount Miami World Center</a:t>
            </a:r>
            <a:r>
              <a:rPr lang="en-US" sz="900" b="0" i="1" u="sng" strike="noStrike" kern="1350" baseline="0" dirty="0">
                <a:latin typeface="Poppins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240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Breitbild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SemiBold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Majewski</dc:creator>
  <cp:lastModifiedBy>Walter Majewski</cp:lastModifiedBy>
  <cp:revision>77</cp:revision>
  <dcterms:created xsi:type="dcterms:W3CDTF">2021-02-15T08:58:26Z</dcterms:created>
  <dcterms:modified xsi:type="dcterms:W3CDTF">2025-03-07T21:02:59Z</dcterms:modified>
</cp:coreProperties>
</file>