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96" r:id="rId2"/>
    <p:sldId id="301" r:id="rId3"/>
    <p:sldId id="290" r:id="rId4"/>
    <p:sldId id="292" r:id="rId5"/>
    <p:sldId id="266" r:id="rId6"/>
    <p:sldId id="293" r:id="rId7"/>
    <p:sldId id="302" r:id="rId8"/>
    <p:sldId id="303"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5F8"/>
    <a:srgbClr val="0061AA"/>
    <a:srgbClr val="D9D9D9"/>
    <a:srgbClr val="FFFFFF"/>
    <a:srgbClr val="002948"/>
    <a:srgbClr val="3D3E51"/>
    <a:srgbClr val="565872"/>
    <a:srgbClr val="EBEBEB"/>
    <a:srgbClr val="004D86"/>
    <a:srgbClr val="1C3B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25" autoAdjust="0"/>
    <p:restoredTop sz="94712" autoAdjust="0"/>
  </p:normalViewPr>
  <p:slideViewPr>
    <p:cSldViewPr snapToGrid="0">
      <p:cViewPr varScale="1">
        <p:scale>
          <a:sx n="153" d="100"/>
          <a:sy n="153" d="100"/>
        </p:scale>
        <p:origin x="92" y="10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A73B8-926A-42BA-91CE-748513788537}" type="datetimeFigureOut">
              <a:rPr lang="de-DE" smtClean="0"/>
              <a:t>05.03.2025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762B6-3E8A-44C4-95DB-5CCB36CEACDC}" type="slidenum">
              <a:rPr lang="de-DE" smtClean="0"/>
              <a:t>‹#›</a:t>
            </a:fld>
            <a:endParaRPr lang="de-DE"/>
          </a:p>
        </p:txBody>
      </p:sp>
    </p:spTree>
    <p:extLst>
      <p:ext uri="{BB962C8B-B14F-4D97-AF65-F5344CB8AC3E}">
        <p14:creationId xmlns:p14="http://schemas.microsoft.com/office/powerpoint/2010/main" val="35638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CD762B6-3E8A-44C4-95DB-5CCB36CEACDC}" type="slidenum">
              <a:rPr lang="de-DE" smtClean="0"/>
              <a:t>4</a:t>
            </a:fld>
            <a:endParaRPr lang="de-DE"/>
          </a:p>
        </p:txBody>
      </p:sp>
    </p:spTree>
    <p:extLst>
      <p:ext uri="{BB962C8B-B14F-4D97-AF65-F5344CB8AC3E}">
        <p14:creationId xmlns:p14="http://schemas.microsoft.com/office/powerpoint/2010/main" val="857911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CD762B6-3E8A-44C4-95DB-5CCB36CEACDC}" type="slidenum">
              <a:rPr lang="de-DE" smtClean="0"/>
              <a:t>5</a:t>
            </a:fld>
            <a:endParaRPr lang="de-DE"/>
          </a:p>
        </p:txBody>
      </p:sp>
    </p:spTree>
    <p:extLst>
      <p:ext uri="{BB962C8B-B14F-4D97-AF65-F5344CB8AC3E}">
        <p14:creationId xmlns:p14="http://schemas.microsoft.com/office/powerpoint/2010/main" val="319102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CD762B6-3E8A-44C4-95DB-5CCB36CEACDC}" type="slidenum">
              <a:rPr lang="de-DE" smtClean="0"/>
              <a:t>6</a:t>
            </a:fld>
            <a:endParaRPr lang="de-DE"/>
          </a:p>
        </p:txBody>
      </p:sp>
    </p:spTree>
    <p:extLst>
      <p:ext uri="{BB962C8B-B14F-4D97-AF65-F5344CB8AC3E}">
        <p14:creationId xmlns:p14="http://schemas.microsoft.com/office/powerpoint/2010/main" val="505935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CD762B6-3E8A-44C4-95DB-5CCB36CEACDC}" type="slidenum">
              <a:rPr lang="de-DE" smtClean="0"/>
              <a:t>7</a:t>
            </a:fld>
            <a:endParaRPr lang="de-DE"/>
          </a:p>
        </p:txBody>
      </p:sp>
    </p:spTree>
    <p:extLst>
      <p:ext uri="{BB962C8B-B14F-4D97-AF65-F5344CB8AC3E}">
        <p14:creationId xmlns:p14="http://schemas.microsoft.com/office/powerpoint/2010/main" val="1592893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06CF9-66AF-4C8C-8F70-8872B7D47D8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0881FBF-6181-4EEF-B89C-209EE21C02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E84EBD1-1212-4F76-BBA6-1562A592D10D}"/>
              </a:ext>
            </a:extLst>
          </p:cNvPr>
          <p:cNvSpPr>
            <a:spLocks noGrp="1"/>
          </p:cNvSpPr>
          <p:nvPr>
            <p:ph type="dt" sz="half" idx="10"/>
          </p:nvPr>
        </p:nvSpPr>
        <p:spPr/>
        <p:txBody>
          <a:bodyPr/>
          <a:lstStyle/>
          <a:p>
            <a:fld id="{2F9D8A40-847B-433E-9A0E-DB43C2920DC3}" type="datetimeFigureOut">
              <a:rPr lang="de-DE" smtClean="0"/>
              <a:t>05.03.2025</a:t>
            </a:fld>
            <a:endParaRPr lang="de-DE"/>
          </a:p>
        </p:txBody>
      </p:sp>
      <p:sp>
        <p:nvSpPr>
          <p:cNvPr id="5" name="Fußzeilenplatzhalter 4">
            <a:extLst>
              <a:ext uri="{FF2B5EF4-FFF2-40B4-BE49-F238E27FC236}">
                <a16:creationId xmlns:a16="http://schemas.microsoft.com/office/drawing/2014/main" id="{CA0B883F-F7EB-431E-A075-7CD9AC3E815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86E06-4EA7-4EA8-9C06-445BBBA95D65}"/>
              </a:ext>
            </a:extLst>
          </p:cNvPr>
          <p:cNvSpPr>
            <a:spLocks noGrp="1"/>
          </p:cNvSpPr>
          <p:nvPr>
            <p:ph type="sldNum" sz="quarter" idx="12"/>
          </p:nvPr>
        </p:nvSpPr>
        <p:spPr/>
        <p:txBody>
          <a:bodyPr/>
          <a:lstStyle/>
          <a:p>
            <a:fld id="{E2552F57-39F1-4414-A95D-D330A9050032}" type="slidenum">
              <a:rPr lang="de-DE" smtClean="0"/>
              <a:t>‹#›</a:t>
            </a:fld>
            <a:endParaRPr lang="de-DE"/>
          </a:p>
        </p:txBody>
      </p:sp>
    </p:spTree>
    <p:extLst>
      <p:ext uri="{BB962C8B-B14F-4D97-AF65-F5344CB8AC3E}">
        <p14:creationId xmlns:p14="http://schemas.microsoft.com/office/powerpoint/2010/main" val="40159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B68AF3-0B0D-4F73-B693-4F5EF42F21F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1E2E347-A4D0-4AC1-96BB-E4384CB8267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5D2FDA8-A054-4183-B8B2-91A8ED3BFBAD}"/>
              </a:ext>
            </a:extLst>
          </p:cNvPr>
          <p:cNvSpPr>
            <a:spLocks noGrp="1"/>
          </p:cNvSpPr>
          <p:nvPr>
            <p:ph type="dt" sz="half" idx="10"/>
          </p:nvPr>
        </p:nvSpPr>
        <p:spPr/>
        <p:txBody>
          <a:bodyPr/>
          <a:lstStyle/>
          <a:p>
            <a:fld id="{2F9D8A40-847B-433E-9A0E-DB43C2920DC3}" type="datetimeFigureOut">
              <a:rPr lang="de-DE" smtClean="0"/>
              <a:t>05.03.2025</a:t>
            </a:fld>
            <a:endParaRPr lang="de-DE"/>
          </a:p>
        </p:txBody>
      </p:sp>
      <p:sp>
        <p:nvSpPr>
          <p:cNvPr id="5" name="Fußzeilenplatzhalter 4">
            <a:extLst>
              <a:ext uri="{FF2B5EF4-FFF2-40B4-BE49-F238E27FC236}">
                <a16:creationId xmlns:a16="http://schemas.microsoft.com/office/drawing/2014/main" id="{813ECF99-834E-486A-A8E0-A0569A1FB25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0944269-D590-405D-A0ED-94E889BA6ABE}"/>
              </a:ext>
            </a:extLst>
          </p:cNvPr>
          <p:cNvSpPr>
            <a:spLocks noGrp="1"/>
          </p:cNvSpPr>
          <p:nvPr>
            <p:ph type="sldNum" sz="quarter" idx="12"/>
          </p:nvPr>
        </p:nvSpPr>
        <p:spPr/>
        <p:txBody>
          <a:bodyPr/>
          <a:lstStyle/>
          <a:p>
            <a:fld id="{E2552F57-39F1-4414-A95D-D330A9050032}" type="slidenum">
              <a:rPr lang="de-DE" smtClean="0"/>
              <a:t>‹#›</a:t>
            </a:fld>
            <a:endParaRPr lang="de-DE"/>
          </a:p>
        </p:txBody>
      </p:sp>
    </p:spTree>
    <p:extLst>
      <p:ext uri="{BB962C8B-B14F-4D97-AF65-F5344CB8AC3E}">
        <p14:creationId xmlns:p14="http://schemas.microsoft.com/office/powerpoint/2010/main" val="244784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CD658C3-61C8-4848-9060-B606C48ABA0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C1CEEE3-31DC-495A-8EFB-C85A03BD43AF}"/>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152FDA2-0CF8-4DC1-B527-6B297478BF0D}"/>
              </a:ext>
            </a:extLst>
          </p:cNvPr>
          <p:cNvSpPr>
            <a:spLocks noGrp="1"/>
          </p:cNvSpPr>
          <p:nvPr>
            <p:ph type="dt" sz="half" idx="10"/>
          </p:nvPr>
        </p:nvSpPr>
        <p:spPr/>
        <p:txBody>
          <a:bodyPr/>
          <a:lstStyle/>
          <a:p>
            <a:fld id="{2F9D8A40-847B-433E-9A0E-DB43C2920DC3}" type="datetimeFigureOut">
              <a:rPr lang="de-DE" smtClean="0"/>
              <a:t>05.03.2025</a:t>
            </a:fld>
            <a:endParaRPr lang="de-DE"/>
          </a:p>
        </p:txBody>
      </p:sp>
      <p:sp>
        <p:nvSpPr>
          <p:cNvPr id="5" name="Fußzeilenplatzhalter 4">
            <a:extLst>
              <a:ext uri="{FF2B5EF4-FFF2-40B4-BE49-F238E27FC236}">
                <a16:creationId xmlns:a16="http://schemas.microsoft.com/office/drawing/2014/main" id="{5768D2A4-59D3-4382-9653-0CC79043A15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C29D1F9-BB3F-43B8-AFE9-C8D3B6DC2483}"/>
              </a:ext>
            </a:extLst>
          </p:cNvPr>
          <p:cNvSpPr>
            <a:spLocks noGrp="1"/>
          </p:cNvSpPr>
          <p:nvPr>
            <p:ph type="sldNum" sz="quarter" idx="12"/>
          </p:nvPr>
        </p:nvSpPr>
        <p:spPr/>
        <p:txBody>
          <a:bodyPr/>
          <a:lstStyle/>
          <a:p>
            <a:fld id="{E2552F57-39F1-4414-A95D-D330A9050032}" type="slidenum">
              <a:rPr lang="de-DE" smtClean="0"/>
              <a:t>‹#›</a:t>
            </a:fld>
            <a:endParaRPr lang="de-DE"/>
          </a:p>
        </p:txBody>
      </p:sp>
    </p:spTree>
    <p:extLst>
      <p:ext uri="{BB962C8B-B14F-4D97-AF65-F5344CB8AC3E}">
        <p14:creationId xmlns:p14="http://schemas.microsoft.com/office/powerpoint/2010/main" val="374375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0AD928-9ADA-4D96-84C9-82BFFCFDC73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2EA2C8A-B7AE-4EFB-8CDF-65B334DC5B8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32CE092-87EF-4B16-B0CD-E3DA61C27619}"/>
              </a:ext>
            </a:extLst>
          </p:cNvPr>
          <p:cNvSpPr>
            <a:spLocks noGrp="1"/>
          </p:cNvSpPr>
          <p:nvPr>
            <p:ph type="dt" sz="half" idx="10"/>
          </p:nvPr>
        </p:nvSpPr>
        <p:spPr/>
        <p:txBody>
          <a:bodyPr/>
          <a:lstStyle/>
          <a:p>
            <a:fld id="{2F9D8A40-847B-433E-9A0E-DB43C2920DC3}" type="datetimeFigureOut">
              <a:rPr lang="de-DE" smtClean="0"/>
              <a:t>05.03.2025</a:t>
            </a:fld>
            <a:endParaRPr lang="de-DE"/>
          </a:p>
        </p:txBody>
      </p:sp>
      <p:sp>
        <p:nvSpPr>
          <p:cNvPr id="5" name="Fußzeilenplatzhalter 4">
            <a:extLst>
              <a:ext uri="{FF2B5EF4-FFF2-40B4-BE49-F238E27FC236}">
                <a16:creationId xmlns:a16="http://schemas.microsoft.com/office/drawing/2014/main" id="{8073FC3C-92C8-435D-88D1-2B983931B78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43DDDB9-A499-4262-9410-EB808BE29062}"/>
              </a:ext>
            </a:extLst>
          </p:cNvPr>
          <p:cNvSpPr>
            <a:spLocks noGrp="1"/>
          </p:cNvSpPr>
          <p:nvPr>
            <p:ph type="sldNum" sz="quarter" idx="12"/>
          </p:nvPr>
        </p:nvSpPr>
        <p:spPr/>
        <p:txBody>
          <a:bodyPr/>
          <a:lstStyle/>
          <a:p>
            <a:fld id="{E2552F57-39F1-4414-A95D-D330A9050032}" type="slidenum">
              <a:rPr lang="de-DE" smtClean="0"/>
              <a:t>‹#›</a:t>
            </a:fld>
            <a:endParaRPr lang="de-DE"/>
          </a:p>
        </p:txBody>
      </p:sp>
    </p:spTree>
    <p:extLst>
      <p:ext uri="{BB962C8B-B14F-4D97-AF65-F5344CB8AC3E}">
        <p14:creationId xmlns:p14="http://schemas.microsoft.com/office/powerpoint/2010/main" val="337111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6F18F1-F4C9-472D-A50A-532A4B1F46D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D32BC02-0638-46F5-8DEB-9DD2998D3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FE0A4C4-9FF0-46FC-A2FD-A669196B4696}"/>
              </a:ext>
            </a:extLst>
          </p:cNvPr>
          <p:cNvSpPr>
            <a:spLocks noGrp="1"/>
          </p:cNvSpPr>
          <p:nvPr>
            <p:ph type="dt" sz="half" idx="10"/>
          </p:nvPr>
        </p:nvSpPr>
        <p:spPr/>
        <p:txBody>
          <a:bodyPr/>
          <a:lstStyle/>
          <a:p>
            <a:fld id="{2F9D8A40-847B-433E-9A0E-DB43C2920DC3}" type="datetimeFigureOut">
              <a:rPr lang="de-DE" smtClean="0"/>
              <a:t>05.03.2025</a:t>
            </a:fld>
            <a:endParaRPr lang="de-DE"/>
          </a:p>
        </p:txBody>
      </p:sp>
      <p:sp>
        <p:nvSpPr>
          <p:cNvPr id="5" name="Fußzeilenplatzhalter 4">
            <a:extLst>
              <a:ext uri="{FF2B5EF4-FFF2-40B4-BE49-F238E27FC236}">
                <a16:creationId xmlns:a16="http://schemas.microsoft.com/office/drawing/2014/main" id="{D1306C11-E1AD-4A62-A983-A44A9A864F9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EBC90F5-30EC-40AA-AC5E-DC18BC8D6390}"/>
              </a:ext>
            </a:extLst>
          </p:cNvPr>
          <p:cNvSpPr>
            <a:spLocks noGrp="1"/>
          </p:cNvSpPr>
          <p:nvPr>
            <p:ph type="sldNum" sz="quarter" idx="12"/>
          </p:nvPr>
        </p:nvSpPr>
        <p:spPr/>
        <p:txBody>
          <a:bodyPr/>
          <a:lstStyle/>
          <a:p>
            <a:fld id="{E2552F57-39F1-4414-A95D-D330A9050032}" type="slidenum">
              <a:rPr lang="de-DE" smtClean="0"/>
              <a:t>‹#›</a:t>
            </a:fld>
            <a:endParaRPr lang="de-DE"/>
          </a:p>
        </p:txBody>
      </p:sp>
    </p:spTree>
    <p:extLst>
      <p:ext uri="{BB962C8B-B14F-4D97-AF65-F5344CB8AC3E}">
        <p14:creationId xmlns:p14="http://schemas.microsoft.com/office/powerpoint/2010/main" val="1295865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2DD343-EB72-4DC3-BB04-C05C4CBCF4A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97F19BF-A43D-4F7C-B429-92246A01714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9273FD1-6F76-4ACC-AB03-A3F8B254A1E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6108204-2505-43C9-9D4E-78BA6C3D7502}"/>
              </a:ext>
            </a:extLst>
          </p:cNvPr>
          <p:cNvSpPr>
            <a:spLocks noGrp="1"/>
          </p:cNvSpPr>
          <p:nvPr>
            <p:ph type="dt" sz="half" idx="10"/>
          </p:nvPr>
        </p:nvSpPr>
        <p:spPr/>
        <p:txBody>
          <a:bodyPr/>
          <a:lstStyle/>
          <a:p>
            <a:fld id="{2F9D8A40-847B-433E-9A0E-DB43C2920DC3}" type="datetimeFigureOut">
              <a:rPr lang="de-DE" smtClean="0"/>
              <a:t>05.03.2025</a:t>
            </a:fld>
            <a:endParaRPr lang="de-DE"/>
          </a:p>
        </p:txBody>
      </p:sp>
      <p:sp>
        <p:nvSpPr>
          <p:cNvPr id="6" name="Fußzeilenplatzhalter 5">
            <a:extLst>
              <a:ext uri="{FF2B5EF4-FFF2-40B4-BE49-F238E27FC236}">
                <a16:creationId xmlns:a16="http://schemas.microsoft.com/office/drawing/2014/main" id="{923514AC-93EE-4068-B1F0-EF32CF2BAEE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D2868A-48F1-4B5A-AB23-565A208CA73A}"/>
              </a:ext>
            </a:extLst>
          </p:cNvPr>
          <p:cNvSpPr>
            <a:spLocks noGrp="1"/>
          </p:cNvSpPr>
          <p:nvPr>
            <p:ph type="sldNum" sz="quarter" idx="12"/>
          </p:nvPr>
        </p:nvSpPr>
        <p:spPr/>
        <p:txBody>
          <a:bodyPr/>
          <a:lstStyle/>
          <a:p>
            <a:fld id="{E2552F57-39F1-4414-A95D-D330A9050032}" type="slidenum">
              <a:rPr lang="de-DE" smtClean="0"/>
              <a:t>‹#›</a:t>
            </a:fld>
            <a:endParaRPr lang="de-DE"/>
          </a:p>
        </p:txBody>
      </p:sp>
    </p:spTree>
    <p:extLst>
      <p:ext uri="{BB962C8B-B14F-4D97-AF65-F5344CB8AC3E}">
        <p14:creationId xmlns:p14="http://schemas.microsoft.com/office/powerpoint/2010/main" val="227515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A4BEB9-590A-41EA-8F79-33F3DE742658}"/>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BBF1481-12C0-43A2-8348-2BAA2ECBAA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747134B-9D44-4A79-BFB4-23727F483EA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AA57034-9436-45D4-A6DF-3C080E9E75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603D368-D9B8-493A-83AB-1CA14B27266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E05A0D4-9D88-4191-AEA4-ACA60AC4270E}"/>
              </a:ext>
            </a:extLst>
          </p:cNvPr>
          <p:cNvSpPr>
            <a:spLocks noGrp="1"/>
          </p:cNvSpPr>
          <p:nvPr>
            <p:ph type="dt" sz="half" idx="10"/>
          </p:nvPr>
        </p:nvSpPr>
        <p:spPr/>
        <p:txBody>
          <a:bodyPr/>
          <a:lstStyle/>
          <a:p>
            <a:fld id="{2F9D8A40-847B-433E-9A0E-DB43C2920DC3}" type="datetimeFigureOut">
              <a:rPr lang="de-DE" smtClean="0"/>
              <a:t>05.03.2025</a:t>
            </a:fld>
            <a:endParaRPr lang="de-DE"/>
          </a:p>
        </p:txBody>
      </p:sp>
      <p:sp>
        <p:nvSpPr>
          <p:cNvPr id="8" name="Fußzeilenplatzhalter 7">
            <a:extLst>
              <a:ext uri="{FF2B5EF4-FFF2-40B4-BE49-F238E27FC236}">
                <a16:creationId xmlns:a16="http://schemas.microsoft.com/office/drawing/2014/main" id="{F9FB7E56-E454-4D2D-B701-85EE5FD8460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766E596-DF3E-46BB-BB9E-CC79EA603B71}"/>
              </a:ext>
            </a:extLst>
          </p:cNvPr>
          <p:cNvSpPr>
            <a:spLocks noGrp="1"/>
          </p:cNvSpPr>
          <p:nvPr>
            <p:ph type="sldNum" sz="quarter" idx="12"/>
          </p:nvPr>
        </p:nvSpPr>
        <p:spPr/>
        <p:txBody>
          <a:bodyPr/>
          <a:lstStyle/>
          <a:p>
            <a:fld id="{E2552F57-39F1-4414-A95D-D330A9050032}" type="slidenum">
              <a:rPr lang="de-DE" smtClean="0"/>
              <a:t>‹#›</a:t>
            </a:fld>
            <a:endParaRPr lang="de-DE"/>
          </a:p>
        </p:txBody>
      </p:sp>
    </p:spTree>
    <p:extLst>
      <p:ext uri="{BB962C8B-B14F-4D97-AF65-F5344CB8AC3E}">
        <p14:creationId xmlns:p14="http://schemas.microsoft.com/office/powerpoint/2010/main" val="4013437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BBBD52-CD3C-4D72-8047-576BC9AE912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FE4D69A-9C08-48D1-8224-89948983DD85}"/>
              </a:ext>
            </a:extLst>
          </p:cNvPr>
          <p:cNvSpPr>
            <a:spLocks noGrp="1"/>
          </p:cNvSpPr>
          <p:nvPr>
            <p:ph type="dt" sz="half" idx="10"/>
          </p:nvPr>
        </p:nvSpPr>
        <p:spPr/>
        <p:txBody>
          <a:bodyPr/>
          <a:lstStyle/>
          <a:p>
            <a:fld id="{2F9D8A40-847B-433E-9A0E-DB43C2920DC3}" type="datetimeFigureOut">
              <a:rPr lang="de-DE" smtClean="0"/>
              <a:t>05.03.2025</a:t>
            </a:fld>
            <a:endParaRPr lang="de-DE"/>
          </a:p>
        </p:txBody>
      </p:sp>
      <p:sp>
        <p:nvSpPr>
          <p:cNvPr id="4" name="Fußzeilenplatzhalter 3">
            <a:extLst>
              <a:ext uri="{FF2B5EF4-FFF2-40B4-BE49-F238E27FC236}">
                <a16:creationId xmlns:a16="http://schemas.microsoft.com/office/drawing/2014/main" id="{8F6B4BD7-FD77-4680-9F7F-A7721107F6E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7B50984-6C85-4B29-AD51-7B5D1C10734C}"/>
              </a:ext>
            </a:extLst>
          </p:cNvPr>
          <p:cNvSpPr>
            <a:spLocks noGrp="1"/>
          </p:cNvSpPr>
          <p:nvPr>
            <p:ph type="sldNum" sz="quarter" idx="12"/>
          </p:nvPr>
        </p:nvSpPr>
        <p:spPr/>
        <p:txBody>
          <a:bodyPr/>
          <a:lstStyle/>
          <a:p>
            <a:fld id="{E2552F57-39F1-4414-A95D-D330A9050032}" type="slidenum">
              <a:rPr lang="de-DE" smtClean="0"/>
              <a:t>‹#›</a:t>
            </a:fld>
            <a:endParaRPr lang="de-DE"/>
          </a:p>
        </p:txBody>
      </p:sp>
    </p:spTree>
    <p:extLst>
      <p:ext uri="{BB962C8B-B14F-4D97-AF65-F5344CB8AC3E}">
        <p14:creationId xmlns:p14="http://schemas.microsoft.com/office/powerpoint/2010/main" val="2316209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A45028A-A50F-48E5-A93F-784C475863C8}"/>
              </a:ext>
            </a:extLst>
          </p:cNvPr>
          <p:cNvSpPr>
            <a:spLocks noGrp="1"/>
          </p:cNvSpPr>
          <p:nvPr>
            <p:ph type="dt" sz="half" idx="10"/>
          </p:nvPr>
        </p:nvSpPr>
        <p:spPr/>
        <p:txBody>
          <a:bodyPr/>
          <a:lstStyle/>
          <a:p>
            <a:fld id="{2F9D8A40-847B-433E-9A0E-DB43C2920DC3}" type="datetimeFigureOut">
              <a:rPr lang="de-DE" smtClean="0"/>
              <a:t>05.03.2025</a:t>
            </a:fld>
            <a:endParaRPr lang="de-DE"/>
          </a:p>
        </p:txBody>
      </p:sp>
      <p:sp>
        <p:nvSpPr>
          <p:cNvPr id="3" name="Fußzeilenplatzhalter 2">
            <a:extLst>
              <a:ext uri="{FF2B5EF4-FFF2-40B4-BE49-F238E27FC236}">
                <a16:creationId xmlns:a16="http://schemas.microsoft.com/office/drawing/2014/main" id="{139B054C-3343-4D74-ACE6-7B1EB6E6AC4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7A9E96C-58E7-4D3B-957E-071D712C0CE3}"/>
              </a:ext>
            </a:extLst>
          </p:cNvPr>
          <p:cNvSpPr>
            <a:spLocks noGrp="1"/>
          </p:cNvSpPr>
          <p:nvPr>
            <p:ph type="sldNum" sz="quarter" idx="12"/>
          </p:nvPr>
        </p:nvSpPr>
        <p:spPr/>
        <p:txBody>
          <a:bodyPr/>
          <a:lstStyle/>
          <a:p>
            <a:fld id="{E2552F57-39F1-4414-A95D-D330A9050032}" type="slidenum">
              <a:rPr lang="de-DE" smtClean="0"/>
              <a:t>‹#›</a:t>
            </a:fld>
            <a:endParaRPr lang="de-DE"/>
          </a:p>
        </p:txBody>
      </p:sp>
    </p:spTree>
    <p:extLst>
      <p:ext uri="{BB962C8B-B14F-4D97-AF65-F5344CB8AC3E}">
        <p14:creationId xmlns:p14="http://schemas.microsoft.com/office/powerpoint/2010/main" val="4143770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B3E557-94DE-41ED-80F8-A9C1134F16E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473BD39-0D5E-4176-8C88-61844CD7B0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36991DA-353D-4703-B6F1-8949A7B86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73B51C6-01DF-4CC5-88C7-D3F707C674A3}"/>
              </a:ext>
            </a:extLst>
          </p:cNvPr>
          <p:cNvSpPr>
            <a:spLocks noGrp="1"/>
          </p:cNvSpPr>
          <p:nvPr>
            <p:ph type="dt" sz="half" idx="10"/>
          </p:nvPr>
        </p:nvSpPr>
        <p:spPr/>
        <p:txBody>
          <a:bodyPr/>
          <a:lstStyle/>
          <a:p>
            <a:fld id="{2F9D8A40-847B-433E-9A0E-DB43C2920DC3}" type="datetimeFigureOut">
              <a:rPr lang="de-DE" smtClean="0"/>
              <a:t>05.03.2025</a:t>
            </a:fld>
            <a:endParaRPr lang="de-DE"/>
          </a:p>
        </p:txBody>
      </p:sp>
      <p:sp>
        <p:nvSpPr>
          <p:cNvPr id="6" name="Fußzeilenplatzhalter 5">
            <a:extLst>
              <a:ext uri="{FF2B5EF4-FFF2-40B4-BE49-F238E27FC236}">
                <a16:creationId xmlns:a16="http://schemas.microsoft.com/office/drawing/2014/main" id="{CF011546-F889-4A3D-8F58-B4043F0A0AE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77EA61F-845A-4533-8496-AF37A01272BC}"/>
              </a:ext>
            </a:extLst>
          </p:cNvPr>
          <p:cNvSpPr>
            <a:spLocks noGrp="1"/>
          </p:cNvSpPr>
          <p:nvPr>
            <p:ph type="sldNum" sz="quarter" idx="12"/>
          </p:nvPr>
        </p:nvSpPr>
        <p:spPr/>
        <p:txBody>
          <a:bodyPr/>
          <a:lstStyle/>
          <a:p>
            <a:fld id="{E2552F57-39F1-4414-A95D-D330A9050032}" type="slidenum">
              <a:rPr lang="de-DE" smtClean="0"/>
              <a:t>‹#›</a:t>
            </a:fld>
            <a:endParaRPr lang="de-DE"/>
          </a:p>
        </p:txBody>
      </p:sp>
    </p:spTree>
    <p:extLst>
      <p:ext uri="{BB962C8B-B14F-4D97-AF65-F5344CB8AC3E}">
        <p14:creationId xmlns:p14="http://schemas.microsoft.com/office/powerpoint/2010/main" val="2598552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A0C9C5-CA77-4937-A151-A38B45A06DB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9B04C9C-86DC-48FD-A67D-607D97DCF5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86E7494-A3F6-4493-A3FD-04BED23B8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55946A8-A506-4656-A9A0-34DAEC7ED99B}"/>
              </a:ext>
            </a:extLst>
          </p:cNvPr>
          <p:cNvSpPr>
            <a:spLocks noGrp="1"/>
          </p:cNvSpPr>
          <p:nvPr>
            <p:ph type="dt" sz="half" idx="10"/>
          </p:nvPr>
        </p:nvSpPr>
        <p:spPr/>
        <p:txBody>
          <a:bodyPr/>
          <a:lstStyle/>
          <a:p>
            <a:fld id="{2F9D8A40-847B-433E-9A0E-DB43C2920DC3}" type="datetimeFigureOut">
              <a:rPr lang="de-DE" smtClean="0"/>
              <a:t>05.03.2025</a:t>
            </a:fld>
            <a:endParaRPr lang="de-DE"/>
          </a:p>
        </p:txBody>
      </p:sp>
      <p:sp>
        <p:nvSpPr>
          <p:cNvPr id="6" name="Fußzeilenplatzhalter 5">
            <a:extLst>
              <a:ext uri="{FF2B5EF4-FFF2-40B4-BE49-F238E27FC236}">
                <a16:creationId xmlns:a16="http://schemas.microsoft.com/office/drawing/2014/main" id="{49258C94-9FA1-4F13-BD96-E22D06AB187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7E2832F-8370-48AF-AD57-48859246BB4E}"/>
              </a:ext>
            </a:extLst>
          </p:cNvPr>
          <p:cNvSpPr>
            <a:spLocks noGrp="1"/>
          </p:cNvSpPr>
          <p:nvPr>
            <p:ph type="sldNum" sz="quarter" idx="12"/>
          </p:nvPr>
        </p:nvSpPr>
        <p:spPr/>
        <p:txBody>
          <a:bodyPr/>
          <a:lstStyle/>
          <a:p>
            <a:fld id="{E2552F57-39F1-4414-A95D-D330A9050032}" type="slidenum">
              <a:rPr lang="de-DE" smtClean="0"/>
              <a:t>‹#›</a:t>
            </a:fld>
            <a:endParaRPr lang="de-DE"/>
          </a:p>
        </p:txBody>
      </p:sp>
    </p:spTree>
    <p:extLst>
      <p:ext uri="{BB962C8B-B14F-4D97-AF65-F5344CB8AC3E}">
        <p14:creationId xmlns:p14="http://schemas.microsoft.com/office/powerpoint/2010/main" val="65992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1AA"/>
            </a:gs>
            <a:gs pos="100000">
              <a:srgbClr val="004D86"/>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3C9707F-7C9D-48AF-9A22-C419B47F3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03D0D37-A68C-4736-8036-D4EAFB23FF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C6A94AD-9CFC-465E-ABC2-E0E9419081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D8A40-847B-433E-9A0E-DB43C2920DC3}" type="datetimeFigureOut">
              <a:rPr lang="de-DE" smtClean="0"/>
              <a:t>05.03.2025</a:t>
            </a:fld>
            <a:endParaRPr lang="de-DE"/>
          </a:p>
        </p:txBody>
      </p:sp>
      <p:sp>
        <p:nvSpPr>
          <p:cNvPr id="5" name="Fußzeilenplatzhalter 4">
            <a:extLst>
              <a:ext uri="{FF2B5EF4-FFF2-40B4-BE49-F238E27FC236}">
                <a16:creationId xmlns:a16="http://schemas.microsoft.com/office/drawing/2014/main" id="{B73C02BC-1A5C-49B0-9E9E-D3CB708BE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00FE653C-9712-4E63-844E-92D4CFD321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52F57-39F1-4414-A95D-D330A9050032}" type="slidenum">
              <a:rPr lang="de-DE" smtClean="0"/>
              <a:t>‹#›</a:t>
            </a:fld>
            <a:endParaRPr lang="de-DE"/>
          </a:p>
        </p:txBody>
      </p:sp>
    </p:spTree>
    <p:extLst>
      <p:ext uri="{BB962C8B-B14F-4D97-AF65-F5344CB8AC3E}">
        <p14:creationId xmlns:p14="http://schemas.microsoft.com/office/powerpoint/2010/main" val="1372588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hyperlink" Target="https://www.cleverq.de/features" TargetMode="Externa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www.cleverq.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5F8"/>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holding a tablet&#10;&#10;AI-generated content may be incorrect.">
            <a:extLst>
              <a:ext uri="{FF2B5EF4-FFF2-40B4-BE49-F238E27FC236}">
                <a16:creationId xmlns:a16="http://schemas.microsoft.com/office/drawing/2014/main" id="{D070648C-6BC7-8F35-718A-5823BCAC6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40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5F8"/>
        </a:solidFill>
        <a:effectLst/>
      </p:bgPr>
    </p:bg>
    <p:spTree>
      <p:nvGrpSpPr>
        <p:cNvPr id="1" name=""/>
        <p:cNvGrpSpPr/>
        <p:nvPr/>
      </p:nvGrpSpPr>
      <p:grpSpPr>
        <a:xfrm>
          <a:off x="0" y="0"/>
          <a:ext cx="0" cy="0"/>
          <a:chOff x="0" y="0"/>
          <a:chExt cx="0" cy="0"/>
        </a:xfrm>
      </p:grpSpPr>
      <p:sp>
        <p:nvSpPr>
          <p:cNvPr id="12" name="Textfeld 11">
            <a:extLst>
              <a:ext uri="{FF2B5EF4-FFF2-40B4-BE49-F238E27FC236}">
                <a16:creationId xmlns:a16="http://schemas.microsoft.com/office/drawing/2014/main" id="{29CC1E7E-B52F-44B8-8F16-3C52D15B8CFD}"/>
              </a:ext>
            </a:extLst>
          </p:cNvPr>
          <p:cNvSpPr txBox="1"/>
          <p:nvPr/>
        </p:nvSpPr>
        <p:spPr>
          <a:xfrm>
            <a:off x="523412" y="730319"/>
            <a:ext cx="5572588" cy="1200329"/>
          </a:xfrm>
          <a:prstGeom prst="rect">
            <a:avLst/>
          </a:prstGeom>
          <a:noFill/>
        </p:spPr>
        <p:txBody>
          <a:bodyPr wrap="square" rtlCol="0">
            <a:spAutoFit/>
          </a:bodyPr>
          <a:lstStyle/>
          <a:p>
            <a:pPr>
              <a:spcAft>
                <a:spcPts val="600"/>
              </a:spcAft>
            </a:pPr>
            <a:r>
              <a:rPr lang="en-US" sz="2400" i="1" dirty="0">
                <a:latin typeface="Poppins ExtraLight" panose="00000300000000000000" pitchFamily="2" charset="0"/>
                <a:cs typeface="Poppins ExtraLight" panose="00000300000000000000" pitchFamily="2" charset="0"/>
              </a:rPr>
              <a:t>Streamlining and digitizing your operations for improved efficiency and structural innovation.</a:t>
            </a:r>
          </a:p>
        </p:txBody>
      </p:sp>
      <p:sp>
        <p:nvSpPr>
          <p:cNvPr id="13" name="Textfeld 12">
            <a:extLst>
              <a:ext uri="{FF2B5EF4-FFF2-40B4-BE49-F238E27FC236}">
                <a16:creationId xmlns:a16="http://schemas.microsoft.com/office/drawing/2014/main" id="{FAB195EE-C04B-4DEC-A641-9D23DAF7E955}"/>
              </a:ext>
            </a:extLst>
          </p:cNvPr>
          <p:cNvSpPr txBox="1"/>
          <p:nvPr/>
        </p:nvSpPr>
        <p:spPr>
          <a:xfrm>
            <a:off x="523412" y="2441735"/>
            <a:ext cx="4394816" cy="1431161"/>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200" dirty="0">
                <a:latin typeface="Poppins Light" panose="00000400000000000000" pitchFamily="2" charset="0"/>
                <a:cs typeface="Poppins Light" panose="00000400000000000000" pitchFamily="2" charset="0"/>
              </a:rPr>
              <a:t>Optimization of waiting times</a:t>
            </a:r>
          </a:p>
          <a:p>
            <a:pPr marL="171450" indent="-171450">
              <a:spcAft>
                <a:spcPts val="600"/>
              </a:spcAft>
              <a:buFont typeface="Arial" panose="020B0604020202020204" pitchFamily="34" charset="0"/>
              <a:buChar char="•"/>
            </a:pPr>
            <a:r>
              <a:rPr lang="en-US" sz="1200" dirty="0">
                <a:latin typeface="Poppins Light" panose="00000400000000000000" pitchFamily="2" charset="0"/>
                <a:cs typeface="Poppins Light" panose="00000400000000000000" pitchFamily="2" charset="0"/>
              </a:rPr>
              <a:t>Customized solutions for online appointment booking and management</a:t>
            </a:r>
          </a:p>
          <a:p>
            <a:pPr marL="171450" indent="-171450">
              <a:spcAft>
                <a:spcPts val="600"/>
              </a:spcAft>
              <a:buFont typeface="Arial" panose="020B0604020202020204" pitchFamily="34" charset="0"/>
              <a:buChar char="•"/>
            </a:pPr>
            <a:r>
              <a:rPr lang="en-US" sz="1200" dirty="0">
                <a:latin typeface="Poppins Light" panose="00000400000000000000" pitchFamily="2" charset="0"/>
                <a:cs typeface="Poppins Light" panose="00000400000000000000" pitchFamily="2" charset="0"/>
              </a:rPr>
              <a:t>Professional on-site customer flow management</a:t>
            </a:r>
          </a:p>
          <a:p>
            <a:pPr marL="171450" indent="-171450">
              <a:spcAft>
                <a:spcPts val="600"/>
              </a:spcAft>
              <a:buFont typeface="Arial" panose="020B0604020202020204" pitchFamily="34" charset="0"/>
              <a:buChar char="•"/>
            </a:pPr>
            <a:r>
              <a:rPr lang="en-US" sz="1200" dirty="0">
                <a:latin typeface="Poppins Light" panose="00000400000000000000" pitchFamily="2" charset="0"/>
                <a:cs typeface="Poppins Light" panose="00000400000000000000" pitchFamily="2" charset="0"/>
              </a:rPr>
              <a:t>We help you create a modern and contemporary presence, both on-site and digitally</a:t>
            </a:r>
            <a:endParaRPr lang="de-DE" sz="1200" dirty="0">
              <a:latin typeface="Poppins Light" panose="00000400000000000000" pitchFamily="2" charset="0"/>
              <a:cs typeface="Poppins Light" panose="00000400000000000000" pitchFamily="2" charset="0"/>
            </a:endParaRPr>
          </a:p>
        </p:txBody>
      </p:sp>
      <p:sp>
        <p:nvSpPr>
          <p:cNvPr id="21" name="Textfeld 20">
            <a:extLst>
              <a:ext uri="{FF2B5EF4-FFF2-40B4-BE49-F238E27FC236}">
                <a16:creationId xmlns:a16="http://schemas.microsoft.com/office/drawing/2014/main" id="{0092957B-B4D5-461C-A227-EA9620737E8D}"/>
              </a:ext>
            </a:extLst>
          </p:cNvPr>
          <p:cNvSpPr txBox="1"/>
          <p:nvPr/>
        </p:nvSpPr>
        <p:spPr>
          <a:xfrm>
            <a:off x="523411" y="4383983"/>
            <a:ext cx="4394817" cy="830997"/>
          </a:xfrm>
          <a:prstGeom prst="rect">
            <a:avLst/>
          </a:prstGeom>
          <a:noFill/>
        </p:spPr>
        <p:txBody>
          <a:bodyPr wrap="square" rtlCol="0">
            <a:spAutoFit/>
          </a:bodyPr>
          <a:lstStyle/>
          <a:p>
            <a:pPr>
              <a:spcAft>
                <a:spcPts val="600"/>
              </a:spcAft>
            </a:pPr>
            <a:r>
              <a:rPr lang="en-US" sz="1600" dirty="0">
                <a:latin typeface="Poppins Light" panose="00000400000000000000" pitchFamily="2" charset="0"/>
                <a:cs typeface="Poppins Light" panose="00000400000000000000" pitchFamily="2" charset="0"/>
              </a:rPr>
              <a:t>Enhancing teamwork and customer interactions through digital excellence with </a:t>
            </a:r>
            <a:r>
              <a:rPr lang="en-US" sz="1600" dirty="0" err="1">
                <a:latin typeface="Poppins Light" panose="00000400000000000000" pitchFamily="2" charset="0"/>
                <a:cs typeface="Poppins Light" panose="00000400000000000000" pitchFamily="2" charset="0"/>
              </a:rPr>
              <a:t>cleverQ</a:t>
            </a:r>
            <a:r>
              <a:rPr lang="en-US" sz="1600" dirty="0">
                <a:latin typeface="Poppins Light" panose="00000400000000000000" pitchFamily="2" charset="0"/>
                <a:cs typeface="Poppins Light" panose="00000400000000000000" pitchFamily="2" charset="0"/>
              </a:rPr>
              <a:t>.</a:t>
            </a:r>
            <a:endParaRPr lang="de-DE" sz="1600" dirty="0">
              <a:latin typeface="Poppins Light" panose="00000400000000000000" pitchFamily="2" charset="0"/>
              <a:cs typeface="Poppins Light" panose="00000400000000000000" pitchFamily="2" charset="0"/>
            </a:endParaRPr>
          </a:p>
        </p:txBody>
      </p:sp>
      <p:pic>
        <p:nvPicPr>
          <p:cNvPr id="7" name="Grafik 13">
            <a:extLst>
              <a:ext uri="{FF2B5EF4-FFF2-40B4-BE49-F238E27FC236}">
                <a16:creationId xmlns:a16="http://schemas.microsoft.com/office/drawing/2014/main" id="{A9975D89-3239-153A-8333-5C470A7A146B}"/>
              </a:ext>
            </a:extLst>
          </p:cNvPr>
          <p:cNvPicPr>
            <a:picLocks noChangeAspect="1"/>
          </p:cNvPicPr>
          <p:nvPr/>
        </p:nvPicPr>
        <p:blipFill>
          <a:blip r:embed="rId2"/>
          <a:stretch>
            <a:fillRect/>
          </a:stretch>
        </p:blipFill>
        <p:spPr>
          <a:xfrm>
            <a:off x="9884290" y="2566920"/>
            <a:ext cx="1409461" cy="2837356"/>
          </a:xfrm>
          <a:prstGeom prst="rect">
            <a:avLst/>
          </a:prstGeom>
        </p:spPr>
      </p:pic>
      <p:pic>
        <p:nvPicPr>
          <p:cNvPr id="6" name="Picture 5" descr="A screenshot of a phone&#10;&#10;AI-generated content may be incorrect.">
            <a:extLst>
              <a:ext uri="{FF2B5EF4-FFF2-40B4-BE49-F238E27FC236}">
                <a16:creationId xmlns:a16="http://schemas.microsoft.com/office/drawing/2014/main" id="{14C7BBC6-3CEF-82A2-E942-324DC8E62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0179" y="2441735"/>
            <a:ext cx="1409461" cy="3054925"/>
          </a:xfrm>
          <a:prstGeom prst="rect">
            <a:avLst/>
          </a:prstGeom>
        </p:spPr>
      </p:pic>
      <p:pic>
        <p:nvPicPr>
          <p:cNvPr id="4" name="Picture 3" descr="A white rectangular object with two drawers&#10;&#10;AI-generated content may be incorrect.">
            <a:extLst>
              <a:ext uri="{FF2B5EF4-FFF2-40B4-BE49-F238E27FC236}">
                <a16:creationId xmlns:a16="http://schemas.microsoft.com/office/drawing/2014/main" id="{C7AC9026-CAB5-804F-9036-A4A262FF0C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2645" y="2102944"/>
            <a:ext cx="2582258" cy="9510112"/>
          </a:xfrm>
          <a:prstGeom prst="rect">
            <a:avLst/>
          </a:prstGeom>
        </p:spPr>
      </p:pic>
    </p:spTree>
    <p:extLst>
      <p:ext uri="{BB962C8B-B14F-4D97-AF65-F5344CB8AC3E}">
        <p14:creationId xmlns:p14="http://schemas.microsoft.com/office/powerpoint/2010/main" val="419264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rafik 10" descr="Ein Bild, das Person, Tisch, drinnen enthält.&#10;&#10;Automatisch generierte Beschreibung">
            <a:extLst>
              <a:ext uri="{FF2B5EF4-FFF2-40B4-BE49-F238E27FC236}">
                <a16:creationId xmlns:a16="http://schemas.microsoft.com/office/drawing/2014/main" id="{2EA9EDC0-555A-4BD0-802B-A718EA9948B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b="-55"/>
          <a:stretch/>
        </p:blipFill>
        <p:spPr>
          <a:xfrm>
            <a:off x="6219824" y="0"/>
            <a:ext cx="6375139" cy="6858000"/>
          </a:xfrm>
          <a:prstGeom prst="rect">
            <a:avLst/>
          </a:prstGeom>
        </p:spPr>
      </p:pic>
      <p:sp>
        <p:nvSpPr>
          <p:cNvPr id="12" name="Textfeld 11">
            <a:extLst>
              <a:ext uri="{FF2B5EF4-FFF2-40B4-BE49-F238E27FC236}">
                <a16:creationId xmlns:a16="http://schemas.microsoft.com/office/drawing/2014/main" id="{29CC1E7E-B52F-44B8-8F16-3C52D15B8CFD}"/>
              </a:ext>
            </a:extLst>
          </p:cNvPr>
          <p:cNvSpPr txBox="1"/>
          <p:nvPr/>
        </p:nvSpPr>
        <p:spPr>
          <a:xfrm>
            <a:off x="953514" y="1662826"/>
            <a:ext cx="4501136" cy="1200329"/>
          </a:xfrm>
          <a:prstGeom prst="rect">
            <a:avLst/>
          </a:prstGeom>
          <a:noFill/>
        </p:spPr>
        <p:txBody>
          <a:bodyPr wrap="square" rtlCol="0">
            <a:spAutoFit/>
          </a:bodyPr>
          <a:lstStyle/>
          <a:p>
            <a:pPr algn="ctr">
              <a:spcAft>
                <a:spcPts val="600"/>
              </a:spcAft>
            </a:pPr>
            <a:r>
              <a:rPr lang="en-US" sz="2400" i="1" dirty="0">
                <a:latin typeface="Poppins ExtraLight" panose="00000300000000000000" pitchFamily="2" charset="0"/>
                <a:cs typeface="Poppins ExtraLight" panose="00000300000000000000" pitchFamily="2" charset="0"/>
              </a:rPr>
              <a:t>Achieving flawless and customer-centric service optimization with </a:t>
            </a:r>
            <a:r>
              <a:rPr lang="en-US" sz="2400" i="1" dirty="0" err="1">
                <a:latin typeface="Poppins ExtraLight" panose="00000300000000000000" pitchFamily="2" charset="0"/>
                <a:cs typeface="Poppins ExtraLight" panose="00000300000000000000" pitchFamily="2" charset="0"/>
              </a:rPr>
              <a:t>cleverQ</a:t>
            </a:r>
            <a:r>
              <a:rPr lang="en-US" sz="2400" i="1" dirty="0">
                <a:latin typeface="Poppins ExtraLight" panose="00000300000000000000" pitchFamily="2" charset="0"/>
                <a:cs typeface="Poppins ExtraLight" panose="00000300000000000000" pitchFamily="2" charset="0"/>
              </a:rPr>
              <a:t>.</a:t>
            </a:r>
            <a:endParaRPr lang="de-DE" sz="2400" i="1" dirty="0">
              <a:latin typeface="Poppins ExtraLight" panose="00000300000000000000" pitchFamily="2" charset="0"/>
              <a:cs typeface="Poppins ExtraLight" panose="00000300000000000000" pitchFamily="2" charset="0"/>
            </a:endParaRPr>
          </a:p>
        </p:txBody>
      </p:sp>
      <p:sp>
        <p:nvSpPr>
          <p:cNvPr id="2" name="Rechteck: abgerundete Ecken 1">
            <a:hlinkClick r:id="rId3" action="ppaction://hlinksldjump"/>
            <a:extLst>
              <a:ext uri="{FF2B5EF4-FFF2-40B4-BE49-F238E27FC236}">
                <a16:creationId xmlns:a16="http://schemas.microsoft.com/office/drawing/2014/main" id="{F0946740-78A2-4ACE-AE6D-238A450E5233}"/>
              </a:ext>
            </a:extLst>
          </p:cNvPr>
          <p:cNvSpPr/>
          <p:nvPr/>
        </p:nvSpPr>
        <p:spPr>
          <a:xfrm>
            <a:off x="883492" y="3678762"/>
            <a:ext cx="2162638" cy="581025"/>
          </a:xfrm>
          <a:prstGeom prst="roundRect">
            <a:avLst>
              <a:gd name="adj" fmla="val 1011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nchorCtr="0"/>
          <a:lstStyle/>
          <a:p>
            <a:r>
              <a:rPr lang="en-US" sz="1100" dirty="0">
                <a:solidFill>
                  <a:schemeClr val="tx1"/>
                </a:solidFill>
                <a:latin typeface="Poppins ExtraLight" panose="00000300000000000000" pitchFamily="2" charset="0"/>
                <a:cs typeface="Poppins ExtraLight" panose="00000300000000000000" pitchFamily="2" charset="0"/>
              </a:rPr>
              <a:t>Discover the </a:t>
            </a:r>
            <a:r>
              <a:rPr lang="en-US" sz="1100" dirty="0">
                <a:solidFill>
                  <a:schemeClr val="tx1"/>
                </a:solidFill>
                <a:latin typeface="Poppins" panose="00000500000000000000" pitchFamily="2" charset="0"/>
                <a:cs typeface="Poppins" panose="00000500000000000000" pitchFamily="2" charset="0"/>
                <a:hlinkClick r:id="rId3" action="ppaction://hlinksldjump">
                  <a:extLst>
                    <a:ext uri="{A12FA001-AC4F-418D-AE19-62706E023703}">
                      <ahyp:hlinkClr xmlns:ahyp="http://schemas.microsoft.com/office/drawing/2018/hyperlinkcolor" val="tx"/>
                    </a:ext>
                  </a:extLst>
                </a:hlinkClick>
              </a:rPr>
              <a:t>benefits</a:t>
            </a:r>
            <a:r>
              <a:rPr lang="en-US" sz="1100" dirty="0">
                <a:solidFill>
                  <a:schemeClr val="tx1"/>
                </a:solidFill>
                <a:latin typeface="Poppins ExtraLight" panose="00000300000000000000" pitchFamily="2" charset="0"/>
                <a:cs typeface="Poppins ExtraLight" panose="00000300000000000000" pitchFamily="2" charset="0"/>
              </a:rPr>
              <a:t> of the </a:t>
            </a:r>
            <a:r>
              <a:rPr lang="en-US" sz="1100" dirty="0" err="1">
                <a:solidFill>
                  <a:schemeClr val="tx1"/>
                </a:solidFill>
                <a:latin typeface="Poppins ExtraLight" panose="00000300000000000000" pitchFamily="2" charset="0"/>
                <a:cs typeface="Poppins ExtraLight" panose="00000300000000000000" pitchFamily="2" charset="0"/>
              </a:rPr>
              <a:t>cleverQ</a:t>
            </a:r>
            <a:r>
              <a:rPr lang="en-US" sz="1100" dirty="0">
                <a:solidFill>
                  <a:schemeClr val="tx1"/>
                </a:solidFill>
                <a:latin typeface="Poppins ExtraLight" panose="00000300000000000000" pitchFamily="2" charset="0"/>
                <a:cs typeface="Poppins ExtraLight" panose="00000300000000000000" pitchFamily="2" charset="0"/>
              </a:rPr>
              <a:t> solution.</a:t>
            </a:r>
            <a:endParaRPr lang="de-DE" sz="1100" dirty="0">
              <a:solidFill>
                <a:schemeClr val="tx1"/>
              </a:solidFill>
              <a:effectLst/>
              <a:latin typeface="Poppins ExtraLight" panose="00000300000000000000" pitchFamily="2" charset="0"/>
              <a:cs typeface="Poppins ExtraLight" panose="00000300000000000000" pitchFamily="2" charset="0"/>
            </a:endParaRPr>
          </a:p>
        </p:txBody>
      </p:sp>
      <p:sp>
        <p:nvSpPr>
          <p:cNvPr id="8" name="Rechteck: abgerundete Ecken 7">
            <a:hlinkClick r:id="rId4" action="ppaction://hlinksldjump"/>
            <a:extLst>
              <a:ext uri="{FF2B5EF4-FFF2-40B4-BE49-F238E27FC236}">
                <a16:creationId xmlns:a16="http://schemas.microsoft.com/office/drawing/2014/main" id="{81A8D180-38A5-4375-933F-900FC4DAB81A}"/>
              </a:ext>
            </a:extLst>
          </p:cNvPr>
          <p:cNvSpPr/>
          <p:nvPr/>
        </p:nvSpPr>
        <p:spPr>
          <a:xfrm>
            <a:off x="3339708" y="3678761"/>
            <a:ext cx="2281336" cy="581025"/>
          </a:xfrm>
          <a:prstGeom prst="roundRect">
            <a:avLst>
              <a:gd name="adj" fmla="val 1011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nchorCtr="0"/>
          <a:lstStyle/>
          <a:p>
            <a:pPr>
              <a:spcAft>
                <a:spcPts val="600"/>
              </a:spcAft>
            </a:pPr>
            <a:r>
              <a:rPr lang="en-US" sz="1100" dirty="0">
                <a:solidFill>
                  <a:schemeClr val="tx1"/>
                </a:solidFill>
                <a:latin typeface="Poppins ExtraLight" panose="00000300000000000000" pitchFamily="2" charset="0"/>
                <a:cs typeface="Poppins ExtraLight" panose="00000300000000000000" pitchFamily="2" charset="0"/>
              </a:rPr>
              <a:t>Experience the wide array of </a:t>
            </a:r>
            <a:r>
              <a:rPr lang="en-US" sz="1100" dirty="0">
                <a:solidFill>
                  <a:schemeClr val="tx1"/>
                </a:solidFill>
                <a:latin typeface="Poppins" panose="00000500000000000000" pitchFamily="2" charset="0"/>
                <a:cs typeface="Poppins" panose="00000500000000000000" pitchFamily="2" charset="0"/>
                <a:hlinkClick r:id="rId4" action="ppaction://hlinksldjump">
                  <a:extLst>
                    <a:ext uri="{A12FA001-AC4F-418D-AE19-62706E023703}">
                      <ahyp:hlinkClr xmlns:ahyp="http://schemas.microsoft.com/office/drawing/2018/hyperlinkcolor" val="tx"/>
                    </a:ext>
                  </a:extLst>
                </a:hlinkClick>
              </a:rPr>
              <a:t>features</a:t>
            </a:r>
            <a:r>
              <a:rPr lang="en-US" sz="1100" dirty="0">
                <a:solidFill>
                  <a:schemeClr val="tx1"/>
                </a:solidFill>
                <a:latin typeface="Poppins ExtraLight" panose="00000300000000000000" pitchFamily="2" charset="0"/>
                <a:cs typeface="Poppins ExtraLight" panose="00000300000000000000" pitchFamily="2" charset="0"/>
              </a:rPr>
              <a:t> </a:t>
            </a:r>
            <a:r>
              <a:rPr lang="en-US" sz="1100" dirty="0" err="1">
                <a:solidFill>
                  <a:schemeClr val="tx1"/>
                </a:solidFill>
                <a:latin typeface="Poppins ExtraLight" panose="00000300000000000000" pitchFamily="2" charset="0"/>
                <a:cs typeface="Poppins ExtraLight" panose="00000300000000000000" pitchFamily="2" charset="0"/>
              </a:rPr>
              <a:t>cleverQ</a:t>
            </a:r>
            <a:r>
              <a:rPr lang="en-US" sz="1100" dirty="0">
                <a:solidFill>
                  <a:schemeClr val="tx1"/>
                </a:solidFill>
                <a:latin typeface="Poppins ExtraLight" panose="00000300000000000000" pitchFamily="2" charset="0"/>
                <a:cs typeface="Poppins ExtraLight" panose="00000300000000000000" pitchFamily="2" charset="0"/>
              </a:rPr>
              <a:t> has to offer.</a:t>
            </a:r>
            <a:endParaRPr lang="de-DE" sz="1100" dirty="0">
              <a:solidFill>
                <a:schemeClr val="tx1"/>
              </a:solidFill>
              <a:effectLst/>
              <a:latin typeface="Poppins" panose="00000500000000000000" pitchFamily="2" charset="0"/>
              <a:cs typeface="Poppins" panose="00000500000000000000" pitchFamily="2" charset="0"/>
            </a:endParaRPr>
          </a:p>
        </p:txBody>
      </p:sp>
      <p:pic>
        <p:nvPicPr>
          <p:cNvPr id="9" name="Grafik 8">
            <a:extLst>
              <a:ext uri="{FF2B5EF4-FFF2-40B4-BE49-F238E27FC236}">
                <a16:creationId xmlns:a16="http://schemas.microsoft.com/office/drawing/2014/main" id="{73061FC7-3A6E-45C8-8161-8B20EB0BD3A0}"/>
              </a:ext>
            </a:extLst>
          </p:cNvPr>
          <p:cNvPicPr>
            <a:picLocks noChangeAspect="1"/>
          </p:cNvPicPr>
          <p:nvPr/>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20994" y="4449787"/>
            <a:ext cx="400050" cy="400050"/>
          </a:xfrm>
          <a:prstGeom prst="rect">
            <a:avLst/>
          </a:prstGeom>
        </p:spPr>
      </p:pic>
    </p:spTree>
    <p:extLst>
      <p:ext uri="{BB962C8B-B14F-4D97-AF65-F5344CB8AC3E}">
        <p14:creationId xmlns:p14="http://schemas.microsoft.com/office/powerpoint/2010/main" val="2420646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Textfeld 27">
            <a:extLst>
              <a:ext uri="{FF2B5EF4-FFF2-40B4-BE49-F238E27FC236}">
                <a16:creationId xmlns:a16="http://schemas.microsoft.com/office/drawing/2014/main" id="{334A3736-3B3E-4E58-BC9F-D1A13EEE001D}"/>
              </a:ext>
            </a:extLst>
          </p:cNvPr>
          <p:cNvSpPr txBox="1"/>
          <p:nvPr/>
        </p:nvSpPr>
        <p:spPr>
          <a:xfrm>
            <a:off x="725291" y="587209"/>
            <a:ext cx="4269862" cy="646331"/>
          </a:xfrm>
          <a:prstGeom prst="rect">
            <a:avLst/>
          </a:prstGeom>
          <a:noFill/>
        </p:spPr>
        <p:txBody>
          <a:bodyPr wrap="square" rtlCol="0">
            <a:spAutoFit/>
          </a:bodyPr>
          <a:lstStyle/>
          <a:p>
            <a:pPr>
              <a:spcAft>
                <a:spcPts val="600"/>
              </a:spcAft>
            </a:pPr>
            <a:r>
              <a:rPr lang="en-US" dirty="0">
                <a:latin typeface="Poppins Light" panose="00000400000000000000" pitchFamily="2" charset="0"/>
                <a:cs typeface="Poppins Light" panose="00000400000000000000" pitchFamily="2" charset="0"/>
              </a:rPr>
              <a:t>We connect service with customers</a:t>
            </a:r>
            <a:br>
              <a:rPr lang="en-US" dirty="0">
                <a:latin typeface="Poppins Light" panose="00000400000000000000" pitchFamily="2" charset="0"/>
                <a:cs typeface="Poppins Light" panose="00000400000000000000" pitchFamily="2" charset="0"/>
              </a:rPr>
            </a:br>
            <a:r>
              <a:rPr lang="en-US" dirty="0">
                <a:latin typeface="Poppins Light" panose="00000400000000000000" pitchFamily="2" charset="0"/>
                <a:cs typeface="Poppins Light" panose="00000400000000000000" pitchFamily="2" charset="0"/>
              </a:rPr>
              <a:t>.</a:t>
            </a:r>
            <a:r>
              <a:rPr lang="de-DE" sz="1200" dirty="0">
                <a:latin typeface="Poppins Light" panose="00000400000000000000" pitchFamily="2" charset="0"/>
                <a:cs typeface="Poppins Light" panose="00000400000000000000" pitchFamily="2" charset="0"/>
              </a:rPr>
              <a:t>…</a:t>
            </a:r>
            <a:r>
              <a:rPr lang="de-DE" sz="1200" dirty="0" err="1">
                <a:latin typeface="Poppins Light" panose="00000400000000000000" pitchFamily="2" charset="0"/>
                <a:cs typeface="Poppins Light" panose="00000400000000000000" pitchFamily="2" charset="0"/>
              </a:rPr>
              <a:t>becausae</a:t>
            </a:r>
            <a:r>
              <a:rPr lang="de-DE" sz="1200" dirty="0">
                <a:latin typeface="Poppins Light" panose="00000400000000000000" pitchFamily="2" charset="0"/>
                <a:cs typeface="Poppins Light" panose="00000400000000000000" pitchFamily="2" charset="0"/>
              </a:rPr>
              <a:t> time </a:t>
            </a:r>
            <a:r>
              <a:rPr lang="de-DE" sz="1200" dirty="0" err="1">
                <a:latin typeface="Poppins Light" panose="00000400000000000000" pitchFamily="2" charset="0"/>
                <a:cs typeface="Poppins Light" panose="00000400000000000000" pitchFamily="2" charset="0"/>
              </a:rPr>
              <a:t>matters</a:t>
            </a:r>
            <a:r>
              <a:rPr lang="de-DE" sz="1200" dirty="0">
                <a:latin typeface="Poppins Light" panose="00000400000000000000" pitchFamily="2" charset="0"/>
                <a:cs typeface="Poppins Light" panose="00000400000000000000" pitchFamily="2" charset="0"/>
              </a:rPr>
              <a:t>!</a:t>
            </a:r>
          </a:p>
        </p:txBody>
      </p:sp>
      <p:sp>
        <p:nvSpPr>
          <p:cNvPr id="33" name="Textfeld 32">
            <a:extLst>
              <a:ext uri="{FF2B5EF4-FFF2-40B4-BE49-F238E27FC236}">
                <a16:creationId xmlns:a16="http://schemas.microsoft.com/office/drawing/2014/main" id="{B28D3DAE-F8C5-444E-95EF-7E95F701CDBB}"/>
              </a:ext>
            </a:extLst>
          </p:cNvPr>
          <p:cNvSpPr txBox="1"/>
          <p:nvPr/>
        </p:nvSpPr>
        <p:spPr>
          <a:xfrm>
            <a:off x="725292" y="2060686"/>
            <a:ext cx="4021806" cy="2893100"/>
          </a:xfrm>
          <a:prstGeom prst="rect">
            <a:avLst/>
          </a:prstGeom>
          <a:noFill/>
        </p:spPr>
        <p:txBody>
          <a:bodyPr wrap="square" rtlCol="0">
            <a:spAutoFit/>
          </a:bodyPr>
          <a:lstStyle/>
          <a:p>
            <a:pPr marL="228600" indent="-228600">
              <a:spcAft>
                <a:spcPts val="1200"/>
              </a:spcAft>
              <a:buFont typeface="+mj-lt"/>
              <a:buAutoNum type="arabicPeriod"/>
            </a:pPr>
            <a:r>
              <a:rPr lang="en-US" sz="1200" dirty="0">
                <a:latin typeface="Poppins SemiBold" panose="00000700000000000000" pitchFamily="2" charset="0"/>
                <a:cs typeface="Poppins SemiBold" panose="00000700000000000000" pitchFamily="2" charset="0"/>
              </a:rPr>
              <a:t>Hybrid Queuing and Appointment Management Solution</a:t>
            </a:r>
          </a:p>
          <a:p>
            <a:pPr marL="228600" indent="-228600">
              <a:spcAft>
                <a:spcPts val="1200"/>
              </a:spcAft>
              <a:buFont typeface="+mj-lt"/>
              <a:buAutoNum type="arabicPeriod"/>
            </a:pPr>
            <a:r>
              <a:rPr lang="en-US" sz="1200" dirty="0">
                <a:latin typeface="Poppins Light" panose="00000400000000000000" pitchFamily="2" charset="0"/>
                <a:cs typeface="Poppins Light" panose="00000400000000000000" pitchFamily="2" charset="0"/>
              </a:rPr>
              <a:t>(Managing walk-in customers and appointments through a unified platform)</a:t>
            </a:r>
            <a:endParaRPr lang="en-US" sz="1200" b="1" dirty="0">
              <a:latin typeface="Poppins Light" panose="00000400000000000000" pitchFamily="2" charset="0"/>
              <a:cs typeface="Poppins Light" panose="00000400000000000000" pitchFamily="2" charset="0"/>
            </a:endParaRPr>
          </a:p>
          <a:p>
            <a:pPr marL="228600" indent="-228600">
              <a:spcAft>
                <a:spcPts val="1200"/>
              </a:spcAft>
              <a:buFont typeface="+mj-lt"/>
              <a:buAutoNum type="arabicPeriod"/>
            </a:pPr>
            <a:r>
              <a:rPr lang="en-US" sz="1200" dirty="0">
                <a:latin typeface="Poppins Light" panose="00000400000000000000" pitchFamily="2" charset="0"/>
                <a:cs typeface="Poppins Light" panose="00000400000000000000" pitchFamily="2" charset="0"/>
              </a:rPr>
              <a:t>Single-site license with unlimited workstations</a:t>
            </a:r>
          </a:p>
          <a:p>
            <a:pPr marL="228600" indent="-228600">
              <a:spcAft>
                <a:spcPts val="1200"/>
              </a:spcAft>
              <a:buFont typeface="+mj-lt"/>
              <a:buAutoNum type="arabicPeriod"/>
            </a:pPr>
            <a:r>
              <a:rPr lang="en-US" sz="1200" dirty="0">
                <a:latin typeface="Poppins Light" panose="00000400000000000000" pitchFamily="2" charset="0"/>
                <a:cs typeface="Poppins Light" panose="00000400000000000000" pitchFamily="2" charset="0"/>
              </a:rPr>
              <a:t>GDPR-compliant</a:t>
            </a:r>
          </a:p>
          <a:p>
            <a:pPr marL="228600" indent="-228600">
              <a:spcAft>
                <a:spcPts val="1200"/>
              </a:spcAft>
              <a:buFont typeface="+mj-lt"/>
              <a:buAutoNum type="arabicPeriod"/>
            </a:pPr>
            <a:r>
              <a:rPr lang="en-US" sz="1200" dirty="0">
                <a:latin typeface="Poppins Light" panose="00000400000000000000" pitchFamily="2" charset="0"/>
                <a:cs typeface="Poppins Light" panose="00000400000000000000" pitchFamily="2" charset="0"/>
              </a:rPr>
              <a:t>Enterprise-grade cybersecurity: Certified with ISO/IEC 27001:2013, 27017:2015, 27018:2014, and 9001:2015</a:t>
            </a:r>
          </a:p>
          <a:p>
            <a:pPr marL="228600" indent="-228600">
              <a:spcAft>
                <a:spcPts val="1200"/>
              </a:spcAft>
              <a:buFont typeface="+mj-lt"/>
              <a:buAutoNum type="arabicPeriod"/>
            </a:pPr>
            <a:r>
              <a:rPr lang="en-US" sz="1200" dirty="0">
                <a:latin typeface="Poppins Light" panose="00000400000000000000" pitchFamily="2" charset="0"/>
                <a:cs typeface="Poppins Light" panose="00000400000000000000" pitchFamily="2" charset="0"/>
              </a:rPr>
              <a:t>SaaS Solution | Cloud-Based | No complex system integration required</a:t>
            </a:r>
            <a:endParaRPr lang="de-DE" sz="1200" dirty="0">
              <a:latin typeface="Poppins Light" panose="00000400000000000000" pitchFamily="2" charset="0"/>
              <a:cs typeface="Poppins Light" panose="00000400000000000000" pitchFamily="2" charset="0"/>
            </a:endParaRPr>
          </a:p>
        </p:txBody>
      </p:sp>
      <p:pic>
        <p:nvPicPr>
          <p:cNvPr id="4" name="Grafik 3">
            <a:extLst>
              <a:ext uri="{FF2B5EF4-FFF2-40B4-BE49-F238E27FC236}">
                <a16:creationId xmlns:a16="http://schemas.microsoft.com/office/drawing/2014/main" id="{7C97BCC7-18AF-41AE-915F-A3616A55152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226626" y="0"/>
            <a:ext cx="6960759" cy="6858000"/>
          </a:xfrm>
          <a:prstGeom prst="rect">
            <a:avLst/>
          </a:prstGeom>
        </p:spPr>
      </p:pic>
      <p:pic>
        <p:nvPicPr>
          <p:cNvPr id="6" name="Picture 5" descr="A blue background with a chain link&#10;&#10;AI-generated content may be incorrect.">
            <a:extLst>
              <a:ext uri="{FF2B5EF4-FFF2-40B4-BE49-F238E27FC236}">
                <a16:creationId xmlns:a16="http://schemas.microsoft.com/office/drawing/2014/main" id="{04B1257B-A081-EC10-3025-DBECEEE13C99}"/>
              </a:ext>
            </a:extLst>
          </p:cNvPr>
          <p:cNvPicPr>
            <a:picLocks noChangeAspect="1"/>
          </p:cNvPicPr>
          <p:nvPr/>
        </p:nvPicPr>
        <p:blipFill>
          <a:blip r:embed="rId4">
            <a:extLst>
              <a:ext uri="{28A0092B-C50C-407E-A947-70E740481C1C}">
                <a14:useLocalDpi xmlns:a14="http://schemas.microsoft.com/office/drawing/2010/main" val="0"/>
              </a:ext>
            </a:extLst>
          </a:blip>
          <a:srcRect l="42870"/>
          <a:stretch/>
        </p:blipFill>
        <p:spPr>
          <a:xfrm>
            <a:off x="5226626" y="0"/>
            <a:ext cx="6965374" cy="6858000"/>
          </a:xfrm>
          <a:prstGeom prst="rect">
            <a:avLst/>
          </a:prstGeom>
        </p:spPr>
      </p:pic>
    </p:spTree>
    <p:extLst>
      <p:ext uri="{BB962C8B-B14F-4D97-AF65-F5344CB8AC3E}">
        <p14:creationId xmlns:p14="http://schemas.microsoft.com/office/powerpoint/2010/main" val="890657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5F8"/>
        </a:solidFill>
        <a:effectLst/>
      </p:bgPr>
    </p:bg>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0FC6DD34-3508-4A63-96B9-AB55CB08D813}"/>
              </a:ext>
            </a:extLst>
          </p:cNvPr>
          <p:cNvCxnSpPr>
            <a:cxnSpLocks/>
          </p:cNvCxnSpPr>
          <p:nvPr/>
        </p:nvCxnSpPr>
        <p:spPr>
          <a:xfrm>
            <a:off x="6096000" y="0"/>
            <a:ext cx="0" cy="303953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0FDD3908-B71A-41E8-8657-E8027FEBBEA1}"/>
              </a:ext>
            </a:extLst>
          </p:cNvPr>
          <p:cNvCxnSpPr>
            <a:cxnSpLocks/>
          </p:cNvCxnSpPr>
          <p:nvPr/>
        </p:nvCxnSpPr>
        <p:spPr>
          <a:xfrm>
            <a:off x="7239000" y="3429000"/>
            <a:ext cx="49480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415BD4AF-313B-491E-AB68-79D737ABF051}"/>
              </a:ext>
            </a:extLst>
          </p:cNvPr>
          <p:cNvCxnSpPr>
            <a:cxnSpLocks/>
          </p:cNvCxnSpPr>
          <p:nvPr/>
        </p:nvCxnSpPr>
        <p:spPr>
          <a:xfrm>
            <a:off x="9198610" y="3429000"/>
            <a:ext cx="0" cy="3429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6A6D28DE-3B12-48C5-AFE9-D84D5247BB46}"/>
              </a:ext>
            </a:extLst>
          </p:cNvPr>
          <p:cNvCxnSpPr>
            <a:cxnSpLocks/>
          </p:cNvCxnSpPr>
          <p:nvPr/>
        </p:nvCxnSpPr>
        <p:spPr>
          <a:xfrm>
            <a:off x="3055044" y="3429000"/>
            <a:ext cx="0" cy="343662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18B013C2-E8AC-4CF9-97D8-FFB9A80E2A35}"/>
              </a:ext>
            </a:extLst>
          </p:cNvPr>
          <p:cNvCxnSpPr>
            <a:cxnSpLocks/>
          </p:cNvCxnSpPr>
          <p:nvPr/>
        </p:nvCxnSpPr>
        <p:spPr>
          <a:xfrm>
            <a:off x="4930" y="3429000"/>
            <a:ext cx="47665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2237467-B30B-4AB5-82CB-1F5B36BB194F}"/>
              </a:ext>
            </a:extLst>
          </p:cNvPr>
          <p:cNvSpPr txBox="1"/>
          <p:nvPr/>
        </p:nvSpPr>
        <p:spPr>
          <a:xfrm>
            <a:off x="387970" y="3894866"/>
            <a:ext cx="1987433" cy="461665"/>
          </a:xfrm>
          <a:prstGeom prst="rect">
            <a:avLst/>
          </a:prstGeom>
          <a:noFill/>
        </p:spPr>
        <p:txBody>
          <a:bodyPr wrap="square" rtlCol="0">
            <a:spAutoFit/>
          </a:bodyPr>
          <a:lstStyle/>
          <a:p>
            <a:pPr>
              <a:spcAft>
                <a:spcPts val="600"/>
              </a:spcAft>
            </a:pPr>
            <a:r>
              <a:rPr lang="en-US" sz="1200" dirty="0">
                <a:latin typeface="Poppins" panose="00000500000000000000" pitchFamily="2" charset="0"/>
                <a:cs typeface="Poppins" panose="00000500000000000000" pitchFamily="2" charset="0"/>
              </a:rPr>
              <a:t>Wait Time Reduction &amp; Queue Optimization</a:t>
            </a:r>
            <a:endParaRPr lang="de-DE" sz="1200" dirty="0">
              <a:latin typeface="Poppins" panose="00000500000000000000" pitchFamily="2" charset="0"/>
              <a:cs typeface="Poppins" panose="00000500000000000000" pitchFamily="2" charset="0"/>
            </a:endParaRPr>
          </a:p>
        </p:txBody>
      </p:sp>
      <p:sp>
        <p:nvSpPr>
          <p:cNvPr id="26" name="Textfeld 25">
            <a:extLst>
              <a:ext uri="{FF2B5EF4-FFF2-40B4-BE49-F238E27FC236}">
                <a16:creationId xmlns:a16="http://schemas.microsoft.com/office/drawing/2014/main" id="{AD852A0B-A123-4D9C-8B49-42CE58536FC5}"/>
              </a:ext>
            </a:extLst>
          </p:cNvPr>
          <p:cNvSpPr txBox="1"/>
          <p:nvPr/>
        </p:nvSpPr>
        <p:spPr>
          <a:xfrm>
            <a:off x="3564777" y="3896161"/>
            <a:ext cx="1987433" cy="461665"/>
          </a:xfrm>
          <a:prstGeom prst="rect">
            <a:avLst/>
          </a:prstGeom>
          <a:noFill/>
        </p:spPr>
        <p:txBody>
          <a:bodyPr wrap="square" rtlCol="0">
            <a:spAutoFit/>
          </a:bodyPr>
          <a:lstStyle/>
          <a:p>
            <a:pPr>
              <a:spcAft>
                <a:spcPts val="600"/>
              </a:spcAft>
            </a:pPr>
            <a:r>
              <a:rPr lang="de-DE" sz="1200" dirty="0">
                <a:latin typeface="Poppins" panose="00000500000000000000" pitchFamily="2" charset="0"/>
                <a:cs typeface="Poppins" panose="00000500000000000000" pitchFamily="2" charset="0"/>
              </a:rPr>
              <a:t>Easy </a:t>
            </a:r>
            <a:r>
              <a:rPr lang="de-DE" sz="1200" dirty="0" err="1">
                <a:latin typeface="Poppins" panose="00000500000000000000" pitchFamily="2" charset="0"/>
                <a:cs typeface="Poppins" panose="00000500000000000000" pitchFamily="2" charset="0"/>
              </a:rPr>
              <a:t>integration</a:t>
            </a:r>
            <a:r>
              <a:rPr lang="de-DE" sz="1200" dirty="0">
                <a:latin typeface="Poppins" panose="00000500000000000000" pitchFamily="2" charset="0"/>
                <a:cs typeface="Poppins" panose="00000500000000000000" pitchFamily="2" charset="0"/>
              </a:rPr>
              <a:t> in </a:t>
            </a:r>
            <a:r>
              <a:rPr lang="de-DE" sz="1200" dirty="0" err="1">
                <a:latin typeface="Poppins" panose="00000500000000000000" pitchFamily="2" charset="0"/>
                <a:cs typeface="Poppins" panose="00000500000000000000" pitchFamily="2" charset="0"/>
              </a:rPr>
              <a:t>existing</a:t>
            </a:r>
            <a:r>
              <a:rPr lang="de-DE" sz="1200" dirty="0">
                <a:latin typeface="Poppins" panose="00000500000000000000" pitchFamily="2" charset="0"/>
                <a:cs typeface="Poppins" panose="00000500000000000000" pitchFamily="2" charset="0"/>
              </a:rPr>
              <a:t> </a:t>
            </a:r>
            <a:r>
              <a:rPr lang="de-DE" sz="1200" dirty="0" err="1">
                <a:latin typeface="Poppins" panose="00000500000000000000" pitchFamily="2" charset="0"/>
                <a:cs typeface="Poppins" panose="00000500000000000000" pitchFamily="2" charset="0"/>
              </a:rPr>
              <a:t>processes</a:t>
            </a:r>
            <a:endParaRPr lang="de-DE" sz="1200" dirty="0">
              <a:latin typeface="Poppins" panose="00000500000000000000" pitchFamily="2" charset="0"/>
              <a:cs typeface="Poppins" panose="00000500000000000000" pitchFamily="2" charset="0"/>
            </a:endParaRPr>
          </a:p>
        </p:txBody>
      </p:sp>
      <p:sp>
        <p:nvSpPr>
          <p:cNvPr id="28" name="Textfeld 27">
            <a:extLst>
              <a:ext uri="{FF2B5EF4-FFF2-40B4-BE49-F238E27FC236}">
                <a16:creationId xmlns:a16="http://schemas.microsoft.com/office/drawing/2014/main" id="{334A3736-3B3E-4E58-BC9F-D1A13EEE001D}"/>
              </a:ext>
            </a:extLst>
          </p:cNvPr>
          <p:cNvSpPr txBox="1"/>
          <p:nvPr/>
        </p:nvSpPr>
        <p:spPr>
          <a:xfrm>
            <a:off x="725291" y="1018584"/>
            <a:ext cx="5370709" cy="430887"/>
          </a:xfrm>
          <a:prstGeom prst="rect">
            <a:avLst/>
          </a:prstGeom>
          <a:noFill/>
        </p:spPr>
        <p:txBody>
          <a:bodyPr wrap="square" rtlCol="0">
            <a:spAutoFit/>
          </a:bodyPr>
          <a:lstStyle/>
          <a:p>
            <a:pPr>
              <a:spcAft>
                <a:spcPts val="600"/>
              </a:spcAft>
            </a:pPr>
            <a:r>
              <a:rPr lang="de-DE" sz="2200" dirty="0" err="1">
                <a:latin typeface="Poppins Light" panose="00000400000000000000" pitchFamily="2" charset="0"/>
                <a:cs typeface="Poppins Light" panose="00000400000000000000" pitchFamily="2" charset="0"/>
              </a:rPr>
              <a:t>Excerpt</a:t>
            </a:r>
            <a:r>
              <a:rPr lang="de-DE" sz="2200" dirty="0">
                <a:latin typeface="Poppins Light" panose="00000400000000000000" pitchFamily="2" charset="0"/>
                <a:cs typeface="Poppins Light" panose="00000400000000000000" pitchFamily="2" charset="0"/>
              </a:rPr>
              <a:t> </a:t>
            </a:r>
            <a:r>
              <a:rPr lang="de-DE" sz="2200" dirty="0" err="1">
                <a:latin typeface="Poppins Light" panose="00000400000000000000" pitchFamily="2" charset="0"/>
                <a:cs typeface="Poppins Light" panose="00000400000000000000" pitchFamily="2" charset="0"/>
              </a:rPr>
              <a:t>from</a:t>
            </a:r>
            <a:r>
              <a:rPr lang="de-DE" sz="2200" dirty="0">
                <a:latin typeface="Poppins Light" panose="00000400000000000000" pitchFamily="2" charset="0"/>
                <a:cs typeface="Poppins Light" panose="00000400000000000000" pitchFamily="2" charset="0"/>
              </a:rPr>
              <a:t> </a:t>
            </a:r>
            <a:r>
              <a:rPr lang="de-DE" sz="2200" dirty="0" err="1">
                <a:latin typeface="Poppins Light" panose="00000400000000000000" pitchFamily="2" charset="0"/>
                <a:cs typeface="Poppins Light" panose="00000400000000000000" pitchFamily="2" charset="0"/>
              </a:rPr>
              <a:t>cleverQ</a:t>
            </a:r>
            <a:r>
              <a:rPr lang="de-DE" sz="2200" dirty="0">
                <a:latin typeface="Poppins Light" panose="00000400000000000000" pitchFamily="2" charset="0"/>
                <a:cs typeface="Poppins Light" panose="00000400000000000000" pitchFamily="2" charset="0"/>
              </a:rPr>
              <a:t> Features:</a:t>
            </a:r>
          </a:p>
        </p:txBody>
      </p:sp>
      <p:sp>
        <p:nvSpPr>
          <p:cNvPr id="33" name="Textfeld 32">
            <a:extLst>
              <a:ext uri="{FF2B5EF4-FFF2-40B4-BE49-F238E27FC236}">
                <a16:creationId xmlns:a16="http://schemas.microsoft.com/office/drawing/2014/main" id="{B28D3DAE-F8C5-444E-95EF-7E95F701CDBB}"/>
              </a:ext>
            </a:extLst>
          </p:cNvPr>
          <p:cNvSpPr txBox="1"/>
          <p:nvPr/>
        </p:nvSpPr>
        <p:spPr>
          <a:xfrm>
            <a:off x="387970" y="4526044"/>
            <a:ext cx="2357005" cy="153888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200" dirty="0">
                <a:latin typeface="Poppins Light" panose="00000400000000000000" pitchFamily="2" charset="0"/>
                <a:cs typeface="Poppins Light" panose="00000400000000000000" pitchFamily="2" charset="0"/>
              </a:rPr>
              <a:t>Save time for customers and employees alike</a:t>
            </a:r>
          </a:p>
          <a:p>
            <a:pPr marL="171450" indent="-171450">
              <a:spcAft>
                <a:spcPts val="600"/>
              </a:spcAft>
              <a:buFont typeface="Arial" panose="020B0604020202020204" pitchFamily="34" charset="0"/>
              <a:buChar char="•"/>
            </a:pPr>
            <a:r>
              <a:rPr lang="en-US" sz="1200" dirty="0">
                <a:latin typeface="Poppins Light" panose="00000400000000000000" pitchFamily="2" charset="0"/>
                <a:cs typeface="Poppins Light" panose="00000400000000000000" pitchFamily="2" charset="0"/>
              </a:rPr>
              <a:t>Eliminate the need for crowded waiting areas</a:t>
            </a:r>
          </a:p>
          <a:p>
            <a:pPr marL="171450" indent="-171450">
              <a:spcAft>
                <a:spcPts val="600"/>
              </a:spcAft>
              <a:buFont typeface="Arial" panose="020B0604020202020204" pitchFamily="34" charset="0"/>
              <a:buChar char="•"/>
            </a:pPr>
            <a:r>
              <a:rPr lang="en-US" sz="1200" dirty="0">
                <a:latin typeface="Poppins Light" panose="00000400000000000000" pitchFamily="2" charset="0"/>
                <a:cs typeface="Poppins Light" panose="00000400000000000000" pitchFamily="2" charset="0"/>
              </a:rPr>
              <a:t>Drive revenue growth by freeing customers to discover and purchase</a:t>
            </a:r>
            <a:endParaRPr lang="de-DE" sz="1200" dirty="0">
              <a:latin typeface="Poppins Light" panose="00000400000000000000" pitchFamily="2" charset="0"/>
              <a:cs typeface="Poppins Light" panose="00000400000000000000" pitchFamily="2" charset="0"/>
            </a:endParaRPr>
          </a:p>
        </p:txBody>
      </p:sp>
      <p:sp>
        <p:nvSpPr>
          <p:cNvPr id="35" name="Textfeld 34">
            <a:extLst>
              <a:ext uri="{FF2B5EF4-FFF2-40B4-BE49-F238E27FC236}">
                <a16:creationId xmlns:a16="http://schemas.microsoft.com/office/drawing/2014/main" id="{52618975-7E4D-4098-9DDC-26B943918ECC}"/>
              </a:ext>
            </a:extLst>
          </p:cNvPr>
          <p:cNvSpPr txBox="1"/>
          <p:nvPr/>
        </p:nvSpPr>
        <p:spPr>
          <a:xfrm>
            <a:off x="3564777" y="4559423"/>
            <a:ext cx="2413385" cy="153888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200" dirty="0">
                <a:latin typeface="Poppins Light" panose="00000400000000000000" pitchFamily="2" charset="0"/>
                <a:cs typeface="Poppins Light" panose="00000400000000000000" pitchFamily="2" charset="0"/>
              </a:rPr>
              <a:t>Zero interference with your current IT setup</a:t>
            </a:r>
          </a:p>
          <a:p>
            <a:pPr marL="171450" indent="-171450">
              <a:spcAft>
                <a:spcPts val="600"/>
              </a:spcAft>
              <a:buFont typeface="Arial" panose="020B0604020202020204" pitchFamily="34" charset="0"/>
              <a:buChar char="•"/>
            </a:pPr>
            <a:r>
              <a:rPr lang="en-US" sz="1200" dirty="0">
                <a:latin typeface="Poppins Light" panose="00000400000000000000" pitchFamily="2" charset="0"/>
                <a:cs typeface="Poppins Light" panose="00000400000000000000" pitchFamily="2" charset="0"/>
              </a:rPr>
              <a:t>Effortless integration with MS Outlook and CRM platforms</a:t>
            </a:r>
          </a:p>
          <a:p>
            <a:pPr marL="171450" indent="-171450">
              <a:spcAft>
                <a:spcPts val="600"/>
              </a:spcAft>
              <a:buFont typeface="Arial" panose="020B0604020202020204" pitchFamily="34" charset="0"/>
              <a:buChar char="•"/>
            </a:pPr>
            <a:r>
              <a:rPr lang="en-US" sz="1200" dirty="0">
                <a:latin typeface="Poppins Light" panose="00000400000000000000" pitchFamily="2" charset="0"/>
                <a:cs typeface="Poppins Light" panose="00000400000000000000" pitchFamily="2" charset="0"/>
              </a:rPr>
              <a:t>Rapid, hassle-free SaaS implementation</a:t>
            </a:r>
            <a:endParaRPr lang="de-DE" sz="1200" dirty="0">
              <a:latin typeface="Poppins Light" panose="00000400000000000000" pitchFamily="2" charset="0"/>
              <a:cs typeface="Poppins Light" panose="00000400000000000000" pitchFamily="2" charset="0"/>
            </a:endParaRPr>
          </a:p>
        </p:txBody>
      </p:sp>
      <p:sp>
        <p:nvSpPr>
          <p:cNvPr id="37" name="Textfeld 36">
            <a:extLst>
              <a:ext uri="{FF2B5EF4-FFF2-40B4-BE49-F238E27FC236}">
                <a16:creationId xmlns:a16="http://schemas.microsoft.com/office/drawing/2014/main" id="{E684C592-25E8-4166-B7E5-1FB32789F13C}"/>
              </a:ext>
            </a:extLst>
          </p:cNvPr>
          <p:cNvSpPr txBox="1"/>
          <p:nvPr/>
        </p:nvSpPr>
        <p:spPr>
          <a:xfrm>
            <a:off x="6669230" y="4559423"/>
            <a:ext cx="2413385" cy="1092607"/>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200" dirty="0">
                <a:latin typeface="Poppins Light" panose="00000400000000000000" pitchFamily="2" charset="0"/>
                <a:cs typeface="Poppins Light" panose="00000400000000000000" pitchFamily="2" charset="0"/>
              </a:rPr>
              <a:t>Work across devices with ease</a:t>
            </a:r>
          </a:p>
          <a:p>
            <a:pPr marL="171450" indent="-171450">
              <a:spcAft>
                <a:spcPts val="600"/>
              </a:spcAft>
              <a:buFont typeface="Arial" panose="020B0604020202020204" pitchFamily="34" charset="0"/>
              <a:buChar char="•"/>
            </a:pPr>
            <a:r>
              <a:rPr lang="en-US" sz="1200" dirty="0">
                <a:latin typeface="Poppins Light" panose="00000400000000000000" pitchFamily="2" charset="0"/>
                <a:cs typeface="Poppins Light" panose="00000400000000000000" pitchFamily="2" charset="0"/>
              </a:rPr>
              <a:t>Complimentary Digital Wallet App for added convenience </a:t>
            </a:r>
            <a:endParaRPr lang="de-DE" sz="1200" dirty="0">
              <a:latin typeface="Poppins Light" panose="00000400000000000000" pitchFamily="2" charset="0"/>
              <a:cs typeface="Poppins Light" panose="00000400000000000000" pitchFamily="2" charset="0"/>
            </a:endParaRPr>
          </a:p>
        </p:txBody>
      </p:sp>
      <p:sp>
        <p:nvSpPr>
          <p:cNvPr id="39" name="Textfeld 38">
            <a:extLst>
              <a:ext uri="{FF2B5EF4-FFF2-40B4-BE49-F238E27FC236}">
                <a16:creationId xmlns:a16="http://schemas.microsoft.com/office/drawing/2014/main" id="{17181973-E983-4EFD-A444-1AC4300D1180}"/>
              </a:ext>
            </a:extLst>
          </p:cNvPr>
          <p:cNvSpPr txBox="1"/>
          <p:nvPr/>
        </p:nvSpPr>
        <p:spPr>
          <a:xfrm>
            <a:off x="6669230" y="3887955"/>
            <a:ext cx="2304534" cy="461665"/>
          </a:xfrm>
          <a:prstGeom prst="rect">
            <a:avLst/>
          </a:prstGeom>
          <a:noFill/>
        </p:spPr>
        <p:txBody>
          <a:bodyPr wrap="square" rtlCol="0">
            <a:spAutoFit/>
          </a:bodyPr>
          <a:lstStyle/>
          <a:p>
            <a:pPr>
              <a:spcAft>
                <a:spcPts val="600"/>
              </a:spcAft>
            </a:pPr>
            <a:r>
              <a:rPr lang="en-US" sz="1200" dirty="0">
                <a:latin typeface="Poppins" panose="00000500000000000000" pitchFamily="2" charset="0"/>
                <a:cs typeface="Poppins" panose="00000500000000000000" pitchFamily="2" charset="0"/>
              </a:rPr>
              <a:t>Cross-device functionality and a free app for</a:t>
            </a:r>
            <a:endParaRPr lang="de-DE" sz="1200" dirty="0">
              <a:latin typeface="Poppins" panose="00000500000000000000" pitchFamily="2" charset="0"/>
              <a:cs typeface="Poppins" panose="00000500000000000000" pitchFamily="2" charset="0"/>
            </a:endParaRPr>
          </a:p>
        </p:txBody>
      </p:sp>
      <p:sp>
        <p:nvSpPr>
          <p:cNvPr id="40" name="Textfeld 39">
            <a:extLst>
              <a:ext uri="{FF2B5EF4-FFF2-40B4-BE49-F238E27FC236}">
                <a16:creationId xmlns:a16="http://schemas.microsoft.com/office/drawing/2014/main" id="{271A4CF3-B6C1-48A8-8BA1-0CEC33B467B9}"/>
              </a:ext>
            </a:extLst>
          </p:cNvPr>
          <p:cNvSpPr txBox="1"/>
          <p:nvPr/>
        </p:nvSpPr>
        <p:spPr>
          <a:xfrm>
            <a:off x="725290" y="1499047"/>
            <a:ext cx="4939834" cy="261610"/>
          </a:xfrm>
          <a:prstGeom prst="rect">
            <a:avLst/>
          </a:prstGeom>
          <a:noFill/>
        </p:spPr>
        <p:txBody>
          <a:bodyPr wrap="square" rtlCol="0">
            <a:spAutoFit/>
          </a:bodyPr>
          <a:lstStyle/>
          <a:p>
            <a:pPr>
              <a:spcAft>
                <a:spcPts val="600"/>
              </a:spcAft>
            </a:pPr>
            <a:r>
              <a:rPr lang="en-US" sz="1100" dirty="0">
                <a:latin typeface="Poppins Light" panose="00000400000000000000" pitchFamily="2" charset="0"/>
                <a:cs typeface="Poppins Light" panose="00000400000000000000" pitchFamily="2" charset="0"/>
              </a:rPr>
              <a:t>Here’s how to set your customer service apart from the competition.</a:t>
            </a:r>
            <a:endParaRPr lang="de-DE" sz="1100" dirty="0">
              <a:latin typeface="Poppins Light" panose="00000400000000000000" pitchFamily="2" charset="0"/>
              <a:cs typeface="Poppins Light" panose="00000400000000000000" pitchFamily="2" charset="0"/>
            </a:endParaRPr>
          </a:p>
        </p:txBody>
      </p:sp>
      <p:sp>
        <p:nvSpPr>
          <p:cNvPr id="41" name="Textfeld 40">
            <a:extLst>
              <a:ext uri="{FF2B5EF4-FFF2-40B4-BE49-F238E27FC236}">
                <a16:creationId xmlns:a16="http://schemas.microsoft.com/office/drawing/2014/main" id="{28D4065E-CCD1-4319-A59D-184EA6E23B16}"/>
              </a:ext>
            </a:extLst>
          </p:cNvPr>
          <p:cNvSpPr txBox="1"/>
          <p:nvPr/>
        </p:nvSpPr>
        <p:spPr>
          <a:xfrm>
            <a:off x="9548819" y="3896161"/>
            <a:ext cx="1770210" cy="461665"/>
          </a:xfrm>
          <a:prstGeom prst="rect">
            <a:avLst/>
          </a:prstGeom>
          <a:noFill/>
        </p:spPr>
        <p:txBody>
          <a:bodyPr wrap="square" rtlCol="0">
            <a:spAutoFit/>
          </a:bodyPr>
          <a:lstStyle/>
          <a:p>
            <a:pPr>
              <a:spcAft>
                <a:spcPts val="600"/>
              </a:spcAft>
            </a:pPr>
            <a:r>
              <a:rPr lang="de-DE" sz="1200" dirty="0">
                <a:latin typeface="Poppins" panose="00000500000000000000" pitchFamily="2" charset="0"/>
                <a:cs typeface="Poppins" panose="00000500000000000000" pitchFamily="2" charset="0"/>
              </a:rPr>
              <a:t>Unlimited Site </a:t>
            </a:r>
            <a:r>
              <a:rPr lang="de-DE" sz="1200" dirty="0" err="1">
                <a:latin typeface="Poppins" panose="00000500000000000000" pitchFamily="2" charset="0"/>
                <a:cs typeface="Poppins" panose="00000500000000000000" pitchFamily="2" charset="0"/>
              </a:rPr>
              <a:t>licenses</a:t>
            </a:r>
            <a:endParaRPr lang="de-DE" sz="1200" dirty="0">
              <a:latin typeface="Poppins" panose="00000500000000000000" pitchFamily="2" charset="0"/>
              <a:cs typeface="Poppins" panose="00000500000000000000" pitchFamily="2" charset="0"/>
            </a:endParaRPr>
          </a:p>
        </p:txBody>
      </p:sp>
      <p:sp>
        <p:nvSpPr>
          <p:cNvPr id="42" name="Textfeld 41">
            <a:extLst>
              <a:ext uri="{FF2B5EF4-FFF2-40B4-BE49-F238E27FC236}">
                <a16:creationId xmlns:a16="http://schemas.microsoft.com/office/drawing/2014/main" id="{E93465A2-5F73-468D-AD8D-CC31887B56AA}"/>
              </a:ext>
            </a:extLst>
          </p:cNvPr>
          <p:cNvSpPr txBox="1"/>
          <p:nvPr/>
        </p:nvSpPr>
        <p:spPr>
          <a:xfrm>
            <a:off x="9481702" y="4559422"/>
            <a:ext cx="2413385" cy="830997"/>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200" dirty="0">
                <a:latin typeface="Poppins Light" panose="00000400000000000000" pitchFamily="2" charset="0"/>
                <a:cs typeface="Poppins Light" panose="00000400000000000000" pitchFamily="2" charset="0"/>
              </a:rPr>
              <a:t>No limits on workstations for managing customer queues—accessible via any web browser.</a:t>
            </a:r>
            <a:endParaRPr lang="de-DE" sz="1200" dirty="0">
              <a:latin typeface="Poppins Light" panose="00000400000000000000" pitchFamily="2" charset="0"/>
              <a:cs typeface="Poppins Light" panose="00000400000000000000" pitchFamily="2" charset="0"/>
            </a:endParaRPr>
          </a:p>
        </p:txBody>
      </p:sp>
      <p:sp>
        <p:nvSpPr>
          <p:cNvPr id="2" name="Rechteck: abgerundete Ecken 1">
            <a:hlinkClick r:id="rId3"/>
            <a:extLst>
              <a:ext uri="{FF2B5EF4-FFF2-40B4-BE49-F238E27FC236}">
                <a16:creationId xmlns:a16="http://schemas.microsoft.com/office/drawing/2014/main" id="{D2D43BF3-E4D9-4488-9293-B0CC12A833A7}"/>
              </a:ext>
            </a:extLst>
          </p:cNvPr>
          <p:cNvSpPr/>
          <p:nvPr/>
        </p:nvSpPr>
        <p:spPr>
          <a:xfrm>
            <a:off x="819151" y="2152329"/>
            <a:ext cx="2210489" cy="395300"/>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44000" rtlCol="0" anchor="ctr"/>
          <a:lstStyle/>
          <a:p>
            <a:r>
              <a:rPr lang="de-DE" sz="800" dirty="0" err="1">
                <a:solidFill>
                  <a:schemeClr val="tx1"/>
                </a:solidFill>
                <a:latin typeface="Poppins ExtraLight" panose="00000300000000000000" pitchFamily="2" charset="0"/>
                <a:cs typeface="Poppins ExtraLight" panose="00000300000000000000" pitchFamily="2" charset="0"/>
              </a:rPr>
              <a:t>For</a:t>
            </a:r>
            <a:r>
              <a:rPr lang="de-DE" sz="800" dirty="0">
                <a:solidFill>
                  <a:schemeClr val="tx1"/>
                </a:solidFill>
                <a:latin typeface="Poppins ExtraLight" panose="00000300000000000000" pitchFamily="2" charset="0"/>
                <a:cs typeface="Poppins ExtraLight" panose="00000300000000000000" pitchFamily="2" charset="0"/>
              </a:rPr>
              <a:t> </a:t>
            </a:r>
            <a:r>
              <a:rPr lang="de-DE" sz="800" dirty="0" err="1">
                <a:solidFill>
                  <a:schemeClr val="tx1"/>
                </a:solidFill>
                <a:latin typeface="Poppins ExtraLight" panose="00000300000000000000" pitchFamily="2" charset="0"/>
                <a:cs typeface="Poppins ExtraLight" panose="00000300000000000000" pitchFamily="2" charset="0"/>
              </a:rPr>
              <a:t>more</a:t>
            </a:r>
            <a:r>
              <a:rPr lang="de-DE" sz="800" dirty="0">
                <a:solidFill>
                  <a:schemeClr val="tx1"/>
                </a:solidFill>
                <a:latin typeface="Poppins ExtraLight" panose="00000300000000000000" pitchFamily="2" charset="0"/>
                <a:cs typeface="Poppins ExtraLight" panose="00000300000000000000" pitchFamily="2" charset="0"/>
              </a:rPr>
              <a:t> </a:t>
            </a:r>
            <a:r>
              <a:rPr lang="de-DE" sz="800" dirty="0" err="1">
                <a:solidFill>
                  <a:schemeClr val="tx1"/>
                </a:solidFill>
                <a:latin typeface="Poppins ExtraLight" panose="00000300000000000000" pitchFamily="2" charset="0"/>
                <a:cs typeface="Poppins ExtraLight" panose="00000300000000000000" pitchFamily="2" charset="0"/>
              </a:rPr>
              <a:t>information</a:t>
            </a:r>
            <a:r>
              <a:rPr lang="de-DE" sz="800" dirty="0">
                <a:solidFill>
                  <a:schemeClr val="tx1"/>
                </a:solidFill>
                <a:latin typeface="Poppins ExtraLight" panose="00000300000000000000" pitchFamily="2" charset="0"/>
                <a:cs typeface="Poppins ExtraLight" panose="00000300000000000000" pitchFamily="2" charset="0"/>
              </a:rPr>
              <a:t> </a:t>
            </a:r>
            <a:r>
              <a:rPr lang="de-DE" sz="800" dirty="0" err="1">
                <a:solidFill>
                  <a:schemeClr val="tx1"/>
                </a:solidFill>
                <a:latin typeface="Poppins ExtraLight" panose="00000300000000000000" pitchFamily="2" charset="0"/>
                <a:cs typeface="Poppins ExtraLight" panose="00000300000000000000" pitchFamily="2" charset="0"/>
              </a:rPr>
              <a:t>visit</a:t>
            </a:r>
            <a:r>
              <a:rPr lang="de-DE" sz="800" dirty="0">
                <a:solidFill>
                  <a:schemeClr val="tx1"/>
                </a:solidFill>
                <a:latin typeface="Poppins ExtraLight" panose="00000300000000000000" pitchFamily="2" charset="0"/>
                <a:cs typeface="Poppins ExtraLight" panose="00000300000000000000" pitchFamily="2" charset="0"/>
              </a:rPr>
              <a:t> </a:t>
            </a:r>
            <a:r>
              <a:rPr lang="de-DE" sz="800" dirty="0" err="1">
                <a:solidFill>
                  <a:schemeClr val="tx1"/>
                </a:solidFill>
                <a:latin typeface="Poppins ExtraLight" panose="00000300000000000000" pitchFamily="2" charset="0"/>
                <a:cs typeface="Poppins ExtraLight" panose="00000300000000000000" pitchFamily="2" charset="0"/>
              </a:rPr>
              <a:t>our</a:t>
            </a:r>
            <a:r>
              <a:rPr lang="de-DE" sz="800" dirty="0">
                <a:solidFill>
                  <a:schemeClr val="tx1"/>
                </a:solidFill>
                <a:latin typeface="Poppins ExtraLight" panose="00000300000000000000" pitchFamily="2" charset="0"/>
                <a:cs typeface="Poppins ExtraLight" panose="00000300000000000000" pitchFamily="2" charset="0"/>
              </a:rPr>
              <a:t> Website:</a:t>
            </a:r>
            <a:br>
              <a:rPr lang="de-DE" sz="800" dirty="0">
                <a:solidFill>
                  <a:schemeClr val="tx1"/>
                </a:solidFill>
                <a:latin typeface="Poppins ExtraLight" panose="00000300000000000000" pitchFamily="2" charset="0"/>
                <a:cs typeface="Poppins ExtraLight" panose="00000300000000000000" pitchFamily="2" charset="0"/>
              </a:rPr>
            </a:br>
            <a:r>
              <a:rPr lang="de-DE" sz="800" dirty="0">
                <a:solidFill>
                  <a:schemeClr val="tx1"/>
                </a:solidFill>
                <a:latin typeface="Poppins ExtraLight" panose="00000300000000000000" pitchFamily="2" charset="0"/>
                <a:cs typeface="Poppins ExtraLight" panose="00000300000000000000" pitchFamily="2" charset="0"/>
                <a:hlinkClick r:id="rId4"/>
              </a:rPr>
              <a:t>www.cleverq.us</a:t>
            </a:r>
            <a:endParaRPr lang="de-DE" sz="800" dirty="0">
              <a:solidFill>
                <a:schemeClr val="tx1"/>
              </a:solidFill>
              <a:latin typeface="Poppins ExtraLight" panose="00000300000000000000" pitchFamily="2" charset="0"/>
              <a:cs typeface="Poppins ExtraLight" panose="00000300000000000000" pitchFamily="2" charset="0"/>
            </a:endParaRPr>
          </a:p>
        </p:txBody>
      </p:sp>
      <p:pic>
        <p:nvPicPr>
          <p:cNvPr id="21" name="Grafik 20">
            <a:hlinkClick r:id="rId3"/>
            <a:extLst>
              <a:ext uri="{FF2B5EF4-FFF2-40B4-BE49-F238E27FC236}">
                <a16:creationId xmlns:a16="http://schemas.microsoft.com/office/drawing/2014/main" id="{A9E2AD31-7ADA-4678-9596-E21F34EAE773}"/>
              </a:ext>
            </a:extLst>
          </p:cNvPr>
          <p:cNvPicPr>
            <a:picLocks noChangeAspect="1"/>
          </p:cNvPicPr>
          <p:nvPr/>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29644" y="2349979"/>
            <a:ext cx="400050" cy="400050"/>
          </a:xfrm>
          <a:prstGeom prst="rect">
            <a:avLst/>
          </a:prstGeom>
        </p:spPr>
      </p:pic>
      <p:sp>
        <p:nvSpPr>
          <p:cNvPr id="22" name="Textfeld 21">
            <a:extLst>
              <a:ext uri="{FF2B5EF4-FFF2-40B4-BE49-F238E27FC236}">
                <a16:creationId xmlns:a16="http://schemas.microsoft.com/office/drawing/2014/main" id="{75E20C05-4859-4B39-A337-2F6CB70B6A30}"/>
              </a:ext>
            </a:extLst>
          </p:cNvPr>
          <p:cNvSpPr txBox="1"/>
          <p:nvPr/>
        </p:nvSpPr>
        <p:spPr>
          <a:xfrm>
            <a:off x="6669230" y="645130"/>
            <a:ext cx="4164417" cy="276999"/>
          </a:xfrm>
          <a:prstGeom prst="rect">
            <a:avLst/>
          </a:prstGeom>
          <a:noFill/>
        </p:spPr>
        <p:txBody>
          <a:bodyPr wrap="square" rtlCol="0">
            <a:spAutoFit/>
          </a:bodyPr>
          <a:lstStyle/>
          <a:p>
            <a:pPr>
              <a:spcAft>
                <a:spcPts val="600"/>
              </a:spcAft>
            </a:pPr>
            <a:r>
              <a:rPr lang="en-US" sz="1200" dirty="0">
                <a:latin typeface="Poppins" panose="00000500000000000000" pitchFamily="2" charset="0"/>
                <a:cs typeface="Poppins" panose="00000500000000000000" pitchFamily="2" charset="0"/>
              </a:rPr>
              <a:t>Modern and clever customer processing</a:t>
            </a:r>
            <a:endParaRPr lang="de-DE" sz="1200" dirty="0">
              <a:latin typeface="Poppins" panose="00000500000000000000" pitchFamily="2" charset="0"/>
              <a:cs typeface="Poppins" panose="00000500000000000000" pitchFamily="2" charset="0"/>
            </a:endParaRPr>
          </a:p>
        </p:txBody>
      </p:sp>
      <p:sp>
        <p:nvSpPr>
          <p:cNvPr id="23" name="Textfeld 22">
            <a:extLst>
              <a:ext uri="{FF2B5EF4-FFF2-40B4-BE49-F238E27FC236}">
                <a16:creationId xmlns:a16="http://schemas.microsoft.com/office/drawing/2014/main" id="{2B63E1FF-B6F3-404F-AD1C-21ECCDA3FC97}"/>
              </a:ext>
            </a:extLst>
          </p:cNvPr>
          <p:cNvSpPr txBox="1"/>
          <p:nvPr/>
        </p:nvSpPr>
        <p:spPr>
          <a:xfrm>
            <a:off x="6669231" y="1068234"/>
            <a:ext cx="4997682" cy="1585049"/>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200" dirty="0">
                <a:latin typeface="Poppins Light" panose="00000400000000000000" pitchFamily="2" charset="0"/>
                <a:cs typeface="Poppins Light" panose="00000400000000000000" pitchFamily="2" charset="0"/>
              </a:rPr>
              <a:t>Online Appointment Booking</a:t>
            </a:r>
          </a:p>
          <a:p>
            <a:pPr marL="171450" indent="-171450">
              <a:spcAft>
                <a:spcPts val="600"/>
              </a:spcAft>
              <a:buFont typeface="Arial" panose="020B0604020202020204" pitchFamily="34" charset="0"/>
              <a:buChar char="•"/>
            </a:pPr>
            <a:r>
              <a:rPr lang="en-US" sz="1200" dirty="0">
                <a:latin typeface="Poppins Light" panose="00000400000000000000" pitchFamily="2" charset="0"/>
                <a:cs typeface="Poppins Light" panose="00000400000000000000" pitchFamily="2" charset="0"/>
              </a:rPr>
              <a:t>Comprehensive Customer Information Before Appointments</a:t>
            </a:r>
          </a:p>
          <a:p>
            <a:pPr marL="171450" indent="-171450">
              <a:spcAft>
                <a:spcPts val="600"/>
              </a:spcAft>
              <a:buFont typeface="Arial" panose="020B0604020202020204" pitchFamily="34" charset="0"/>
              <a:buChar char="•"/>
            </a:pPr>
            <a:r>
              <a:rPr lang="en-US" sz="1200" dirty="0">
                <a:latin typeface="Poppins Light" panose="00000400000000000000" pitchFamily="2" charset="0"/>
                <a:cs typeface="Poppins Light" panose="00000400000000000000" pitchFamily="2" charset="0"/>
              </a:rPr>
              <a:t>Digital Waiting Tickets</a:t>
            </a:r>
          </a:p>
          <a:p>
            <a:pPr marL="171450" indent="-171450">
              <a:spcAft>
                <a:spcPts val="600"/>
              </a:spcAft>
              <a:buFont typeface="Arial" panose="020B0604020202020204" pitchFamily="34" charset="0"/>
              <a:buChar char="•"/>
            </a:pPr>
            <a:r>
              <a:rPr lang="en-US" sz="1200" dirty="0">
                <a:latin typeface="Poppins Light" panose="00000400000000000000" pitchFamily="2" charset="0"/>
                <a:cs typeface="Poppins Light" panose="00000400000000000000" pitchFamily="2" charset="0"/>
              </a:rPr>
              <a:t>Organized and Simple Call-Up of Waiting Customers</a:t>
            </a:r>
          </a:p>
          <a:p>
            <a:pPr marL="171450" indent="-171450">
              <a:spcAft>
                <a:spcPts val="600"/>
              </a:spcAft>
              <a:buFont typeface="Arial" panose="020B0604020202020204" pitchFamily="34" charset="0"/>
              <a:buChar char="•"/>
            </a:pPr>
            <a:r>
              <a:rPr lang="en-US" sz="1200" dirty="0">
                <a:latin typeface="Poppins Light" panose="00000400000000000000" pitchFamily="2" charset="0"/>
                <a:cs typeface="Poppins Light" panose="00000400000000000000" pitchFamily="2" charset="0"/>
              </a:rPr>
              <a:t>Digital Signage</a:t>
            </a:r>
          </a:p>
          <a:p>
            <a:pPr marL="171450" indent="-171450">
              <a:spcAft>
                <a:spcPts val="600"/>
              </a:spcAft>
              <a:buFont typeface="Arial" panose="020B0604020202020204" pitchFamily="34" charset="0"/>
              <a:buChar char="•"/>
            </a:pPr>
            <a:r>
              <a:rPr lang="en-US" sz="1200" dirty="0">
                <a:latin typeface="Poppins Light" panose="00000400000000000000" pitchFamily="2" charset="0"/>
                <a:cs typeface="Poppins Light" panose="00000400000000000000" pitchFamily="2" charset="0"/>
              </a:rPr>
              <a:t>In-Depth Statistics</a:t>
            </a:r>
          </a:p>
        </p:txBody>
      </p:sp>
      <p:cxnSp>
        <p:nvCxnSpPr>
          <p:cNvPr id="36" name="Gerader Verbinder 35">
            <a:extLst>
              <a:ext uri="{FF2B5EF4-FFF2-40B4-BE49-F238E27FC236}">
                <a16:creationId xmlns:a16="http://schemas.microsoft.com/office/drawing/2014/main" id="{FFC2BF8B-8115-43F2-BB70-5FBFCFDF19E7}"/>
              </a:ext>
            </a:extLst>
          </p:cNvPr>
          <p:cNvCxnSpPr>
            <a:cxnSpLocks/>
          </p:cNvCxnSpPr>
          <p:nvPr/>
        </p:nvCxnSpPr>
        <p:spPr>
          <a:xfrm>
            <a:off x="6096000" y="3850217"/>
            <a:ext cx="0" cy="300778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84BE3E9D-4A1D-1BCB-8927-AE57F52091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81693" y="3054714"/>
            <a:ext cx="2428614" cy="643798"/>
          </a:xfrm>
          <a:prstGeom prst="rect">
            <a:avLst/>
          </a:prstGeom>
        </p:spPr>
      </p:pic>
    </p:spTree>
    <p:extLst>
      <p:ext uri="{BB962C8B-B14F-4D97-AF65-F5344CB8AC3E}">
        <p14:creationId xmlns:p14="http://schemas.microsoft.com/office/powerpoint/2010/main" val="2855740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5F8"/>
        </a:solidFill>
        <a:effectLst/>
      </p:bgPr>
    </p:bg>
    <p:spTree>
      <p:nvGrpSpPr>
        <p:cNvPr id="1" name=""/>
        <p:cNvGrpSpPr/>
        <p:nvPr/>
      </p:nvGrpSpPr>
      <p:grpSpPr>
        <a:xfrm>
          <a:off x="0" y="0"/>
          <a:ext cx="0" cy="0"/>
          <a:chOff x="0" y="0"/>
          <a:chExt cx="0" cy="0"/>
        </a:xfrm>
      </p:grpSpPr>
      <p:sp>
        <p:nvSpPr>
          <p:cNvPr id="12" name="Textfeld 11">
            <a:extLst>
              <a:ext uri="{FF2B5EF4-FFF2-40B4-BE49-F238E27FC236}">
                <a16:creationId xmlns:a16="http://schemas.microsoft.com/office/drawing/2014/main" id="{29CC1E7E-B52F-44B8-8F16-3C52D15B8CFD}"/>
              </a:ext>
            </a:extLst>
          </p:cNvPr>
          <p:cNvSpPr txBox="1"/>
          <p:nvPr/>
        </p:nvSpPr>
        <p:spPr>
          <a:xfrm>
            <a:off x="523412" y="730319"/>
            <a:ext cx="5432888" cy="830997"/>
          </a:xfrm>
          <a:prstGeom prst="rect">
            <a:avLst/>
          </a:prstGeom>
          <a:noFill/>
          <a:ln>
            <a:noFill/>
          </a:ln>
        </p:spPr>
        <p:txBody>
          <a:bodyPr wrap="square" rtlCol="0">
            <a:spAutoFit/>
          </a:bodyPr>
          <a:lstStyle/>
          <a:p>
            <a:pPr>
              <a:spcAft>
                <a:spcPts val="600"/>
              </a:spcAft>
            </a:pPr>
            <a:r>
              <a:rPr lang="en-US" sz="2400" i="1" dirty="0">
                <a:latin typeface="Poppins ExtraLight" panose="00000300000000000000" pitchFamily="2" charset="0"/>
                <a:cs typeface="Poppins ExtraLight" panose="00000300000000000000" pitchFamily="2" charset="0"/>
              </a:rPr>
              <a:t>Modernize, digitize, and optimize your customer service.</a:t>
            </a:r>
            <a:endParaRPr lang="de-DE" sz="2400" i="1" dirty="0">
              <a:effectLst/>
              <a:latin typeface="Poppins ExtraLight" panose="00000300000000000000" pitchFamily="2" charset="0"/>
              <a:cs typeface="Poppins ExtraLight" panose="00000300000000000000" pitchFamily="2" charset="0"/>
            </a:endParaRPr>
          </a:p>
        </p:txBody>
      </p:sp>
      <p:sp>
        <p:nvSpPr>
          <p:cNvPr id="8" name="Textfeld 7">
            <a:extLst>
              <a:ext uri="{FF2B5EF4-FFF2-40B4-BE49-F238E27FC236}">
                <a16:creationId xmlns:a16="http://schemas.microsoft.com/office/drawing/2014/main" id="{C8E0A015-EF94-4B82-8BAF-62592F8CCF1E}"/>
              </a:ext>
            </a:extLst>
          </p:cNvPr>
          <p:cNvSpPr txBox="1"/>
          <p:nvPr/>
        </p:nvSpPr>
        <p:spPr>
          <a:xfrm>
            <a:off x="523411" y="1664309"/>
            <a:ext cx="5923109" cy="276999"/>
          </a:xfrm>
          <a:prstGeom prst="rect">
            <a:avLst/>
          </a:prstGeom>
          <a:noFill/>
          <a:ln>
            <a:noFill/>
          </a:ln>
        </p:spPr>
        <p:txBody>
          <a:bodyPr wrap="square" rtlCol="0">
            <a:spAutoFit/>
          </a:bodyPr>
          <a:lstStyle/>
          <a:p>
            <a:pPr>
              <a:spcAft>
                <a:spcPts val="600"/>
              </a:spcAft>
            </a:pPr>
            <a:r>
              <a:rPr lang="en-US" sz="1200" dirty="0">
                <a:effectLst/>
                <a:latin typeface="Poppins Light" panose="00000400000000000000" pitchFamily="2" charset="0"/>
                <a:cs typeface="Poppins Light" panose="00000400000000000000" pitchFamily="2" charset="0"/>
              </a:rPr>
              <a:t>See how customers from different industries are benefiting from </a:t>
            </a:r>
            <a:r>
              <a:rPr lang="en-US" sz="1200" dirty="0" err="1">
                <a:effectLst/>
                <a:latin typeface="Poppins Light" panose="00000400000000000000" pitchFamily="2" charset="0"/>
                <a:cs typeface="Poppins Light" panose="00000400000000000000" pitchFamily="2" charset="0"/>
              </a:rPr>
              <a:t>cleverQ</a:t>
            </a:r>
            <a:r>
              <a:rPr lang="en-US" sz="1200" dirty="0">
                <a:effectLst/>
                <a:latin typeface="Poppins Light" panose="00000400000000000000" pitchFamily="2" charset="0"/>
                <a:cs typeface="Poppins Light" panose="00000400000000000000" pitchFamily="2" charset="0"/>
              </a:rPr>
              <a:t>.</a:t>
            </a:r>
            <a:endParaRPr lang="de-DE" sz="1050" dirty="0">
              <a:effectLst/>
              <a:latin typeface="Poppins Light" panose="00000400000000000000" pitchFamily="2" charset="0"/>
              <a:cs typeface="Poppins Light" panose="00000400000000000000" pitchFamily="2" charset="0"/>
            </a:endParaRPr>
          </a:p>
        </p:txBody>
      </p:sp>
      <p:sp>
        <p:nvSpPr>
          <p:cNvPr id="46" name="Textfeld 45">
            <a:extLst>
              <a:ext uri="{FF2B5EF4-FFF2-40B4-BE49-F238E27FC236}">
                <a16:creationId xmlns:a16="http://schemas.microsoft.com/office/drawing/2014/main" id="{96920076-DABF-487A-AE8D-79A1B08EA05F}"/>
              </a:ext>
            </a:extLst>
          </p:cNvPr>
          <p:cNvSpPr txBox="1"/>
          <p:nvPr/>
        </p:nvSpPr>
        <p:spPr>
          <a:xfrm>
            <a:off x="7046851" y="3552030"/>
            <a:ext cx="1943563" cy="2600712"/>
          </a:xfrm>
          <a:prstGeom prst="rect">
            <a:avLst/>
          </a:prstGeom>
          <a:noFill/>
          <a:ln w="3175">
            <a:solidFill>
              <a:schemeClr val="tx1"/>
            </a:solidFill>
          </a:ln>
        </p:spPr>
        <p:txBody>
          <a:bodyPr wrap="square" rtlCol="0">
            <a:spAutoFit/>
          </a:bodyPr>
          <a:lstStyle/>
          <a:p>
            <a:endParaRPr lang="de-DE" sz="1100" b="1" dirty="0">
              <a:effectLst/>
              <a:latin typeface="Poppins ExtraLight" panose="00000300000000000000" pitchFamily="2" charset="0"/>
              <a:ea typeface="Calibri" panose="020F0502020204030204" pitchFamily="34" charset="0"/>
              <a:cs typeface="Poppins ExtraLight" panose="00000300000000000000" pitchFamily="2" charset="0"/>
            </a:endParaRPr>
          </a:p>
          <a:p>
            <a:r>
              <a:rPr lang="de-DE" sz="1100" b="1" dirty="0">
                <a:effectLst/>
                <a:latin typeface="Poppins ExtraLight" panose="00000300000000000000" pitchFamily="2" charset="0"/>
                <a:ea typeface="Calibri" panose="020F0502020204030204" pitchFamily="34" charset="0"/>
                <a:cs typeface="Poppins ExtraLight" panose="00000300000000000000" pitchFamily="2" charset="0"/>
              </a:rPr>
              <a:t>Hospitals &amp; Medical </a:t>
            </a:r>
          </a:p>
          <a:p>
            <a:endParaRPr lang="de-DE" sz="1100" b="1" dirty="0">
              <a:latin typeface="Poppins ExtraLight" panose="00000300000000000000" pitchFamily="2" charset="0"/>
              <a:cs typeface="Poppins ExtraLight" panose="00000300000000000000" pitchFamily="2" charset="0"/>
            </a:endParaRPr>
          </a:p>
          <a:p>
            <a:r>
              <a:rPr lang="en-US" sz="1000" dirty="0">
                <a:latin typeface="Poppins Light" panose="00000400000000000000" pitchFamily="2" charset="0"/>
                <a:cs typeface="Poppins Light" panose="00000400000000000000" pitchFamily="2" charset="0"/>
              </a:rPr>
              <a:t>"With tailored patient flow and priority call features in the emergency room, we’ve nearly eliminated chaos in the waiting area.“</a:t>
            </a:r>
          </a:p>
          <a:p>
            <a:endParaRPr lang="en-US" sz="1000" dirty="0">
              <a:latin typeface="Poppins Light" panose="00000400000000000000" pitchFamily="2" charset="0"/>
              <a:cs typeface="Poppins Light" panose="00000400000000000000" pitchFamily="2" charset="0"/>
            </a:endParaRPr>
          </a:p>
          <a:p>
            <a:endParaRPr lang="en-US" sz="1000" dirty="0">
              <a:latin typeface="Poppins Light" panose="00000400000000000000" pitchFamily="2" charset="0"/>
              <a:cs typeface="Poppins Light" panose="00000400000000000000" pitchFamily="2" charset="0"/>
            </a:endParaRPr>
          </a:p>
          <a:p>
            <a:endParaRPr lang="en-US" sz="1000" dirty="0">
              <a:latin typeface="Poppins Light" panose="00000400000000000000" pitchFamily="2" charset="0"/>
              <a:cs typeface="Poppins Light" panose="00000400000000000000" pitchFamily="2" charset="0"/>
            </a:endParaRPr>
          </a:p>
          <a:p>
            <a:endParaRPr lang="en-US" sz="1000" dirty="0">
              <a:latin typeface="Poppins Light" panose="00000400000000000000" pitchFamily="2" charset="0"/>
              <a:cs typeface="Poppins Light" panose="00000400000000000000" pitchFamily="2" charset="0"/>
            </a:endParaRPr>
          </a:p>
          <a:p>
            <a:endParaRPr lang="en-US" sz="1000" dirty="0">
              <a:latin typeface="Poppins Light" panose="00000400000000000000" pitchFamily="2" charset="0"/>
              <a:cs typeface="Poppins Light" panose="00000400000000000000" pitchFamily="2" charset="0"/>
            </a:endParaRPr>
          </a:p>
          <a:p>
            <a:endParaRPr lang="en-US" sz="1000" dirty="0">
              <a:latin typeface="Poppins Light" panose="00000400000000000000" pitchFamily="2" charset="0"/>
              <a:cs typeface="Poppins Light" panose="00000400000000000000" pitchFamily="2" charset="0"/>
            </a:endParaRPr>
          </a:p>
          <a:p>
            <a:endParaRPr lang="en-US" sz="1000" dirty="0">
              <a:latin typeface="Poppins Light" panose="00000400000000000000" pitchFamily="2" charset="0"/>
              <a:cs typeface="Poppins Light" panose="00000400000000000000" pitchFamily="2" charset="0"/>
            </a:endParaRPr>
          </a:p>
          <a:p>
            <a:endParaRPr lang="de-DE" sz="1000" dirty="0">
              <a:latin typeface="Poppins Light" panose="00000400000000000000" pitchFamily="2" charset="0"/>
              <a:cs typeface="Poppins Light" panose="00000400000000000000" pitchFamily="2" charset="0"/>
            </a:endParaRPr>
          </a:p>
        </p:txBody>
      </p:sp>
      <p:pic>
        <p:nvPicPr>
          <p:cNvPr id="57" name="Grafik 56">
            <a:extLst>
              <a:ext uri="{FF2B5EF4-FFF2-40B4-BE49-F238E27FC236}">
                <a16:creationId xmlns:a16="http://schemas.microsoft.com/office/drawing/2014/main" id="{065014B3-FCFC-4B5D-B8DB-DD236775138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flipH="1">
            <a:off x="9721492" y="3429000"/>
            <a:ext cx="2470508" cy="2656431"/>
          </a:xfrm>
          <a:prstGeom prst="rect">
            <a:avLst/>
          </a:prstGeom>
        </p:spPr>
      </p:pic>
      <p:sp>
        <p:nvSpPr>
          <p:cNvPr id="21" name="Textfeld 20">
            <a:extLst>
              <a:ext uri="{FF2B5EF4-FFF2-40B4-BE49-F238E27FC236}">
                <a16:creationId xmlns:a16="http://schemas.microsoft.com/office/drawing/2014/main" id="{2246BAFD-3D84-423E-B5FE-E995B2FD1D04}"/>
              </a:ext>
            </a:extLst>
          </p:cNvPr>
          <p:cNvSpPr txBox="1"/>
          <p:nvPr/>
        </p:nvSpPr>
        <p:spPr>
          <a:xfrm>
            <a:off x="609310" y="3552630"/>
            <a:ext cx="1943563" cy="2585323"/>
          </a:xfrm>
          <a:prstGeom prst="rect">
            <a:avLst/>
          </a:prstGeom>
          <a:noFill/>
          <a:ln w="3175">
            <a:solidFill>
              <a:schemeClr val="tx1"/>
            </a:solidFill>
          </a:ln>
        </p:spPr>
        <p:txBody>
          <a:bodyPr wrap="square" rtlCol="0">
            <a:spAutoFit/>
          </a:bodyPr>
          <a:lstStyle/>
          <a:p>
            <a:pPr>
              <a:spcBef>
                <a:spcPts val="600"/>
              </a:spcBef>
            </a:pPr>
            <a:br>
              <a:rPr lang="de-DE" sz="1100" b="1" dirty="0">
                <a:latin typeface="Poppins ExtraLight" panose="00000300000000000000" pitchFamily="2" charset="0"/>
                <a:ea typeface="Calibri" panose="020F0502020204030204" pitchFamily="34" charset="0"/>
                <a:cs typeface="Poppins ExtraLight" panose="00000300000000000000" pitchFamily="2" charset="0"/>
              </a:rPr>
            </a:br>
            <a:r>
              <a:rPr lang="de-DE" sz="1100" b="1" dirty="0">
                <a:effectLst/>
                <a:latin typeface="Poppins ExtraLight" panose="00000300000000000000" pitchFamily="2" charset="0"/>
                <a:ea typeface="Calibri" panose="020F0502020204030204" pitchFamily="34" charset="0"/>
                <a:cs typeface="Poppins ExtraLight" panose="00000300000000000000" pitchFamily="2" charset="0"/>
              </a:rPr>
              <a:t>Government </a:t>
            </a:r>
            <a:r>
              <a:rPr lang="de-DE" sz="1100" b="1" dirty="0" err="1">
                <a:effectLst/>
                <a:latin typeface="Poppins ExtraLight" panose="00000300000000000000" pitchFamily="2" charset="0"/>
                <a:ea typeface="Calibri" panose="020F0502020204030204" pitchFamily="34" charset="0"/>
                <a:cs typeface="Poppins ExtraLight" panose="00000300000000000000" pitchFamily="2" charset="0"/>
              </a:rPr>
              <a:t>Authorities</a:t>
            </a:r>
            <a:endParaRPr lang="de-DE" sz="900" b="1" dirty="0">
              <a:latin typeface="Poppins ExtraLight" panose="00000300000000000000" pitchFamily="2" charset="0"/>
              <a:ea typeface="Calibri" panose="020F0502020204030204" pitchFamily="34" charset="0"/>
              <a:cs typeface="Poppins ExtraLight" panose="00000300000000000000" pitchFamily="2" charset="0"/>
            </a:endParaRPr>
          </a:p>
          <a:p>
            <a:endParaRPr lang="de-DE" sz="1000" dirty="0">
              <a:latin typeface="Poppins ExtraLight" panose="00000300000000000000" pitchFamily="2" charset="0"/>
              <a:cs typeface="Poppins ExtraLight" panose="00000300000000000000" pitchFamily="2" charset="0"/>
            </a:endParaRPr>
          </a:p>
          <a:p>
            <a:r>
              <a:rPr lang="en-US" sz="1000" dirty="0">
                <a:latin typeface="Poppins Light" panose="00000400000000000000" pitchFamily="2" charset="0"/>
                <a:cs typeface="Poppins Light" panose="00000400000000000000" pitchFamily="2" charset="0"/>
              </a:rPr>
              <a:t>"Digitalization is a key focus in politics, and we’re committed to setting the standard. Citizens demand quicker processes and no longer want to use vacation days for simple tasks like applying for an ID.“</a:t>
            </a:r>
          </a:p>
          <a:p>
            <a:endParaRPr lang="en-US" sz="1000" dirty="0">
              <a:latin typeface="Poppins Light" panose="00000400000000000000" pitchFamily="2" charset="0"/>
              <a:cs typeface="Poppins Light" panose="00000400000000000000" pitchFamily="2" charset="0"/>
            </a:endParaRPr>
          </a:p>
          <a:p>
            <a:endParaRPr lang="en-US" sz="1000" dirty="0">
              <a:latin typeface="Poppins Light" panose="00000400000000000000" pitchFamily="2" charset="0"/>
              <a:cs typeface="Poppins Light" panose="00000400000000000000" pitchFamily="2" charset="0"/>
            </a:endParaRPr>
          </a:p>
          <a:p>
            <a:endParaRPr lang="en-US" sz="1000" dirty="0">
              <a:latin typeface="Poppins Light" panose="00000400000000000000" pitchFamily="2" charset="0"/>
              <a:cs typeface="Poppins Light" panose="00000400000000000000" pitchFamily="2" charset="0"/>
            </a:endParaRPr>
          </a:p>
          <a:p>
            <a:endParaRPr lang="en-US" sz="1000" dirty="0">
              <a:latin typeface="Poppins Light" panose="00000400000000000000" pitchFamily="2" charset="0"/>
              <a:cs typeface="Poppins Light" panose="00000400000000000000" pitchFamily="2" charset="0"/>
            </a:endParaRPr>
          </a:p>
          <a:p>
            <a:endParaRPr lang="de-DE" sz="1000" dirty="0">
              <a:latin typeface="Poppins Light" panose="00000400000000000000" pitchFamily="2" charset="0"/>
              <a:cs typeface="Poppins Light" panose="00000400000000000000" pitchFamily="2" charset="0"/>
            </a:endParaRPr>
          </a:p>
        </p:txBody>
      </p:sp>
      <p:sp>
        <p:nvSpPr>
          <p:cNvPr id="22" name="Textfeld 21">
            <a:extLst>
              <a:ext uri="{FF2B5EF4-FFF2-40B4-BE49-F238E27FC236}">
                <a16:creationId xmlns:a16="http://schemas.microsoft.com/office/drawing/2014/main" id="{281FEBFB-2BC6-4516-A992-904AE237076E}"/>
              </a:ext>
            </a:extLst>
          </p:cNvPr>
          <p:cNvSpPr txBox="1"/>
          <p:nvPr/>
        </p:nvSpPr>
        <p:spPr>
          <a:xfrm>
            <a:off x="4901004" y="3549454"/>
            <a:ext cx="1943563" cy="2585323"/>
          </a:xfrm>
          <a:prstGeom prst="rect">
            <a:avLst/>
          </a:prstGeom>
          <a:noFill/>
          <a:ln w="3175">
            <a:solidFill>
              <a:schemeClr val="tx1"/>
            </a:solidFill>
          </a:ln>
        </p:spPr>
        <p:txBody>
          <a:bodyPr wrap="square" rtlCol="0">
            <a:spAutoFit/>
          </a:bodyPr>
          <a:lstStyle/>
          <a:p>
            <a:br>
              <a:rPr lang="de-DE" sz="1100" b="1" dirty="0">
                <a:latin typeface="Poppins ExtraLight" panose="00000300000000000000" pitchFamily="2" charset="0"/>
                <a:ea typeface="Calibri" panose="020F0502020204030204" pitchFamily="34" charset="0"/>
                <a:cs typeface="Poppins ExtraLight" panose="00000300000000000000" pitchFamily="2" charset="0"/>
              </a:rPr>
            </a:br>
            <a:r>
              <a:rPr lang="de-DE" sz="1100" b="1" dirty="0">
                <a:effectLst/>
                <a:latin typeface="Poppins ExtraLight" panose="00000300000000000000" pitchFamily="2" charset="0"/>
                <a:ea typeface="Calibri" panose="020F0502020204030204" pitchFamily="34" charset="0"/>
                <a:cs typeface="Poppins ExtraLight" panose="00000300000000000000" pitchFamily="2" charset="0"/>
              </a:rPr>
              <a:t>Utilities Providers</a:t>
            </a:r>
            <a:endParaRPr lang="de-DE" sz="900" b="1" dirty="0">
              <a:latin typeface="Poppins ExtraLight" panose="00000300000000000000" pitchFamily="2" charset="0"/>
              <a:ea typeface="Calibri" panose="020F0502020204030204" pitchFamily="34" charset="0"/>
              <a:cs typeface="Poppins ExtraLight" panose="00000300000000000000" pitchFamily="2" charset="0"/>
            </a:endParaRPr>
          </a:p>
          <a:p>
            <a:endParaRPr lang="de-DE" sz="1000" dirty="0">
              <a:effectLst/>
              <a:latin typeface="Poppins ExtraLight" panose="00000300000000000000" pitchFamily="2" charset="0"/>
              <a:ea typeface="Calibri" panose="020F0502020204030204" pitchFamily="34" charset="0"/>
              <a:cs typeface="Poppins ExtraLight" panose="00000300000000000000" pitchFamily="2" charset="0"/>
            </a:endParaRPr>
          </a:p>
          <a:p>
            <a:r>
              <a:rPr lang="en-US" sz="1000" dirty="0">
                <a:latin typeface="Poppins Light" panose="00000400000000000000" pitchFamily="2" charset="0"/>
                <a:cs typeface="Poppins Light" panose="00000400000000000000" pitchFamily="2" charset="0"/>
              </a:rPr>
              <a:t>"Speed and efficiency are critical for our customers, and timing is key. Now, we can optimize staff planning and deliver even better service to meet every customer’s needs.“</a:t>
            </a:r>
          </a:p>
          <a:p>
            <a:endParaRPr lang="en-US" sz="1000" dirty="0">
              <a:latin typeface="Poppins Light" panose="00000400000000000000" pitchFamily="2" charset="0"/>
              <a:cs typeface="Poppins Light" panose="00000400000000000000" pitchFamily="2" charset="0"/>
            </a:endParaRPr>
          </a:p>
          <a:p>
            <a:endParaRPr lang="en-US" sz="1000" dirty="0">
              <a:latin typeface="Poppins Light" panose="00000400000000000000" pitchFamily="2" charset="0"/>
              <a:cs typeface="Poppins Light" panose="00000400000000000000" pitchFamily="2" charset="0"/>
            </a:endParaRPr>
          </a:p>
          <a:p>
            <a:endParaRPr lang="en-US" sz="1000" dirty="0">
              <a:latin typeface="Poppins Light" panose="00000400000000000000" pitchFamily="2" charset="0"/>
              <a:cs typeface="Poppins Light" panose="00000400000000000000" pitchFamily="2" charset="0"/>
            </a:endParaRPr>
          </a:p>
          <a:p>
            <a:endParaRPr lang="en-US" sz="1000" dirty="0">
              <a:latin typeface="Poppins Light" panose="00000400000000000000" pitchFamily="2" charset="0"/>
              <a:cs typeface="Poppins Light" panose="00000400000000000000" pitchFamily="2" charset="0"/>
            </a:endParaRPr>
          </a:p>
          <a:p>
            <a:endParaRPr lang="en-US" sz="1000" dirty="0">
              <a:latin typeface="Poppins Light" panose="00000400000000000000" pitchFamily="2" charset="0"/>
              <a:cs typeface="Poppins Light" panose="00000400000000000000" pitchFamily="2" charset="0"/>
            </a:endParaRPr>
          </a:p>
          <a:p>
            <a:endParaRPr lang="de-DE" sz="1000" dirty="0">
              <a:latin typeface="Poppins Light" panose="00000400000000000000" pitchFamily="2" charset="0"/>
              <a:cs typeface="Poppins Light" panose="00000400000000000000" pitchFamily="2" charset="0"/>
            </a:endParaRPr>
          </a:p>
        </p:txBody>
      </p:sp>
      <p:pic>
        <p:nvPicPr>
          <p:cNvPr id="3" name="Grafik 2" descr="Ein Bild, das draußen enthält.&#10;&#10;Automatisch generierte Beschreibung">
            <a:extLst>
              <a:ext uri="{FF2B5EF4-FFF2-40B4-BE49-F238E27FC236}">
                <a16:creationId xmlns:a16="http://schemas.microsoft.com/office/drawing/2014/main" id="{64350581-F2BC-4784-BD70-76E19834E64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09310" y="2412752"/>
            <a:ext cx="1943562" cy="1138805"/>
          </a:xfrm>
          <a:prstGeom prst="rect">
            <a:avLst/>
          </a:prstGeom>
          <a:ln w="3175">
            <a:solidFill>
              <a:schemeClr val="tx1"/>
            </a:solidFill>
          </a:ln>
        </p:spPr>
      </p:pic>
      <p:pic>
        <p:nvPicPr>
          <p:cNvPr id="25" name="Grafik 24">
            <a:extLst>
              <a:ext uri="{FF2B5EF4-FFF2-40B4-BE49-F238E27FC236}">
                <a16:creationId xmlns:a16="http://schemas.microsoft.com/office/drawing/2014/main" id="{CC712E84-0BDC-4D97-8A5A-4F555806ECBB}"/>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2755157" y="2410649"/>
            <a:ext cx="1943562" cy="1138805"/>
          </a:xfrm>
          <a:prstGeom prst="rect">
            <a:avLst/>
          </a:prstGeom>
          <a:ln w="3175">
            <a:solidFill>
              <a:schemeClr val="tx1"/>
            </a:solidFill>
          </a:ln>
        </p:spPr>
      </p:pic>
      <p:sp>
        <p:nvSpPr>
          <p:cNvPr id="26" name="Textfeld 25">
            <a:extLst>
              <a:ext uri="{FF2B5EF4-FFF2-40B4-BE49-F238E27FC236}">
                <a16:creationId xmlns:a16="http://schemas.microsoft.com/office/drawing/2014/main" id="{DF6572F9-3C15-49C7-820A-D30D42381EF2}"/>
              </a:ext>
            </a:extLst>
          </p:cNvPr>
          <p:cNvSpPr txBox="1"/>
          <p:nvPr/>
        </p:nvSpPr>
        <p:spPr>
          <a:xfrm>
            <a:off x="2755156" y="3549454"/>
            <a:ext cx="1943563" cy="2554545"/>
          </a:xfrm>
          <a:prstGeom prst="rect">
            <a:avLst/>
          </a:prstGeom>
          <a:noFill/>
          <a:ln w="3175">
            <a:solidFill>
              <a:schemeClr val="tx1"/>
            </a:solidFill>
          </a:ln>
        </p:spPr>
        <p:txBody>
          <a:bodyPr wrap="square" rtlCol="0">
            <a:spAutoFit/>
          </a:bodyPr>
          <a:lstStyle>
            <a:defPPr>
              <a:defRPr lang="de-DE"/>
            </a:defPPr>
            <a:lvl1pPr>
              <a:spcBef>
                <a:spcPts val="600"/>
              </a:spcBef>
              <a:defRPr sz="1100" b="1">
                <a:solidFill>
                  <a:schemeClr val="bg1"/>
                </a:solidFill>
                <a:latin typeface="Poppins ExtraLight" panose="00000300000000000000" pitchFamily="2" charset="0"/>
                <a:ea typeface="Calibri" panose="020F0502020204030204" pitchFamily="34" charset="0"/>
                <a:cs typeface="Poppins ExtraLight" panose="00000300000000000000" pitchFamily="2" charset="0"/>
              </a:defRPr>
            </a:lvl1pPr>
          </a:lstStyle>
          <a:p>
            <a:br>
              <a:rPr lang="de-DE" dirty="0">
                <a:solidFill>
                  <a:schemeClr val="tx1"/>
                </a:solidFill>
              </a:rPr>
            </a:br>
            <a:r>
              <a:rPr lang="de-DE" dirty="0">
                <a:solidFill>
                  <a:schemeClr val="tx1"/>
                </a:solidFill>
              </a:rPr>
              <a:t>Financial </a:t>
            </a:r>
            <a:r>
              <a:rPr lang="de-DE" dirty="0" err="1">
                <a:solidFill>
                  <a:schemeClr val="tx1"/>
                </a:solidFill>
              </a:rPr>
              <a:t>Institutions</a:t>
            </a:r>
            <a:br>
              <a:rPr lang="de-DE" dirty="0">
                <a:solidFill>
                  <a:schemeClr val="tx1"/>
                </a:solidFill>
              </a:rPr>
            </a:br>
            <a:br>
              <a:rPr lang="de-DE" dirty="0">
                <a:solidFill>
                  <a:schemeClr val="tx1"/>
                </a:solidFill>
              </a:rPr>
            </a:br>
            <a:r>
              <a:rPr lang="en-US" sz="1000" dirty="0">
                <a:solidFill>
                  <a:schemeClr val="tx1"/>
                </a:solidFill>
              </a:rPr>
              <a:t>"While we’ve always relied on scheduled appointments, we now have the ability to handle both walk-ins and appointments seamlessly through one platform, showcasing a contemporary and professional presence."</a:t>
            </a:r>
            <a:br>
              <a:rPr lang="de-DE" dirty="0">
                <a:solidFill>
                  <a:schemeClr val="tx1"/>
                </a:solidFill>
              </a:rPr>
            </a:br>
            <a:endParaRPr lang="de-DE" dirty="0">
              <a:solidFill>
                <a:schemeClr val="tx1"/>
              </a:solidFill>
            </a:endParaRPr>
          </a:p>
          <a:p>
            <a:endParaRPr lang="de-DE" dirty="0">
              <a:solidFill>
                <a:schemeClr val="tx1"/>
              </a:solidFill>
            </a:endParaRPr>
          </a:p>
        </p:txBody>
      </p:sp>
      <p:pic>
        <p:nvPicPr>
          <p:cNvPr id="5" name="Grafik 4" descr="Ein Bild, das Himmel, draußen, Licht, Transport enthält.&#10;&#10;Automatisch generierte Beschreibung">
            <a:extLst>
              <a:ext uri="{FF2B5EF4-FFF2-40B4-BE49-F238E27FC236}">
                <a16:creationId xmlns:a16="http://schemas.microsoft.com/office/drawing/2014/main" id="{77489EF0-EED8-4FE6-A0FB-AD039506317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901002" y="2407887"/>
            <a:ext cx="1943562" cy="1138806"/>
          </a:xfrm>
          <a:prstGeom prst="rect">
            <a:avLst/>
          </a:prstGeom>
          <a:ln w="3175">
            <a:solidFill>
              <a:schemeClr val="tx1"/>
            </a:solidFill>
          </a:ln>
        </p:spPr>
      </p:pic>
      <p:pic>
        <p:nvPicPr>
          <p:cNvPr id="7" name="Grafik 6" descr="Ein Bild, das drinnen enthält.&#10;&#10;Automatisch generierte Beschreibung">
            <a:extLst>
              <a:ext uri="{FF2B5EF4-FFF2-40B4-BE49-F238E27FC236}">
                <a16:creationId xmlns:a16="http://schemas.microsoft.com/office/drawing/2014/main" id="{FCF79543-CE1E-46F1-9B5D-662E5E634A3E}"/>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051710" y="2412751"/>
            <a:ext cx="1943563" cy="1138806"/>
          </a:xfrm>
          <a:prstGeom prst="rect">
            <a:avLst/>
          </a:prstGeom>
          <a:ln w="3175">
            <a:solidFill>
              <a:schemeClr val="tx1"/>
            </a:solidFill>
          </a:ln>
        </p:spPr>
      </p:pic>
    </p:spTree>
    <p:extLst>
      <p:ext uri="{BB962C8B-B14F-4D97-AF65-F5344CB8AC3E}">
        <p14:creationId xmlns:p14="http://schemas.microsoft.com/office/powerpoint/2010/main" val="2789765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5F8"/>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96BF459-D310-4043-9FBF-777A5A5F30E8}"/>
              </a:ext>
            </a:extLst>
          </p:cNvPr>
          <p:cNvPicPr>
            <a:picLocks noChangeAspect="1"/>
          </p:cNvPicPr>
          <p:nvPr/>
        </p:nvPicPr>
        <p:blipFill>
          <a:blip r:embed="rId3"/>
          <a:stretch>
            <a:fillRect/>
          </a:stretch>
        </p:blipFill>
        <p:spPr>
          <a:xfrm>
            <a:off x="9317390" y="3026880"/>
            <a:ext cx="2712686" cy="3835572"/>
          </a:xfrm>
          <a:prstGeom prst="rect">
            <a:avLst/>
          </a:prstGeom>
        </p:spPr>
      </p:pic>
      <p:pic>
        <p:nvPicPr>
          <p:cNvPr id="16" name="Grafik 15" descr="Ein Bild, das Text, Musik enthält.&#10;&#10;Automatisch generierte Beschreibung">
            <a:extLst>
              <a:ext uri="{FF2B5EF4-FFF2-40B4-BE49-F238E27FC236}">
                <a16:creationId xmlns:a16="http://schemas.microsoft.com/office/drawing/2014/main" id="{998C43FF-CDA8-4E75-A3FA-93F6B8FC927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047897" y="2407889"/>
            <a:ext cx="1937407" cy="1140873"/>
          </a:xfrm>
          <a:prstGeom prst="rect">
            <a:avLst/>
          </a:prstGeom>
          <a:ln w="3175">
            <a:solidFill>
              <a:schemeClr val="tx1"/>
            </a:solidFill>
          </a:ln>
        </p:spPr>
      </p:pic>
      <p:pic>
        <p:nvPicPr>
          <p:cNvPr id="9" name="Grafik 8" descr="Ein Bild, das Weg, Szene, Straße, Spur enthält.&#10;&#10;Automatisch generierte Beschreibung">
            <a:extLst>
              <a:ext uri="{FF2B5EF4-FFF2-40B4-BE49-F238E27FC236}">
                <a16:creationId xmlns:a16="http://schemas.microsoft.com/office/drawing/2014/main" id="{13B193F4-3142-4E2F-BDE4-9A352C8C1D5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6792" y="2407889"/>
            <a:ext cx="1937408" cy="1138804"/>
          </a:xfrm>
          <a:prstGeom prst="rect">
            <a:avLst/>
          </a:prstGeom>
          <a:ln w="3175">
            <a:solidFill>
              <a:schemeClr val="tx1"/>
            </a:solidFill>
          </a:ln>
        </p:spPr>
      </p:pic>
      <p:sp>
        <p:nvSpPr>
          <p:cNvPr id="12" name="Textfeld 11">
            <a:extLst>
              <a:ext uri="{FF2B5EF4-FFF2-40B4-BE49-F238E27FC236}">
                <a16:creationId xmlns:a16="http://schemas.microsoft.com/office/drawing/2014/main" id="{29CC1E7E-B52F-44B8-8F16-3C52D15B8CFD}"/>
              </a:ext>
            </a:extLst>
          </p:cNvPr>
          <p:cNvSpPr txBox="1"/>
          <p:nvPr/>
        </p:nvSpPr>
        <p:spPr>
          <a:xfrm>
            <a:off x="523412" y="730319"/>
            <a:ext cx="5432888" cy="830997"/>
          </a:xfrm>
          <a:prstGeom prst="rect">
            <a:avLst/>
          </a:prstGeom>
          <a:noFill/>
        </p:spPr>
        <p:txBody>
          <a:bodyPr wrap="square" rtlCol="0">
            <a:spAutoFit/>
          </a:bodyPr>
          <a:lstStyle/>
          <a:p>
            <a:pPr>
              <a:spcAft>
                <a:spcPts val="600"/>
              </a:spcAft>
            </a:pPr>
            <a:r>
              <a:rPr lang="en-US" sz="2400" i="1" dirty="0">
                <a:latin typeface="Poppins ExtraLight" panose="00000300000000000000" pitchFamily="2" charset="0"/>
                <a:cs typeface="Poppins ExtraLight" panose="00000300000000000000" pitchFamily="2" charset="0"/>
              </a:rPr>
              <a:t>Modernize, digitize, and optimize your customer service.</a:t>
            </a:r>
          </a:p>
        </p:txBody>
      </p:sp>
      <p:sp>
        <p:nvSpPr>
          <p:cNvPr id="8" name="Textfeld 7">
            <a:extLst>
              <a:ext uri="{FF2B5EF4-FFF2-40B4-BE49-F238E27FC236}">
                <a16:creationId xmlns:a16="http://schemas.microsoft.com/office/drawing/2014/main" id="{C8E0A015-EF94-4B82-8BAF-62592F8CCF1E}"/>
              </a:ext>
            </a:extLst>
          </p:cNvPr>
          <p:cNvSpPr txBox="1"/>
          <p:nvPr/>
        </p:nvSpPr>
        <p:spPr>
          <a:xfrm>
            <a:off x="523411" y="1664309"/>
            <a:ext cx="5923109" cy="276999"/>
          </a:xfrm>
          <a:prstGeom prst="rect">
            <a:avLst/>
          </a:prstGeom>
          <a:noFill/>
        </p:spPr>
        <p:txBody>
          <a:bodyPr wrap="square" rtlCol="0">
            <a:spAutoFit/>
          </a:bodyPr>
          <a:lstStyle/>
          <a:p>
            <a:pPr>
              <a:spcAft>
                <a:spcPts val="600"/>
              </a:spcAft>
            </a:pPr>
            <a:r>
              <a:rPr lang="en-US" sz="1200" dirty="0">
                <a:effectLst/>
                <a:latin typeface="Poppins Light" panose="00000400000000000000" pitchFamily="2" charset="0"/>
                <a:cs typeface="Poppins Light" panose="00000400000000000000" pitchFamily="2" charset="0"/>
              </a:rPr>
              <a:t>See how customers from different industries are benefiting from </a:t>
            </a:r>
            <a:r>
              <a:rPr lang="en-US" sz="1200" dirty="0" err="1">
                <a:effectLst/>
                <a:latin typeface="Poppins Light" panose="00000400000000000000" pitchFamily="2" charset="0"/>
                <a:cs typeface="Poppins Light" panose="00000400000000000000" pitchFamily="2" charset="0"/>
              </a:rPr>
              <a:t>cleverQ</a:t>
            </a:r>
            <a:r>
              <a:rPr lang="en-US" sz="1200" dirty="0">
                <a:effectLst/>
                <a:latin typeface="Poppins Light" panose="00000400000000000000" pitchFamily="2" charset="0"/>
                <a:cs typeface="Poppins Light" panose="00000400000000000000" pitchFamily="2" charset="0"/>
              </a:rPr>
              <a:t>.</a:t>
            </a:r>
            <a:endParaRPr lang="de-DE" sz="1050" dirty="0">
              <a:effectLst/>
              <a:latin typeface="Poppins Light" panose="00000400000000000000" pitchFamily="2" charset="0"/>
              <a:cs typeface="Poppins Light" panose="00000400000000000000" pitchFamily="2" charset="0"/>
            </a:endParaRPr>
          </a:p>
        </p:txBody>
      </p:sp>
      <p:sp>
        <p:nvSpPr>
          <p:cNvPr id="46" name="Textfeld 45">
            <a:extLst>
              <a:ext uri="{FF2B5EF4-FFF2-40B4-BE49-F238E27FC236}">
                <a16:creationId xmlns:a16="http://schemas.microsoft.com/office/drawing/2014/main" id="{96920076-DABF-487A-AE8D-79A1B08EA05F}"/>
              </a:ext>
            </a:extLst>
          </p:cNvPr>
          <p:cNvSpPr txBox="1"/>
          <p:nvPr/>
        </p:nvSpPr>
        <p:spPr>
          <a:xfrm>
            <a:off x="7046851" y="3552030"/>
            <a:ext cx="1943563" cy="1815882"/>
          </a:xfrm>
          <a:prstGeom prst="rect">
            <a:avLst/>
          </a:prstGeom>
          <a:noFill/>
          <a:ln w="3175">
            <a:solidFill>
              <a:schemeClr val="tx1"/>
            </a:solidFill>
          </a:ln>
        </p:spPr>
        <p:txBody>
          <a:bodyPr wrap="square" rtlCol="0">
            <a:spAutoFit/>
          </a:bodyPr>
          <a:lstStyle/>
          <a:p>
            <a:endParaRPr lang="de-DE" sz="1100" b="1" dirty="0">
              <a:effectLst/>
              <a:latin typeface="Poppins ExtraLight" panose="00000300000000000000" pitchFamily="2" charset="0"/>
              <a:ea typeface="Calibri" panose="020F0502020204030204" pitchFamily="34" charset="0"/>
              <a:cs typeface="Poppins ExtraLight" panose="00000300000000000000" pitchFamily="2" charset="0"/>
            </a:endParaRPr>
          </a:p>
          <a:p>
            <a:r>
              <a:rPr lang="de-DE" sz="1100" b="1" dirty="0" err="1">
                <a:effectLst/>
                <a:latin typeface="Poppins ExtraLight" panose="00000300000000000000" pitchFamily="2" charset="0"/>
                <a:ea typeface="Calibri" panose="020F0502020204030204" pitchFamily="34" charset="0"/>
                <a:cs typeface="Poppins ExtraLight" panose="00000300000000000000" pitchFamily="2" charset="0"/>
              </a:rPr>
              <a:t>Logistics</a:t>
            </a:r>
            <a:endParaRPr lang="de-DE" sz="900" b="1" dirty="0">
              <a:latin typeface="Poppins ExtraLight" panose="00000300000000000000" pitchFamily="2" charset="0"/>
              <a:ea typeface="Calibri" panose="020F0502020204030204" pitchFamily="34" charset="0"/>
              <a:cs typeface="Poppins ExtraLight" panose="00000300000000000000" pitchFamily="2" charset="0"/>
            </a:endParaRPr>
          </a:p>
          <a:p>
            <a:endParaRPr lang="de-DE" sz="1000" dirty="0">
              <a:effectLst/>
              <a:latin typeface="Poppins ExtraLight" panose="00000300000000000000" pitchFamily="2" charset="0"/>
              <a:ea typeface="Calibri" panose="020F0502020204030204" pitchFamily="34" charset="0"/>
              <a:cs typeface="Poppins ExtraLight" panose="00000300000000000000" pitchFamily="2" charset="0"/>
            </a:endParaRPr>
          </a:p>
          <a:p>
            <a:r>
              <a:rPr lang="en-US" sz="1000" dirty="0">
                <a:latin typeface="Poppins Light" panose="00000400000000000000" pitchFamily="2" charset="0"/>
                <a:cs typeface="Poppins Light" panose="00000400000000000000" pitchFamily="2" charset="0"/>
              </a:rPr>
              <a:t>"With vehicle management and access control via ticketing, we’ve eliminated parking overcrowding and drastically reduced theft on-site.“</a:t>
            </a:r>
          </a:p>
          <a:p>
            <a:endParaRPr lang="en-US" sz="1000" dirty="0">
              <a:latin typeface="Poppins Light" panose="00000400000000000000" pitchFamily="2" charset="0"/>
              <a:cs typeface="Poppins Light" panose="00000400000000000000" pitchFamily="2" charset="0"/>
            </a:endParaRPr>
          </a:p>
          <a:p>
            <a:endParaRPr lang="de-DE" sz="1000" dirty="0">
              <a:latin typeface="Poppins Light" panose="00000400000000000000" pitchFamily="2" charset="0"/>
              <a:cs typeface="Poppins Light" panose="00000400000000000000" pitchFamily="2" charset="0"/>
            </a:endParaRPr>
          </a:p>
        </p:txBody>
      </p:sp>
      <p:sp>
        <p:nvSpPr>
          <p:cNvPr id="21" name="Textfeld 20">
            <a:extLst>
              <a:ext uri="{FF2B5EF4-FFF2-40B4-BE49-F238E27FC236}">
                <a16:creationId xmlns:a16="http://schemas.microsoft.com/office/drawing/2014/main" id="{2246BAFD-3D84-423E-B5FE-E995B2FD1D04}"/>
              </a:ext>
            </a:extLst>
          </p:cNvPr>
          <p:cNvSpPr txBox="1"/>
          <p:nvPr/>
        </p:nvSpPr>
        <p:spPr>
          <a:xfrm>
            <a:off x="2755152" y="3552630"/>
            <a:ext cx="1943563" cy="1815882"/>
          </a:xfrm>
          <a:prstGeom prst="rect">
            <a:avLst/>
          </a:prstGeom>
          <a:noFill/>
          <a:ln w="3175">
            <a:solidFill>
              <a:schemeClr val="tx1"/>
            </a:solidFill>
          </a:ln>
        </p:spPr>
        <p:txBody>
          <a:bodyPr wrap="square" rtlCol="0">
            <a:spAutoFit/>
          </a:bodyPr>
          <a:lstStyle/>
          <a:p>
            <a:pPr>
              <a:spcBef>
                <a:spcPts val="600"/>
              </a:spcBef>
            </a:pPr>
            <a:br>
              <a:rPr lang="de-DE" sz="1100" b="1" dirty="0">
                <a:latin typeface="Poppins ExtraLight" panose="00000300000000000000" pitchFamily="2" charset="0"/>
                <a:ea typeface="Calibri" panose="020F0502020204030204" pitchFamily="34" charset="0"/>
                <a:cs typeface="Poppins ExtraLight" panose="00000300000000000000" pitchFamily="2" charset="0"/>
              </a:rPr>
            </a:br>
            <a:r>
              <a:rPr lang="de-DE" sz="1100" b="1" dirty="0">
                <a:effectLst/>
                <a:latin typeface="Poppins ExtraLight" panose="00000300000000000000" pitchFamily="2" charset="0"/>
                <a:ea typeface="Calibri" panose="020F0502020204030204" pitchFamily="34" charset="0"/>
                <a:cs typeface="Poppins ExtraLight" panose="00000300000000000000" pitchFamily="2" charset="0"/>
              </a:rPr>
              <a:t>Retail</a:t>
            </a:r>
            <a:endParaRPr lang="de-DE" sz="900" b="1" dirty="0">
              <a:latin typeface="Poppins ExtraLight" panose="00000300000000000000" pitchFamily="2" charset="0"/>
              <a:ea typeface="Calibri" panose="020F0502020204030204" pitchFamily="34" charset="0"/>
              <a:cs typeface="Poppins ExtraLight" panose="00000300000000000000" pitchFamily="2" charset="0"/>
            </a:endParaRPr>
          </a:p>
          <a:p>
            <a:endParaRPr lang="de-DE" sz="1000" dirty="0">
              <a:latin typeface="Poppins ExtraLight" panose="00000300000000000000" pitchFamily="2" charset="0"/>
              <a:cs typeface="Poppins ExtraLight" panose="00000300000000000000" pitchFamily="2" charset="0"/>
            </a:endParaRPr>
          </a:p>
          <a:p>
            <a:r>
              <a:rPr lang="en-US" sz="1000" dirty="0">
                <a:latin typeface="Poppins Light" panose="00000400000000000000" pitchFamily="2" charset="0"/>
                <a:cs typeface="Poppins Light" panose="00000400000000000000" pitchFamily="2" charset="0"/>
              </a:rPr>
              <a:t>"Our top priority is making sure customers leave with what they planned to buy. With long waits being a thing of the past, we’ve implemented a solution to eliminate delays entirely."</a:t>
            </a:r>
            <a:endParaRPr lang="de-DE" sz="1000" dirty="0">
              <a:latin typeface="Poppins Light" panose="00000400000000000000" pitchFamily="2" charset="0"/>
              <a:cs typeface="Poppins Light" panose="00000400000000000000" pitchFamily="2" charset="0"/>
            </a:endParaRPr>
          </a:p>
          <a:p>
            <a:endParaRPr lang="de-DE" sz="1000" dirty="0">
              <a:latin typeface="Poppins Light" panose="00000400000000000000" pitchFamily="2" charset="0"/>
              <a:cs typeface="Poppins Light" panose="00000400000000000000" pitchFamily="2" charset="0"/>
            </a:endParaRPr>
          </a:p>
        </p:txBody>
      </p:sp>
      <p:sp>
        <p:nvSpPr>
          <p:cNvPr id="22" name="Textfeld 21">
            <a:extLst>
              <a:ext uri="{FF2B5EF4-FFF2-40B4-BE49-F238E27FC236}">
                <a16:creationId xmlns:a16="http://schemas.microsoft.com/office/drawing/2014/main" id="{281FEBFB-2BC6-4516-A992-904AE237076E}"/>
              </a:ext>
            </a:extLst>
          </p:cNvPr>
          <p:cNvSpPr txBox="1"/>
          <p:nvPr/>
        </p:nvSpPr>
        <p:spPr>
          <a:xfrm>
            <a:off x="4901004" y="3549454"/>
            <a:ext cx="1943563" cy="1831271"/>
          </a:xfrm>
          <a:prstGeom prst="rect">
            <a:avLst/>
          </a:prstGeom>
          <a:noFill/>
          <a:ln w="3175">
            <a:solidFill>
              <a:schemeClr val="tx1"/>
            </a:solidFill>
          </a:ln>
        </p:spPr>
        <p:txBody>
          <a:bodyPr wrap="square" rtlCol="0">
            <a:spAutoFit/>
          </a:bodyPr>
          <a:lstStyle/>
          <a:p>
            <a:endParaRPr lang="de-DE" sz="1100" b="1" dirty="0">
              <a:latin typeface="Poppins ExtraLight" panose="00000300000000000000" pitchFamily="2" charset="0"/>
              <a:ea typeface="Calibri" panose="020F0502020204030204" pitchFamily="34" charset="0"/>
              <a:cs typeface="Poppins ExtraLight" panose="00000300000000000000" pitchFamily="2" charset="0"/>
            </a:endParaRPr>
          </a:p>
          <a:p>
            <a:r>
              <a:rPr lang="de-DE" sz="1100" b="1" dirty="0" err="1">
                <a:latin typeface="Poppins ExtraLight" panose="00000300000000000000" pitchFamily="2" charset="0"/>
                <a:ea typeface="Calibri" panose="020F0502020204030204" pitchFamily="34" charset="0"/>
                <a:cs typeface="Poppins ExtraLight" panose="00000300000000000000" pitchFamily="2" charset="0"/>
              </a:rPr>
              <a:t>Vaccination</a:t>
            </a:r>
            <a:r>
              <a:rPr lang="de-DE" sz="1100" b="1" dirty="0">
                <a:latin typeface="Poppins ExtraLight" panose="00000300000000000000" pitchFamily="2" charset="0"/>
                <a:ea typeface="Calibri" panose="020F0502020204030204" pitchFamily="34" charset="0"/>
                <a:cs typeface="Poppins ExtraLight" panose="00000300000000000000" pitchFamily="2" charset="0"/>
              </a:rPr>
              <a:t> &amp; </a:t>
            </a:r>
            <a:r>
              <a:rPr lang="de-DE" sz="1100" b="1" dirty="0" err="1">
                <a:latin typeface="Poppins ExtraLight" panose="00000300000000000000" pitchFamily="2" charset="0"/>
                <a:ea typeface="Calibri" panose="020F0502020204030204" pitchFamily="34" charset="0"/>
                <a:cs typeface="Poppins ExtraLight" panose="00000300000000000000" pitchFamily="2" charset="0"/>
              </a:rPr>
              <a:t>Testing</a:t>
            </a:r>
            <a:r>
              <a:rPr lang="de-DE" sz="1100" b="1" dirty="0">
                <a:latin typeface="Poppins ExtraLight" panose="00000300000000000000" pitchFamily="2" charset="0"/>
                <a:ea typeface="Calibri" panose="020F0502020204030204" pitchFamily="34" charset="0"/>
                <a:cs typeface="Poppins ExtraLight" panose="00000300000000000000" pitchFamily="2" charset="0"/>
              </a:rPr>
              <a:t> </a:t>
            </a:r>
          </a:p>
          <a:p>
            <a:endParaRPr lang="de-DE" sz="1100" b="1" dirty="0">
              <a:latin typeface="Poppins ExtraLight" panose="00000300000000000000" pitchFamily="2" charset="0"/>
              <a:cs typeface="Poppins ExtraLight" panose="00000300000000000000" pitchFamily="2" charset="0"/>
            </a:endParaRPr>
          </a:p>
          <a:p>
            <a:r>
              <a:rPr lang="en-US" sz="1000" dirty="0">
                <a:latin typeface="Poppins Light" panose="00000400000000000000" pitchFamily="2" charset="0"/>
                <a:cs typeface="Poppins Light" panose="00000400000000000000" pitchFamily="2" charset="0"/>
              </a:rPr>
              <a:t>"Peak times during vaccinations and testing are now much easier to handle, reducing stress for employees and customers alike. For us, planning is everything."</a:t>
            </a:r>
            <a:endParaRPr lang="de-DE" sz="1000" dirty="0">
              <a:latin typeface="Poppins Light" panose="00000400000000000000" pitchFamily="2" charset="0"/>
              <a:cs typeface="Poppins Light" panose="00000400000000000000" pitchFamily="2" charset="0"/>
            </a:endParaRPr>
          </a:p>
          <a:p>
            <a:endParaRPr lang="de-DE" sz="1000" dirty="0">
              <a:latin typeface="Poppins Light" panose="00000400000000000000" pitchFamily="2" charset="0"/>
              <a:cs typeface="Poppins Light" panose="00000400000000000000" pitchFamily="2" charset="0"/>
            </a:endParaRPr>
          </a:p>
        </p:txBody>
      </p:sp>
      <p:sp>
        <p:nvSpPr>
          <p:cNvPr id="26" name="Textfeld 25">
            <a:extLst>
              <a:ext uri="{FF2B5EF4-FFF2-40B4-BE49-F238E27FC236}">
                <a16:creationId xmlns:a16="http://schemas.microsoft.com/office/drawing/2014/main" id="{DF6572F9-3C15-49C7-820A-D30D42381EF2}"/>
              </a:ext>
            </a:extLst>
          </p:cNvPr>
          <p:cNvSpPr txBox="1"/>
          <p:nvPr/>
        </p:nvSpPr>
        <p:spPr>
          <a:xfrm>
            <a:off x="611928" y="3549456"/>
            <a:ext cx="1943563" cy="1815882"/>
          </a:xfrm>
          <a:prstGeom prst="rect">
            <a:avLst/>
          </a:prstGeom>
          <a:noFill/>
          <a:ln w="3175">
            <a:solidFill>
              <a:schemeClr val="tx1"/>
            </a:solidFill>
          </a:ln>
        </p:spPr>
        <p:txBody>
          <a:bodyPr wrap="square" rtlCol="0">
            <a:spAutoFit/>
          </a:bodyPr>
          <a:lstStyle/>
          <a:p>
            <a:pPr>
              <a:spcBef>
                <a:spcPts val="600"/>
              </a:spcBef>
            </a:pPr>
            <a:br>
              <a:rPr lang="de-DE" sz="1100" b="1" dirty="0">
                <a:latin typeface="Poppins ExtraLight" panose="00000300000000000000" pitchFamily="2" charset="0"/>
                <a:ea typeface="Calibri" panose="020F0502020204030204" pitchFamily="34" charset="0"/>
                <a:cs typeface="Poppins ExtraLight" panose="00000300000000000000" pitchFamily="2" charset="0"/>
              </a:rPr>
            </a:br>
            <a:r>
              <a:rPr lang="de-DE" sz="1100" b="1" dirty="0">
                <a:latin typeface="Poppins ExtraLight" panose="00000300000000000000" pitchFamily="2" charset="0"/>
                <a:ea typeface="Calibri" panose="020F0502020204030204" pitchFamily="34" charset="0"/>
                <a:cs typeface="Poppins ExtraLight" panose="00000300000000000000" pitchFamily="2" charset="0"/>
              </a:rPr>
              <a:t>Transportation Services</a:t>
            </a:r>
            <a:endParaRPr lang="de-DE" sz="1000" dirty="0">
              <a:latin typeface="Poppins ExtraLight" panose="00000300000000000000" pitchFamily="2" charset="0"/>
              <a:cs typeface="Poppins ExtraLight" panose="00000300000000000000" pitchFamily="2" charset="0"/>
            </a:endParaRPr>
          </a:p>
          <a:p>
            <a:br>
              <a:rPr lang="de-DE" sz="1000" dirty="0">
                <a:latin typeface="Poppins Light" panose="00000400000000000000" pitchFamily="2" charset="0"/>
                <a:cs typeface="Poppins Light" panose="00000400000000000000" pitchFamily="2" charset="0"/>
              </a:rPr>
            </a:br>
            <a:r>
              <a:rPr lang="en-US" sz="1000" dirty="0">
                <a:latin typeface="Poppins Light" panose="00000400000000000000" pitchFamily="2" charset="0"/>
                <a:cs typeface="Poppins Light" panose="00000400000000000000" pitchFamily="2" charset="0"/>
              </a:rPr>
              <a:t>"Travel can be stressful, and when issues arise, customers appreciate fast and organized service. </a:t>
            </a:r>
            <a:r>
              <a:rPr lang="en-US" sz="1000" dirty="0" err="1">
                <a:latin typeface="Poppins Light" panose="00000400000000000000" pitchFamily="2" charset="0"/>
                <a:cs typeface="Poppins Light" panose="00000400000000000000" pitchFamily="2" charset="0"/>
              </a:rPr>
              <a:t>cleverQ</a:t>
            </a:r>
            <a:r>
              <a:rPr lang="en-US" sz="1000" dirty="0">
                <a:latin typeface="Poppins Light" panose="00000400000000000000" pitchFamily="2" charset="0"/>
                <a:cs typeface="Poppins Light" panose="00000400000000000000" pitchFamily="2" charset="0"/>
              </a:rPr>
              <a:t> is the ideal solution for us to meet these needs seamlessly."</a:t>
            </a:r>
            <a:br>
              <a:rPr lang="de-DE" sz="1000" dirty="0">
                <a:latin typeface="Poppins Light" panose="00000400000000000000" pitchFamily="2" charset="0"/>
                <a:cs typeface="Poppins Light" panose="00000400000000000000" pitchFamily="2" charset="0"/>
              </a:rPr>
            </a:br>
            <a:endParaRPr lang="de-DE" sz="1000" dirty="0">
              <a:latin typeface="Poppins Light" panose="00000400000000000000" pitchFamily="2" charset="0"/>
              <a:cs typeface="Poppins Light" panose="00000400000000000000" pitchFamily="2" charset="0"/>
            </a:endParaRPr>
          </a:p>
        </p:txBody>
      </p:sp>
      <p:pic>
        <p:nvPicPr>
          <p:cNvPr id="4" name="Grafik 3" descr="Ein Bild, das Person enthält.&#10;&#10;Automatisch generierte Beschreibung">
            <a:extLst>
              <a:ext uri="{FF2B5EF4-FFF2-40B4-BE49-F238E27FC236}">
                <a16:creationId xmlns:a16="http://schemas.microsoft.com/office/drawing/2014/main" id="{8B713E2B-EB41-4785-8E2D-0FD9808F26C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752962" y="2409475"/>
            <a:ext cx="1943563" cy="1138805"/>
          </a:xfrm>
          <a:prstGeom prst="rect">
            <a:avLst/>
          </a:prstGeom>
          <a:ln w="3175">
            <a:solidFill>
              <a:schemeClr val="tx1"/>
            </a:solidFill>
          </a:ln>
        </p:spPr>
      </p:pic>
      <p:pic>
        <p:nvPicPr>
          <p:cNvPr id="14" name="Grafik 13" descr="Ein Bild, das Person enthält.&#10;&#10;Automatisch generierte Beschreibung">
            <a:extLst>
              <a:ext uri="{FF2B5EF4-FFF2-40B4-BE49-F238E27FC236}">
                <a16:creationId xmlns:a16="http://schemas.microsoft.com/office/drawing/2014/main" id="{30F37A02-A763-438A-8BA9-A781015C71C6}"/>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4905572" y="2407889"/>
            <a:ext cx="1937407" cy="1138804"/>
          </a:xfrm>
          <a:prstGeom prst="rect">
            <a:avLst/>
          </a:prstGeom>
          <a:ln w="3175">
            <a:solidFill>
              <a:schemeClr val="tx1"/>
            </a:solidFill>
          </a:ln>
        </p:spPr>
      </p:pic>
    </p:spTree>
    <p:extLst>
      <p:ext uri="{BB962C8B-B14F-4D97-AF65-F5344CB8AC3E}">
        <p14:creationId xmlns:p14="http://schemas.microsoft.com/office/powerpoint/2010/main" val="29227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0423F-F4A6-4CA6-1328-20DB3DEB4A6D}"/>
            </a:ext>
          </a:extLst>
        </p:cNvPr>
        <p:cNvGrpSpPr/>
        <p:nvPr/>
      </p:nvGrpSpPr>
      <p:grpSpPr>
        <a:xfrm>
          <a:off x="0" y="0"/>
          <a:ext cx="0" cy="0"/>
          <a:chOff x="0" y="0"/>
          <a:chExt cx="0" cy="0"/>
        </a:xfrm>
      </p:grpSpPr>
      <p:pic>
        <p:nvPicPr>
          <p:cNvPr id="4" name="Picture 3" descr="A person holding a tablet&#10;&#10;AI-generated content may be incorrect.">
            <a:extLst>
              <a:ext uri="{FF2B5EF4-FFF2-40B4-BE49-F238E27FC236}">
                <a16:creationId xmlns:a16="http://schemas.microsoft.com/office/drawing/2014/main" id="{36C0F33A-E000-2C1C-E728-446CEF4FF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558687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605</Words>
  <Application>Microsoft Office PowerPoint</Application>
  <PresentationFormat>Widescreen</PresentationFormat>
  <Paragraphs>84</Paragraphs>
  <Slides>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Poppins</vt:lpstr>
      <vt:lpstr>Poppins ExtraLight</vt:lpstr>
      <vt:lpstr>Poppins Light</vt:lpstr>
      <vt:lpstr>Poppins SemiBold</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Walter Majewski</dc:creator>
  <cp:lastModifiedBy>Walter Majewski</cp:lastModifiedBy>
  <cp:revision>230</cp:revision>
  <dcterms:created xsi:type="dcterms:W3CDTF">2021-02-15T08:58:26Z</dcterms:created>
  <dcterms:modified xsi:type="dcterms:W3CDTF">2025-03-05T07:13:48Z</dcterms:modified>
</cp:coreProperties>
</file>