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0"/>
  </p:notesMasterIdLst>
  <p:sldIdLst>
    <p:sldId id="349" r:id="rId2"/>
    <p:sldId id="307" r:id="rId3"/>
    <p:sldId id="350" r:id="rId4"/>
    <p:sldId id="376" r:id="rId5"/>
    <p:sldId id="361" r:id="rId6"/>
    <p:sldId id="369" r:id="rId7"/>
    <p:sldId id="370" r:id="rId8"/>
    <p:sldId id="371" r:id="rId9"/>
    <p:sldId id="372" r:id="rId10"/>
    <p:sldId id="373" r:id="rId11"/>
    <p:sldId id="378" r:id="rId12"/>
    <p:sldId id="379" r:id="rId13"/>
    <p:sldId id="380" r:id="rId14"/>
    <p:sldId id="381" r:id="rId15"/>
    <p:sldId id="383" r:id="rId16"/>
    <p:sldId id="384" r:id="rId17"/>
    <p:sldId id="385" r:id="rId18"/>
    <p:sldId id="387" r:id="rId19"/>
  </p:sldIdLst>
  <p:sldSz cx="12192000" cy="6858000"/>
  <p:notesSz cx="6858000" cy="9144000"/>
  <p:embeddedFontLst>
    <p:embeddedFont>
      <p:font typeface="Poppins" panose="00000500000000000000" pitchFamily="2" charset="0"/>
      <p:regular r:id="rId21"/>
      <p:bold r:id="rId22"/>
      <p:italic r:id="rId23"/>
      <p:boldItalic r:id="rId24"/>
    </p:embeddedFont>
    <p:embeddedFont>
      <p:font typeface="Poppins ExtraLight" panose="00000300000000000000" pitchFamily="2" charset="0"/>
      <p:regular r:id="rId25"/>
      <p:italic r:id="rId26"/>
    </p:embeddedFont>
    <p:embeddedFont>
      <p:font typeface="Poppins Light" panose="00000400000000000000" pitchFamily="2" charset="0"/>
      <p:regular r:id="rId27"/>
      <p:italic r:id="rId28"/>
    </p:embeddedFont>
    <p:embeddedFont>
      <p:font typeface="Poppins SemiBold" panose="00000700000000000000" pitchFamily="2" charset="0"/>
      <p:bold r:id="rId29"/>
      <p:boldItalic r:id="rId30"/>
    </p:embeddedFont>
    <p:embeddedFont>
      <p:font typeface="Segoe UI" panose="020B0502040204020203" pitchFamily="34" charset="0"/>
      <p:regular r:id="rId31"/>
      <p:bold r:id="rId32"/>
      <p:italic r:id="rId33"/>
      <p:boldItalic r:id="rId34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3B5B"/>
    <a:srgbClr val="F2F5F8"/>
    <a:srgbClr val="2E3B42"/>
    <a:srgbClr val="5388D5"/>
    <a:srgbClr val="3D78CF"/>
    <a:srgbClr val="0061AA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9582" autoAdjust="0"/>
  </p:normalViewPr>
  <p:slideViewPr>
    <p:cSldViewPr snapToGrid="0">
      <p:cViewPr>
        <p:scale>
          <a:sx n="125" d="100"/>
          <a:sy n="125" d="100"/>
        </p:scale>
        <p:origin x="1592" y="5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B26534-AC06-4895-AB5D-AB7416E4C839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84179E-15B5-4148-AB13-CC2E1F70D5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11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Air Traffic 2024 in US: 83.3 million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Cruise Ships Passenger North America 2024: 18.1 million</a:t>
            </a: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4179E-15B5-4148-AB13-CC2E1F70D500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5827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C7C17-83A4-2EDA-A23D-A2D1441DB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71785F-4495-41AA-E840-525BB5A9F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131714-9C57-CD59-418C-8293A1110C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Air Traffic 2024 in US: 83.3 million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Cruise Ships Passenger North America 2024: 18.1 million</a:t>
            </a: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A494C1-9F48-DBD5-6BE2-67ED45715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4179E-15B5-4148-AB13-CC2E1F70D500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5357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BC80F-CF7F-E149-53DB-18BE01D33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4BCC13-EAA4-84C2-C22E-6BD4E7830F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34EAC1-D012-E78D-3980-9F451B391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Air Traffic 2024 in US: 83.3 million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Cruise Ships Passenger North America 2024: 18.1 million</a:t>
            </a: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0E273F-F07B-06C5-5A78-B4D0AF0347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4179E-15B5-4148-AB13-CC2E1F70D500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5253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AAB4B-383A-C289-728F-B391CC452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4ECD24-0C81-CD32-2788-543AD008C1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469A59-21DF-5928-ABDE-45052BA7A6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Air Traffic 2024 in US: 83.3 million</a:t>
            </a:r>
            <a:br>
              <a:rPr lang="en-US" sz="1800" dirty="0">
                <a:effectLst/>
                <a:latin typeface="Segoe UI" panose="020B0502040204020203" pitchFamily="34" charset="0"/>
              </a:rPr>
            </a:br>
            <a:r>
              <a:rPr lang="en-US" sz="1800" dirty="0">
                <a:effectLst/>
                <a:latin typeface="Segoe UI" panose="020B0502040204020203" pitchFamily="34" charset="0"/>
              </a:rPr>
              <a:t>Cruise Ships Passenger North America 2024: 18.1 million</a:t>
            </a:r>
            <a:endParaRPr lang="en-US" sz="180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4540FE-68F3-716E-D502-5C55EA519D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4179E-15B5-4148-AB13-CC2E1F70D500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55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C06CF9-66AF-4C8C-8F70-8872B7D4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0881FBF-6181-4EEF-B89C-209EE21C02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84EBD1-1212-4F76-BBA6-1562A592D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A0B883F-F7EB-431E-A075-7CD9AC3E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86E06-4EA7-4EA8-9C06-445BBBA95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02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68AF3-0B0D-4F73-B693-4F5EF42F2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1E2E347-A4D0-4AC1-96BB-E4384CB82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D2FDA8-A054-4183-B8B2-91A8ED3BF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3ECF99-834E-486A-A8E0-A0569A1FB2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0944269-D590-405D-A0ED-94E889BA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6494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CD658C3-61C8-4848-9060-B606C48ABA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C1CEEE3-31DC-495A-8EFB-C85A03BD43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152FDA2-0CF8-4DC1-B527-6B297478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768D2A4-59D3-4382-9653-0CC79043A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C29D1F9-BB3F-43B8-AFE9-C8D3B6DC2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78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0AD928-9ADA-4D96-84C9-82BFFCFDC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2EA2C8A-B7AE-4EFB-8CDF-65B334DC5B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2CE092-87EF-4B16-B0CD-E3DA61C27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073FC3C-92C8-435D-88D1-2B983931B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3DDDB9-A499-4262-9410-EB808BE29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7858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6F18F1-F4C9-472D-A50A-532A4B1F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D32BC02-0638-46F5-8DEB-9DD2998D35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FE0A4C4-9FF0-46FC-A2FD-A669196B4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1306C11-E1AD-4A62-A983-A44A9A864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BC90F5-30EC-40AA-AC5E-DC18BC8D6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90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2DD343-EB72-4DC3-BB04-C05C4CBCF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97F19BF-A43D-4F7C-B429-92246A017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9273FD1-6F76-4ACC-AB03-A3F8B254A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08204-2505-43C9-9D4E-78BA6C3D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23514AC-93EE-4068-B1F0-EF32CF2B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9D2868A-48F1-4B5A-AB23-565A208C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8165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A4BEB9-590A-41EA-8F79-33F3DE74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BF1481-12C0-43A2-8348-2BAA2ECBAA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47134B-9D44-4A79-BFB4-23727F48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AA57034-9436-45D4-A6DF-3C080E9E7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603D368-D9B8-493A-83AB-1CA14B272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E05A0D4-9D88-4191-AEA4-ACA60AC4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F9FB7E56-E454-4D2D-B701-85EE5FD84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766E596-DF3E-46BB-BB9E-CC79EA60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6997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BBD52-CD3C-4D72-8047-576BC9AE9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FE4D69A-9C08-48D1-8224-89948983D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F6B4BD7-FD77-4680-9F7F-A7721107F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7B50984-6C85-4B29-AD51-7B5D1C10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6032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5028A-A50F-48E5-A93F-784C47586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9B054C-3343-4D74-ACE6-7B1EB6E6A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7A9E96C-58E7-4D3B-957E-071D712C0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6271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B3E557-94DE-41ED-80F8-A9C1134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473BD39-0D5E-4176-8C88-61844CD7B0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36991DA-353D-4703-B6F1-8949A7B862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3B51C6-01DF-4CC5-88C7-D3F707C67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F011546-F889-4A3D-8F58-B4043F0A0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77EA61F-845A-4533-8496-AF37A01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7183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A0C9C5-CA77-4937-A151-A38B45A0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9B04C9C-86DC-48FD-A67D-607D97DCF5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86E7494-A3F6-4493-A3FD-04BED23B8A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55946A8-A506-4656-A9A0-34DAEC7ED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8A40-847B-433E-9A0E-DB43C2920DC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9258C94-9FA1-4F13-BD96-E22D06AB1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E2832F-8370-48AF-AD57-48859246B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640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61AA"/>
            </a:gs>
            <a:gs pos="100000">
              <a:srgbClr val="004D8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A3C9707F-7C9D-48AF-9A22-C419B47F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03D0D37-A68C-4736-8036-D4EAFB23F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6A94AD-9CFC-465E-ABC2-E0E9419081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D8A40-847B-433E-9A0E-DB43C2920DC3}" type="datetimeFigureOut">
              <a:rPr lang="de-DE" smtClean="0"/>
              <a:t>19.03.2025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3C02BC-1A5C-49B0-9E9E-D3CB708BEC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FE653C-9712-4E63-844E-92D4CFD321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552F57-39F1-4414-A95D-D330A905003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9089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A263C8-CBC3-80EB-00B8-E3807C787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20">
            <a:extLst>
              <a:ext uri="{FF2B5EF4-FFF2-40B4-BE49-F238E27FC236}">
                <a16:creationId xmlns:a16="http://schemas.microsoft.com/office/drawing/2014/main" id="{B0E3C1E4-A847-3A12-E1BC-94FC69EDF7CC}"/>
              </a:ext>
            </a:extLst>
          </p:cNvPr>
          <p:cNvSpPr/>
          <p:nvPr/>
        </p:nvSpPr>
        <p:spPr>
          <a:xfrm>
            <a:off x="746020" y="1779847"/>
            <a:ext cx="6108700" cy="3889619"/>
          </a:xfrm>
          <a:prstGeom prst="roundRect">
            <a:avLst>
              <a:gd name="adj" fmla="val 4666"/>
            </a:avLst>
          </a:prstGeom>
          <a:solidFill>
            <a:schemeClr val="bg1"/>
          </a:solidFill>
          <a:ln>
            <a:noFill/>
          </a:ln>
          <a:effectLst>
            <a:outerShdw blurRad="50800" dist="228600" dir="2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raphic 11">
            <a:extLst>
              <a:ext uri="{FF2B5EF4-FFF2-40B4-BE49-F238E27FC236}">
                <a16:creationId xmlns:a16="http://schemas.microsoft.com/office/drawing/2014/main" id="{0DF9B46B-8A80-E909-82E7-2BA47EBCC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063" y="2215786"/>
            <a:ext cx="2043269" cy="541648"/>
          </a:xfrm>
          <a:prstGeom prst="rect">
            <a:avLst/>
          </a:prstGeom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E6017FE3-B6EE-4715-1D1B-2155DAA0C997}"/>
              </a:ext>
            </a:extLst>
          </p:cNvPr>
          <p:cNvSpPr txBox="1"/>
          <p:nvPr/>
        </p:nvSpPr>
        <p:spPr>
          <a:xfrm>
            <a:off x="1118549" y="2810600"/>
            <a:ext cx="5363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Streamlining Air and Sea Travel</a:t>
            </a:r>
            <a:br>
              <a:rPr kumimoji="0" lang="en-US" sz="20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1600" b="0" i="0" u="none" strike="noStrike" kern="135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cleverQ’s</a:t>
            </a:r>
            <a:r>
              <a:rPr kumimoji="0" lang="en-US" sz="1600" b="0" i="0" u="none" strike="noStrike" kern="135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Dual Impact on Staff and Travelers</a:t>
            </a:r>
            <a:endParaRPr kumimoji="0" lang="de-DE" sz="1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Poppins SemiBold" panose="00000700000000000000" pitchFamily="2" charset="0"/>
              <a:ea typeface="Calibri" panose="020F0502020204030204" pitchFamily="34" charset="0"/>
              <a:cs typeface="Poppins SemiBold" panose="00000700000000000000" pitchFamily="2" charset="0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044A6260-9DFA-746A-734D-8A01BAF16AEE}"/>
              </a:ext>
            </a:extLst>
          </p:cNvPr>
          <p:cNvSpPr txBox="1"/>
          <p:nvPr/>
        </p:nvSpPr>
        <p:spPr>
          <a:xfrm>
            <a:off x="1118549" y="3989911"/>
            <a:ext cx="536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www.cleverq.us | info@cleverq.us | 786-709-9550</a:t>
            </a:r>
            <a:b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 | FL 33132-1842 | (Paramount Miami World Center</a:t>
            </a:r>
            <a:r>
              <a:rPr kumimoji="0" lang="en-US" sz="900" b="0" i="1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)</a:t>
            </a:r>
          </a:p>
        </p:txBody>
      </p:sp>
      <p:pic>
        <p:nvPicPr>
          <p:cNvPr id="23" name="Grafik 6">
            <a:extLst>
              <a:ext uri="{FF2B5EF4-FFF2-40B4-BE49-F238E27FC236}">
                <a16:creationId xmlns:a16="http://schemas.microsoft.com/office/drawing/2014/main" id="{218F443F-0BC4-0D23-4CC0-1D6BF99C1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064" y="4749271"/>
            <a:ext cx="5165090" cy="26508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E60407-6096-38BD-BFEA-E905F99DBF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3309" y="4433999"/>
            <a:ext cx="3802671" cy="123546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605740-0354-B7F9-E5B3-677228328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8518" y="1779847"/>
            <a:ext cx="3227462" cy="185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22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2BD1FE-63D1-6E42-F42C-E0A42BDFD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E2C32C-80D0-9F0D-D07D-08E6FDAFE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986" y="277292"/>
            <a:ext cx="4419602" cy="442254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EA8A57F-DAFE-0F2D-B328-7E6B745C3392}"/>
              </a:ext>
            </a:extLst>
          </p:cNvPr>
          <p:cNvSpPr txBox="1"/>
          <p:nvPr/>
        </p:nvSpPr>
        <p:spPr>
          <a:xfrm>
            <a:off x="523411" y="616187"/>
            <a:ext cx="5677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Application Areas in the Airport Sector | 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Public Use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(Passengers)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AD12A364-4B65-6A1E-16AF-C96BF31715AF}"/>
              </a:ext>
            </a:extLst>
          </p:cNvPr>
          <p:cNvSpPr txBox="1"/>
          <p:nvPr/>
        </p:nvSpPr>
        <p:spPr>
          <a:xfrm>
            <a:off x="523412" y="3345275"/>
            <a:ext cx="3785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Lounges &amp; Services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Automated appointments for VIP &amp; business lounges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Digital booking for airport services (e.g., accessibility support, childcare)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BF60487-3B2E-1BD1-A3F7-008B0AF077FF}"/>
              </a:ext>
            </a:extLst>
          </p:cNvPr>
          <p:cNvSpPr txBox="1"/>
          <p:nvPr/>
        </p:nvSpPr>
        <p:spPr>
          <a:xfrm>
            <a:off x="523410" y="2073064"/>
            <a:ext cx="3785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Enhance customer experience, reduce waiting times, and optimize passenger flow for: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13EC388-8BEA-6DA0-9B96-45EE988A7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116" y="2426541"/>
            <a:ext cx="1576645" cy="318017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372C842-43A2-95B7-74F0-DBEB6FD50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872" y="3008994"/>
            <a:ext cx="1714484" cy="318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7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D716C6-434A-343F-96E0-DEA022E901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B9D2BCE0-7972-2284-D87A-9457F5442499}"/>
              </a:ext>
            </a:extLst>
          </p:cNvPr>
          <p:cNvSpPr txBox="1"/>
          <p:nvPr/>
        </p:nvSpPr>
        <p:spPr>
          <a:xfrm>
            <a:off x="523411" y="616187"/>
            <a:ext cx="5677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Application Areas in the Airport Sector | 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Public Use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(Passengers)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4110CBF2-EED8-DBA3-84E9-9C00BB92F382}"/>
              </a:ext>
            </a:extLst>
          </p:cNvPr>
          <p:cNvSpPr txBox="1"/>
          <p:nvPr/>
        </p:nvSpPr>
        <p:spPr>
          <a:xfrm>
            <a:off x="523412" y="3345275"/>
            <a:ext cx="444482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Airline Service Stations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Virtual Queues: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Passengers join a digital queue and get notified when it's their turn.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Efficient Prioritization: </a:t>
            </a:r>
            <a:r>
              <a:rPr lang="en-US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Staff can prioritize urgent passengers (e.g., connections, special needs).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Digital Communication: </a:t>
            </a:r>
            <a:r>
              <a:rPr lang="en-US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Real-time updates on wait times, flights, and documents. 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Data Optimization: </a:t>
            </a:r>
            <a:r>
              <a:rPr lang="en-US" sz="1400" dirty="0" err="1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4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analyzes queues to improve staffing during disruptions.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33DEF9A-446D-7633-8515-7A206298B1B9}"/>
              </a:ext>
            </a:extLst>
          </p:cNvPr>
          <p:cNvSpPr txBox="1"/>
          <p:nvPr/>
        </p:nvSpPr>
        <p:spPr>
          <a:xfrm>
            <a:off x="523410" y="2073064"/>
            <a:ext cx="3785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Enhance customer experience, reduce waiting times, and optimize passenger flow for: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6610CDD-A6C5-6A28-6175-BE307F353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8986" y="277292"/>
            <a:ext cx="4419601" cy="442254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BBE6908-5433-CB59-2DDD-D80EC69E5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619" y="3733872"/>
            <a:ext cx="3262991" cy="20167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F9E3FD5-2CA2-7B51-03F3-5B436AE66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4671" y="2286002"/>
            <a:ext cx="1867836" cy="34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50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45680B5-EE3A-1E50-3544-91FE2DD98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1167E55-5C0E-03F3-100F-616430794CE4}"/>
              </a:ext>
            </a:extLst>
          </p:cNvPr>
          <p:cNvSpPr txBox="1"/>
          <p:nvPr/>
        </p:nvSpPr>
        <p:spPr>
          <a:xfrm>
            <a:off x="523411" y="616187"/>
            <a:ext cx="104257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Key Applications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for optimizing Check-in and Onboard Experience on Cruises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feld 11">
            <a:extLst>
              <a:ext uri="{FF2B5EF4-FFF2-40B4-BE49-F238E27FC236}">
                <a16:creationId xmlns:a16="http://schemas.microsoft.com/office/drawing/2014/main" id="{E0852C9B-73B6-8933-AD5B-7B2C0E746E63}"/>
              </a:ext>
            </a:extLst>
          </p:cNvPr>
          <p:cNvSpPr txBox="1"/>
          <p:nvPr/>
        </p:nvSpPr>
        <p:spPr>
          <a:xfrm>
            <a:off x="470234" y="2411037"/>
            <a:ext cx="129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Kiosk Software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8" name="Textfeld 11">
            <a:extLst>
              <a:ext uri="{FF2B5EF4-FFF2-40B4-BE49-F238E27FC236}">
                <a16:creationId xmlns:a16="http://schemas.microsoft.com/office/drawing/2014/main" id="{3F8E8002-704D-D117-D616-92B28A0D6040}"/>
              </a:ext>
            </a:extLst>
          </p:cNvPr>
          <p:cNvSpPr txBox="1"/>
          <p:nvPr/>
        </p:nvSpPr>
        <p:spPr>
          <a:xfrm>
            <a:off x="3091695" y="2406091"/>
            <a:ext cx="129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Digital Queuing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9" name="Textfeld 11">
            <a:extLst>
              <a:ext uri="{FF2B5EF4-FFF2-40B4-BE49-F238E27FC236}">
                <a16:creationId xmlns:a16="http://schemas.microsoft.com/office/drawing/2014/main" id="{C08F5504-1B91-9CEC-E0C2-A7510BDB09FA}"/>
              </a:ext>
            </a:extLst>
          </p:cNvPr>
          <p:cNvSpPr txBox="1"/>
          <p:nvPr/>
        </p:nvSpPr>
        <p:spPr>
          <a:xfrm>
            <a:off x="5920864" y="2406091"/>
            <a:ext cx="1369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Appointment Booking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0" name="Textfeld 11">
            <a:extLst>
              <a:ext uri="{FF2B5EF4-FFF2-40B4-BE49-F238E27FC236}">
                <a16:creationId xmlns:a16="http://schemas.microsoft.com/office/drawing/2014/main" id="{BCEECF71-4DA6-577C-3887-B58479D77CCA}"/>
              </a:ext>
            </a:extLst>
          </p:cNvPr>
          <p:cNvSpPr txBox="1"/>
          <p:nvPr/>
        </p:nvSpPr>
        <p:spPr>
          <a:xfrm>
            <a:off x="8820150" y="2406091"/>
            <a:ext cx="238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Statistics &amp; </a:t>
            </a:r>
            <a:b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Business Intelligence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6CFC76C-B121-B7C3-7D0A-0B6A5AA75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117" y="3470624"/>
            <a:ext cx="1354798" cy="2513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3D62434-8793-4EE1-E30E-6C6613045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97" y="3379791"/>
            <a:ext cx="1354798" cy="25130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5E96E6-0BF4-A8FA-25AD-CD00018B83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8250" y="673568"/>
            <a:ext cx="2049602" cy="6659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4E9522-E5B0-3151-3AE7-E594E88423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8266" y="3379791"/>
            <a:ext cx="3262991" cy="201676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87CDB7-1371-F3F7-F5C4-72F64B8813C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40878"/>
          <a:stretch/>
        </p:blipFill>
        <p:spPr>
          <a:xfrm>
            <a:off x="268084" y="3287256"/>
            <a:ext cx="1665754" cy="357074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2CC424D-22FE-6783-0F33-44D96E9A9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05537" y="3379791"/>
            <a:ext cx="3262991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56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0C27FD-2364-3F30-C3BA-D268291B3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2B3E991F-44BB-220C-98CA-C5E455978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986" y="269482"/>
            <a:ext cx="4419602" cy="44225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A0D4F40-3DF9-E8D0-94E4-9E487B7A2858}"/>
              </a:ext>
            </a:extLst>
          </p:cNvPr>
          <p:cNvSpPr txBox="1"/>
          <p:nvPr/>
        </p:nvSpPr>
        <p:spPr>
          <a:xfrm>
            <a:off x="523411" y="616187"/>
            <a:ext cx="56776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Boarding &amp; Check-in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53722899-5E2E-2F61-4537-88EBF96A5008}"/>
              </a:ext>
            </a:extLst>
          </p:cNvPr>
          <p:cNvSpPr txBox="1"/>
          <p:nvPr/>
        </p:nvSpPr>
        <p:spPr>
          <a:xfrm>
            <a:off x="523413" y="1951672"/>
            <a:ext cx="322562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Digital Queueing for Embarkation &amp; Customs Clearance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Avoid long wait times with scheduled boarding slots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Real-time wait time display for passengers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Baggage Handling &amp; Security Screening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Automated appointment booking for luggage drop-off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Virtual queueing for security checks</a:t>
            </a:r>
          </a:p>
        </p:txBody>
      </p:sp>
      <p:pic>
        <p:nvPicPr>
          <p:cNvPr id="6" name="Grafik 10">
            <a:extLst>
              <a:ext uri="{FF2B5EF4-FFF2-40B4-BE49-F238E27FC236}">
                <a16:creationId xmlns:a16="http://schemas.microsoft.com/office/drawing/2014/main" id="{C71C3E5F-3E83-CC28-AD21-158B16BEE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1873" y="3008995"/>
            <a:ext cx="1714484" cy="31801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320549-9079-6B37-8C91-9D1FC4BF5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877" y="3008995"/>
            <a:ext cx="1784457" cy="317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64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82AEAA-2D18-81B6-D428-82BD3F575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9C5991A-ECEE-EF4A-1860-89D583935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9318" y="277292"/>
            <a:ext cx="4419602" cy="44225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F20D0B9F-4A81-28E9-150D-A0E836E1FE7E}"/>
              </a:ext>
            </a:extLst>
          </p:cNvPr>
          <p:cNvSpPr txBox="1"/>
          <p:nvPr/>
        </p:nvSpPr>
        <p:spPr>
          <a:xfrm>
            <a:off x="523411" y="616187"/>
            <a:ext cx="4398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Onboard Experience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F7AF753A-B026-3D1C-AB50-442271EFC68E}"/>
              </a:ext>
            </a:extLst>
          </p:cNvPr>
          <p:cNvSpPr txBox="1"/>
          <p:nvPr/>
        </p:nvSpPr>
        <p:spPr>
          <a:xfrm>
            <a:off x="513080" y="1642176"/>
            <a:ext cx="394462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Restaurants &amp; Buffets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Virtual queueing for dining areas to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prevent overcrowding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Table reservations &amp; waiting list management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lang="en-US" sz="1200" dirty="0">
              <a:solidFill>
                <a:prstClr val="black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Leisure Activities (Spa, Fitness, Entertainment)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Appointment booking for wellness &amp; fitness centers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Queue management for shows &amp; events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Shore Excursions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Digital organization of passenger flow for embarkation &amp; disembarkation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Automated updates on delays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CA2F91-BB6A-4270-E394-2447639F4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493" y="3166757"/>
            <a:ext cx="1548986" cy="3124389"/>
          </a:xfrm>
          <a:prstGeom prst="rect">
            <a:avLst/>
          </a:prstGeom>
        </p:spPr>
      </p:pic>
      <p:pic>
        <p:nvPicPr>
          <p:cNvPr id="9" name="Grafik 6">
            <a:extLst>
              <a:ext uri="{FF2B5EF4-FFF2-40B4-BE49-F238E27FC236}">
                <a16:creationId xmlns:a16="http://schemas.microsoft.com/office/drawing/2014/main" id="{D3978728-DCBF-4052-657B-EE37DEE55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540" y="2813050"/>
            <a:ext cx="1875096" cy="347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264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80B470-B3CA-6380-CDBB-7BF2532C8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B212534E-A3DC-F231-9FE6-682BA49DEAC5}"/>
              </a:ext>
            </a:extLst>
          </p:cNvPr>
          <p:cNvSpPr txBox="1"/>
          <p:nvPr/>
        </p:nvSpPr>
        <p:spPr>
          <a:xfrm>
            <a:off x="523411" y="2243398"/>
            <a:ext cx="4721689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Benefit Business Impact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Reduced Waiting Times Increased customer satisfaction &amp; better reviews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Streamlined Operations Cost savings through optimized workforce allocation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Digital Self-Service Options Fewer physical service points required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Scalability Suitable for both major &amp; regional airports/cruise lines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Real-Time Analytics Improved decision-making through data insights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59EAC62-D51B-A729-E587-3CA6A4941630}"/>
              </a:ext>
            </a:extLst>
          </p:cNvPr>
          <p:cNvSpPr txBox="1"/>
          <p:nvPr/>
        </p:nvSpPr>
        <p:spPr>
          <a:xfrm>
            <a:off x="523410" y="616187"/>
            <a:ext cx="5686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Economic Benefits &amp; ROI for Airports &amp; Cruise Operators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1C3B5B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3890E9-899F-1C8D-46C7-50AEA8D31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550" y="1276350"/>
            <a:ext cx="4737100" cy="473710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7D5875C-82C8-490C-DE79-9E2BDCB783D5}"/>
              </a:ext>
            </a:extLst>
          </p:cNvPr>
          <p:cNvSpPr/>
          <p:nvPr/>
        </p:nvSpPr>
        <p:spPr>
          <a:xfrm>
            <a:off x="9468147" y="1276350"/>
            <a:ext cx="2133600" cy="2133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phic 11">
            <a:extLst>
              <a:ext uri="{FF2B5EF4-FFF2-40B4-BE49-F238E27FC236}">
                <a16:creationId xmlns:a16="http://schemas.microsoft.com/office/drawing/2014/main" id="{117EA922-97CA-B440-D289-869527B7D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00075" y="2136371"/>
            <a:ext cx="1560076" cy="41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499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CD4E47-E918-C910-AA6A-794F5B9DA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FCC66FCC-13E3-2D4E-C05D-C01D84A95E76}"/>
              </a:ext>
            </a:extLst>
          </p:cNvPr>
          <p:cNvSpPr txBox="1"/>
          <p:nvPr/>
        </p:nvSpPr>
        <p:spPr>
          <a:xfrm>
            <a:off x="523411" y="1856048"/>
            <a:ext cx="45502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30–50% reduction in waiting times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Increased passenger throughput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Higher duty-free sales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66127BA-9F71-EB69-E27E-83FCD40366C6}"/>
              </a:ext>
            </a:extLst>
          </p:cNvPr>
          <p:cNvSpPr txBox="1"/>
          <p:nvPr/>
        </p:nvSpPr>
        <p:spPr>
          <a:xfrm>
            <a:off x="523410" y="616187"/>
            <a:ext cx="5686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ROI Potential for Airports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1C3B5B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4C1356-4463-B6A4-3417-C59A96C56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0758" y="1276350"/>
            <a:ext cx="4737100" cy="474025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C7172688-A8E2-9AFF-66CC-E7BFDBE3CE89}"/>
              </a:ext>
            </a:extLst>
          </p:cNvPr>
          <p:cNvSpPr/>
          <p:nvPr/>
        </p:nvSpPr>
        <p:spPr>
          <a:xfrm>
            <a:off x="9468147" y="1276350"/>
            <a:ext cx="2133600" cy="21336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BE24D-E627-1AB9-A8D3-2CDC90435C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1445" y="1570608"/>
            <a:ext cx="2662472" cy="1545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748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C53FDF-D75D-0423-7FEE-3081DE1FF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37488529-4193-3704-F7B8-C5DC677F78CB}"/>
              </a:ext>
            </a:extLst>
          </p:cNvPr>
          <p:cNvSpPr txBox="1"/>
          <p:nvPr/>
        </p:nvSpPr>
        <p:spPr>
          <a:xfrm>
            <a:off x="523411" y="2343149"/>
            <a:ext cx="455024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Improved guest satisfaction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Higher rebooking rates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52CF5E2-51A0-FE5B-A3AF-B9355DE83075}"/>
              </a:ext>
            </a:extLst>
          </p:cNvPr>
          <p:cNvSpPr txBox="1"/>
          <p:nvPr/>
        </p:nvSpPr>
        <p:spPr>
          <a:xfrm>
            <a:off x="523410" y="616187"/>
            <a:ext cx="4169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ROI Potential for Cruise Operators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1C3B5B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77A572-0153-852E-09A4-278D6326B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708" y="1282700"/>
            <a:ext cx="4737100" cy="474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4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727823-B034-6C2D-F93C-6EF41B369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20">
            <a:extLst>
              <a:ext uri="{FF2B5EF4-FFF2-40B4-BE49-F238E27FC236}">
                <a16:creationId xmlns:a16="http://schemas.microsoft.com/office/drawing/2014/main" id="{EBAAC8E2-524E-9BC4-2AAF-FB550A5C478A}"/>
              </a:ext>
            </a:extLst>
          </p:cNvPr>
          <p:cNvSpPr/>
          <p:nvPr/>
        </p:nvSpPr>
        <p:spPr>
          <a:xfrm>
            <a:off x="746020" y="1779847"/>
            <a:ext cx="6108700" cy="3889619"/>
          </a:xfrm>
          <a:prstGeom prst="roundRect">
            <a:avLst>
              <a:gd name="adj" fmla="val 4666"/>
            </a:avLst>
          </a:prstGeom>
          <a:solidFill>
            <a:schemeClr val="bg1"/>
          </a:solidFill>
          <a:ln>
            <a:noFill/>
          </a:ln>
          <a:effectLst>
            <a:outerShdw blurRad="50800" dist="228600" dir="2400000" sx="96000" sy="96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Graphic 11">
            <a:extLst>
              <a:ext uri="{FF2B5EF4-FFF2-40B4-BE49-F238E27FC236}">
                <a16:creationId xmlns:a16="http://schemas.microsoft.com/office/drawing/2014/main" id="{4D500E44-C250-62BF-D5F3-1E4AD6081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63063" y="2215786"/>
            <a:ext cx="2043269" cy="541648"/>
          </a:xfrm>
          <a:prstGeom prst="rect">
            <a:avLst/>
          </a:prstGeom>
        </p:spPr>
      </p:pic>
      <p:sp>
        <p:nvSpPr>
          <p:cNvPr id="21" name="TextBox 12">
            <a:extLst>
              <a:ext uri="{FF2B5EF4-FFF2-40B4-BE49-F238E27FC236}">
                <a16:creationId xmlns:a16="http://schemas.microsoft.com/office/drawing/2014/main" id="{C6FE5B80-9FDE-6D31-E88B-BB551288AC94}"/>
              </a:ext>
            </a:extLst>
          </p:cNvPr>
          <p:cNvSpPr txBox="1"/>
          <p:nvPr/>
        </p:nvSpPr>
        <p:spPr>
          <a:xfrm>
            <a:off x="1118549" y="2810600"/>
            <a:ext cx="5363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Streamlining Air and Sea Travel</a:t>
            </a:r>
            <a:br>
              <a:rPr kumimoji="0" lang="en-US" sz="2000" b="0" i="0" u="none" strike="noStrike" kern="1350" cap="none" spc="0" normalizeH="0" baseline="0" noProof="0" dirty="0">
                <a:ln>
                  <a:noFill/>
                </a:ln>
                <a:solidFill>
                  <a:srgbClr val="044271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1600" b="0" i="0" u="none" strike="noStrike" kern="135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cleverQ’s</a:t>
            </a:r>
            <a:r>
              <a:rPr kumimoji="0" lang="en-US" sz="1600" b="0" i="0" u="none" strike="noStrike" kern="1350" cap="none" spc="0" normalizeH="0" baseline="0" noProof="0" dirty="0">
                <a:ln>
                  <a:noFill/>
                </a:ln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 Dual Impact on Staff and Travelers</a:t>
            </a:r>
            <a:endParaRPr kumimoji="0" lang="de-DE" sz="1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Poppins SemiBold" panose="00000700000000000000" pitchFamily="2" charset="0"/>
              <a:ea typeface="Calibri" panose="020F0502020204030204" pitchFamily="34" charset="0"/>
              <a:cs typeface="Poppins SemiBold" panose="00000700000000000000" pitchFamily="2" charset="0"/>
            </a:endParaRPr>
          </a:p>
        </p:txBody>
      </p:sp>
      <p:sp>
        <p:nvSpPr>
          <p:cNvPr id="22" name="TextBox 31">
            <a:extLst>
              <a:ext uri="{FF2B5EF4-FFF2-40B4-BE49-F238E27FC236}">
                <a16:creationId xmlns:a16="http://schemas.microsoft.com/office/drawing/2014/main" id="{E8A381CD-AA75-C9B0-15C7-781D0316EB9D}"/>
              </a:ext>
            </a:extLst>
          </p:cNvPr>
          <p:cNvSpPr txBox="1"/>
          <p:nvPr/>
        </p:nvSpPr>
        <p:spPr>
          <a:xfrm>
            <a:off x="1118549" y="3989911"/>
            <a:ext cx="5363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www.cleverq.us | info@cleverq.us | 786-709-9550</a:t>
            </a:r>
            <a:b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</a:br>
            <a:r>
              <a:rPr kumimoji="0" lang="en-US" sz="900" b="0" i="0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851 Ne 1st Ave Miami | FL 33132-1842 | (Paramount Miami World Center</a:t>
            </a:r>
            <a:r>
              <a:rPr kumimoji="0" lang="en-US" sz="900" b="0" i="1" u="sng" strike="noStrike" kern="135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ea typeface="+mn-ea"/>
                <a:cs typeface="+mn-cs"/>
              </a:rPr>
              <a:t>)</a:t>
            </a:r>
          </a:p>
        </p:txBody>
      </p:sp>
      <p:pic>
        <p:nvPicPr>
          <p:cNvPr id="23" name="Grafik 6">
            <a:extLst>
              <a:ext uri="{FF2B5EF4-FFF2-40B4-BE49-F238E27FC236}">
                <a16:creationId xmlns:a16="http://schemas.microsoft.com/office/drawing/2014/main" id="{9B585631-6870-C5B5-6C4C-53696CBB4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064" y="4749271"/>
            <a:ext cx="5165090" cy="2650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42D29DD-E53F-D5ED-4622-AFE270BF274C}"/>
              </a:ext>
            </a:extLst>
          </p:cNvPr>
          <p:cNvSpPr txBox="1"/>
          <p:nvPr/>
        </p:nvSpPr>
        <p:spPr>
          <a:xfrm>
            <a:off x="7360599" y="3133765"/>
            <a:ext cx="434245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Poppins Light" panose="00000400000000000000" pitchFamily="2" charset="0"/>
                <a:cs typeface="Poppins Light" panose="00000400000000000000" pitchFamily="2" charset="0"/>
              </a:rPr>
              <a:t>CleverQ</a:t>
            </a:r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 provides airports and cruise lines with a digital solution to streamline operations, reduce waiting times, and improve passenger experience. </a:t>
            </a:r>
          </a:p>
          <a:p>
            <a:endParaRPr lang="en-US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  <a:p>
            <a:r>
              <a:rPr lang="en-US" sz="1600" dirty="0">
                <a:latin typeface="Poppins Light" panose="00000400000000000000" pitchFamily="2" charset="0"/>
                <a:cs typeface="Poppins Light" panose="00000400000000000000" pitchFamily="2" charset="0"/>
              </a:rPr>
              <a:t>By enabling appointment scheduling, virtual queue management, and self-service options, businesses can lower costs, enhance service quality, and improve overall efficiency.</a:t>
            </a:r>
            <a:endParaRPr lang="de-DE" sz="1600" dirty="0"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5DE906-7681-0F35-A30F-DCD34364E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100" y="2156432"/>
            <a:ext cx="1849837" cy="601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85F514-9448-A3D8-7438-4E94B67848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954" y="1981200"/>
            <a:ext cx="1439321" cy="8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12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29CC1E7E-B52F-44B8-8F16-3C52D15B8CFD}"/>
              </a:ext>
            </a:extLst>
          </p:cNvPr>
          <p:cNvSpPr txBox="1"/>
          <p:nvPr/>
        </p:nvSpPr>
        <p:spPr>
          <a:xfrm>
            <a:off x="523411" y="1870210"/>
            <a:ext cx="377602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cleverQ is an innovative digital solution for appointment scheduling, queue management, and resource optimization.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In the transportation sector, cleverQ can help minimize waiting times, optimize passenger flow, and enhance personnel efficiency.</a:t>
            </a:r>
            <a:endParaRPr kumimoji="0" lang="de-DE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C1F3CDB-975C-1DE0-4AD8-D5DD7A85D05E}"/>
              </a:ext>
            </a:extLst>
          </p:cNvPr>
          <p:cNvSpPr txBox="1"/>
          <p:nvPr/>
        </p:nvSpPr>
        <p:spPr>
          <a:xfrm>
            <a:off x="523410" y="616187"/>
            <a:ext cx="3890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What is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clever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1C3B5B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Q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1C3B5B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Grafik 5">
            <a:extLst>
              <a:ext uri="{FF2B5EF4-FFF2-40B4-BE49-F238E27FC236}">
                <a16:creationId xmlns:a16="http://schemas.microsoft.com/office/drawing/2014/main" id="{A94896A6-B0C3-79D2-0D94-DCAE026B7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3838" y="3882445"/>
            <a:ext cx="1114689" cy="2067625"/>
          </a:xfrm>
          <a:prstGeom prst="rect">
            <a:avLst/>
          </a:prstGeom>
        </p:spPr>
      </p:pic>
      <p:pic>
        <p:nvPicPr>
          <p:cNvPr id="9" name="Grafik 6">
            <a:extLst>
              <a:ext uri="{FF2B5EF4-FFF2-40B4-BE49-F238E27FC236}">
                <a16:creationId xmlns:a16="http://schemas.microsoft.com/office/drawing/2014/main" id="{59AAB47C-0FC9-04F4-61D0-034113EA0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9353" y="3580346"/>
            <a:ext cx="1380193" cy="25601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54272FB-6D08-DFE2-1156-FA8304DE3D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2342" y="1170185"/>
            <a:ext cx="3262991" cy="20167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362E93C-1E6D-C5D5-D4D1-D55251579E56}"/>
              </a:ext>
            </a:extLst>
          </p:cNvPr>
          <p:cNvGrpSpPr/>
          <p:nvPr/>
        </p:nvGrpSpPr>
        <p:grpSpPr>
          <a:xfrm>
            <a:off x="5095093" y="1388550"/>
            <a:ext cx="2968604" cy="5003783"/>
            <a:chOff x="5095093" y="1388550"/>
            <a:chExt cx="2968604" cy="500378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F0F2DD-03FF-02E2-2AB5-BA9D33907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95093" y="1388550"/>
              <a:ext cx="2968604" cy="4987790"/>
            </a:xfrm>
            <a:prstGeom prst="rect">
              <a:avLst/>
            </a:prstGeom>
          </p:spPr>
        </p:pic>
        <p:pic>
          <p:nvPicPr>
            <p:cNvPr id="17" name="Grafik 8">
              <a:extLst>
                <a:ext uri="{FF2B5EF4-FFF2-40B4-BE49-F238E27FC236}">
                  <a16:creationId xmlns:a16="http://schemas.microsoft.com/office/drawing/2014/main" id="{53617706-B4AB-B7F0-EC46-D41BB90C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b="-498"/>
            <a:stretch/>
          </p:blipFill>
          <p:spPr>
            <a:xfrm>
              <a:off x="5857110" y="1388550"/>
              <a:ext cx="1373204" cy="50037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32911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3E991F-27A7-38BA-8097-568A653B7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EE8F3574-E687-B415-DB39-C1CBCFACBAFA}"/>
              </a:ext>
            </a:extLst>
          </p:cNvPr>
          <p:cNvSpPr txBox="1"/>
          <p:nvPr/>
        </p:nvSpPr>
        <p:spPr>
          <a:xfrm>
            <a:off x="523411" y="2243398"/>
            <a:ext cx="377602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Airports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According to IATA, passenger numbers are steadily increasing, requiring efficient processes.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ExtraLight" panose="00000300000000000000" pitchFamily="2" charset="0"/>
              <a:ea typeface="+mn-ea"/>
              <a:cs typeface="Poppins ExtraLight" panose="00000300000000000000" pitchFamily="2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Cruise Ships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ExtraLight" panose="00000300000000000000" pitchFamily="2" charset="0"/>
                <a:ea typeface="+mn-ea"/>
                <a:cs typeface="Poppins ExtraLight" panose="00000300000000000000" pitchFamily="2" charset="0"/>
              </a:rPr>
              <a:t>The cruise industry is growing, with millions of passengers requiring streamlined boarding, check-in, and onboard services.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DAECC7E-B75C-7B5B-7431-A185EA61D62F}"/>
              </a:ext>
            </a:extLst>
          </p:cNvPr>
          <p:cNvSpPr txBox="1"/>
          <p:nvPr/>
        </p:nvSpPr>
        <p:spPr>
          <a:xfrm>
            <a:off x="523410" y="616187"/>
            <a:ext cx="34199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Market Potential &amp; Relevance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1C3B5B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BD6AA9-36ED-B8F6-C49B-BA73F16A9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3867" y="798897"/>
            <a:ext cx="6245463" cy="605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90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6C1017-1F59-0B7F-73D1-C928A321F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4170AD3B-3690-5EC1-7C82-E9FABF67126A}"/>
              </a:ext>
            </a:extLst>
          </p:cNvPr>
          <p:cNvSpPr txBox="1"/>
          <p:nvPr/>
        </p:nvSpPr>
        <p:spPr>
          <a:xfrm>
            <a:off x="523411" y="616187"/>
            <a:ext cx="1042577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Key Applications </a:t>
            </a:r>
            <a:b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 panose="00000500000000000000" pitchFamily="2" charset="0"/>
                <a:cs typeface="Poppins" panose="00000500000000000000" pitchFamily="2" charset="0"/>
              </a:rPr>
              <a:t>for optimizing Airport Operations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7" name="Textfeld 11">
            <a:extLst>
              <a:ext uri="{FF2B5EF4-FFF2-40B4-BE49-F238E27FC236}">
                <a16:creationId xmlns:a16="http://schemas.microsoft.com/office/drawing/2014/main" id="{C4677F8C-5EC3-8096-BFC4-D341014336D7}"/>
              </a:ext>
            </a:extLst>
          </p:cNvPr>
          <p:cNvSpPr txBox="1"/>
          <p:nvPr/>
        </p:nvSpPr>
        <p:spPr>
          <a:xfrm>
            <a:off x="470234" y="2411037"/>
            <a:ext cx="129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Kiosk Software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8" name="Textfeld 11">
            <a:extLst>
              <a:ext uri="{FF2B5EF4-FFF2-40B4-BE49-F238E27FC236}">
                <a16:creationId xmlns:a16="http://schemas.microsoft.com/office/drawing/2014/main" id="{9BB1ED4A-58F0-3A3D-FB51-CD945D682298}"/>
              </a:ext>
            </a:extLst>
          </p:cNvPr>
          <p:cNvSpPr txBox="1"/>
          <p:nvPr/>
        </p:nvSpPr>
        <p:spPr>
          <a:xfrm>
            <a:off x="3091695" y="2406091"/>
            <a:ext cx="1299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Digital Queuing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19" name="Textfeld 11">
            <a:extLst>
              <a:ext uri="{FF2B5EF4-FFF2-40B4-BE49-F238E27FC236}">
                <a16:creationId xmlns:a16="http://schemas.microsoft.com/office/drawing/2014/main" id="{6ED26CF3-07A1-24B7-9896-1CB8F3626AE1}"/>
              </a:ext>
            </a:extLst>
          </p:cNvPr>
          <p:cNvSpPr txBox="1"/>
          <p:nvPr/>
        </p:nvSpPr>
        <p:spPr>
          <a:xfrm>
            <a:off x="5920864" y="2406091"/>
            <a:ext cx="1369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Appointment Booking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20" name="Textfeld 11">
            <a:extLst>
              <a:ext uri="{FF2B5EF4-FFF2-40B4-BE49-F238E27FC236}">
                <a16:creationId xmlns:a16="http://schemas.microsoft.com/office/drawing/2014/main" id="{F0BA151C-5748-357D-1959-5B50C8609433}"/>
              </a:ext>
            </a:extLst>
          </p:cNvPr>
          <p:cNvSpPr txBox="1"/>
          <p:nvPr/>
        </p:nvSpPr>
        <p:spPr>
          <a:xfrm>
            <a:off x="8820150" y="2406091"/>
            <a:ext cx="238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Statistics &amp; </a:t>
            </a:r>
            <a:b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r>
              <a:rPr lang="en-US" sz="1200" dirty="0">
                <a:solidFill>
                  <a:prstClr val="black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Business Intelligence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663EE35-C712-58C0-6FE0-06F13B310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3117" y="3470624"/>
            <a:ext cx="1354798" cy="2513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1899894-FC0D-FBC6-D689-B6C84CAA8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797" y="3379791"/>
            <a:ext cx="1354798" cy="251300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6CE0082-87EA-7ACF-CA09-D5DAEF7F91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-498"/>
          <a:stretch/>
        </p:blipFill>
        <p:spPr>
          <a:xfrm>
            <a:off x="305656" y="3287256"/>
            <a:ext cx="1628196" cy="5932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9AE54B-0341-0D2F-5540-A7D17C6B6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090" y="633605"/>
            <a:ext cx="1328225" cy="7653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3A27E7-28F3-234B-545E-2E7A50EB04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5575" y="3379791"/>
            <a:ext cx="3262991" cy="20167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56E7D0-6CAB-003C-8C69-6ADF7BB439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8266" y="3379791"/>
            <a:ext cx="3262991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8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373259-5D25-0BAC-C927-07BE43094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F654A1B1-5B70-CD9D-695A-08C0C81FFE48}"/>
              </a:ext>
            </a:extLst>
          </p:cNvPr>
          <p:cNvSpPr txBox="1"/>
          <p:nvPr/>
        </p:nvSpPr>
        <p:spPr>
          <a:xfrm>
            <a:off x="523411" y="616187"/>
            <a:ext cx="5267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Application Areas in the Airport Sector | 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I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nternal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Use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F991EC54-2999-ED44-8573-1192B224F3DE}"/>
              </a:ext>
            </a:extLst>
          </p:cNvPr>
          <p:cNvSpPr txBox="1"/>
          <p:nvPr/>
        </p:nvSpPr>
        <p:spPr>
          <a:xfrm>
            <a:off x="523412" y="3345275"/>
            <a:ext cx="388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Employee Service Centers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Appointment booking for HR concerns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(e.g., contracts, benefits, documents)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Reduced waiting times at internal service points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4BD8149-772C-5CF1-71C9-6BBB7F1A6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564" y="1654032"/>
            <a:ext cx="3665535" cy="458778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BE449B8-DB7D-9740-60DC-8DA9F0B2C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245" y="1926066"/>
            <a:ext cx="2139628" cy="4315747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9B7FAF19-FE79-A793-3AF3-1084B5B4801D}"/>
              </a:ext>
            </a:extLst>
          </p:cNvPr>
          <p:cNvSpPr txBox="1"/>
          <p:nvPr/>
        </p:nvSpPr>
        <p:spPr>
          <a:xfrm>
            <a:off x="523410" y="2073064"/>
            <a:ext cx="398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Improve efficiency, optimize resource utilization, and reduce employee waiting time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for: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703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1DE3BB-E941-FEC8-E88F-E5C10E989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123E3B1-F15E-3B89-73A0-A9505DA487EC}"/>
              </a:ext>
            </a:extLst>
          </p:cNvPr>
          <p:cNvSpPr txBox="1"/>
          <p:nvPr/>
        </p:nvSpPr>
        <p:spPr>
          <a:xfrm>
            <a:off x="523411" y="616187"/>
            <a:ext cx="5267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Application Areas in the Airport Sector | 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I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nternal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Use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CEC425CB-B3FA-2706-9018-838B40E8B534}"/>
              </a:ext>
            </a:extLst>
          </p:cNvPr>
          <p:cNvSpPr txBox="1"/>
          <p:nvPr/>
        </p:nvSpPr>
        <p:spPr>
          <a:xfrm>
            <a:off x="523412" y="3345275"/>
            <a:ext cx="388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Canteen &amp; Break Management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Regulated employee flow to prevent overcrowding in cafeterias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Real-time occupancy analytics for better planning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0BBB5D0-B9D3-D6EB-BB53-73F0C111DB17}"/>
              </a:ext>
            </a:extLst>
          </p:cNvPr>
          <p:cNvSpPr txBox="1"/>
          <p:nvPr/>
        </p:nvSpPr>
        <p:spPr>
          <a:xfrm>
            <a:off x="523410" y="2073064"/>
            <a:ext cx="398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Improve efficiency, optimize resource utilization, and reduce employee waiting time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for: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6F09F57-8BF9-0518-AEC4-275941EA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7622" y="1926066"/>
            <a:ext cx="2326687" cy="4315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BC3742-4DBB-048C-77A5-5FCDF392F5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786" y="2941078"/>
            <a:ext cx="4770294" cy="294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76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9AFF6F-5344-0BC3-BCF1-673B12424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3B8A584A-49A9-8683-0DA8-2BB5A3DC10FF}"/>
              </a:ext>
            </a:extLst>
          </p:cNvPr>
          <p:cNvSpPr txBox="1"/>
          <p:nvPr/>
        </p:nvSpPr>
        <p:spPr>
          <a:xfrm>
            <a:off x="523411" y="616187"/>
            <a:ext cx="52677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Application Areas in the Airport Sector | 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I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nternal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Use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68FE3BEF-BE8B-843F-57B1-F9FB1B10F942}"/>
              </a:ext>
            </a:extLst>
          </p:cNvPr>
          <p:cNvSpPr txBox="1"/>
          <p:nvPr/>
        </p:nvSpPr>
        <p:spPr>
          <a:xfrm>
            <a:off x="523412" y="3345275"/>
            <a:ext cx="388666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Employee Check-in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Digital queue management for security screening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7E1BFB1-D0F1-BE8B-1003-946074ED3666}"/>
              </a:ext>
            </a:extLst>
          </p:cNvPr>
          <p:cNvSpPr txBox="1"/>
          <p:nvPr/>
        </p:nvSpPr>
        <p:spPr>
          <a:xfrm>
            <a:off x="523410" y="2073064"/>
            <a:ext cx="3985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Improve efficiency, optimize resource utilization, and reduce employee waiting time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for: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A1D9977-3B50-65E9-C290-10A564765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547" y="1517887"/>
            <a:ext cx="1957872" cy="36316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A3076CC-9CCA-44B6-ED97-90585AEE2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561" y="805686"/>
            <a:ext cx="1957872" cy="363163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251EDF8-F8C7-133F-F81A-D16CB860C4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5976"/>
          <a:stretch/>
        </p:blipFill>
        <p:spPr>
          <a:xfrm>
            <a:off x="4943476" y="1992743"/>
            <a:ext cx="3048000" cy="486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90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B370A6-C30E-3E4A-2155-66133EF155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3BA12AA-FE84-45FF-BB61-AC1304860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986" y="277292"/>
            <a:ext cx="4419602" cy="44225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8FEC727C-C35F-F0CA-E6FE-C51DDB4A3629}"/>
              </a:ext>
            </a:extLst>
          </p:cNvPr>
          <p:cNvSpPr txBox="1"/>
          <p:nvPr/>
        </p:nvSpPr>
        <p:spPr>
          <a:xfrm>
            <a:off x="523411" y="616187"/>
            <a:ext cx="5677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Application Areas in the Airport Sector | 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Public Use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(Passengers)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695D91F8-BC20-37E9-24AF-37413144AD7B}"/>
              </a:ext>
            </a:extLst>
          </p:cNvPr>
          <p:cNvSpPr txBox="1"/>
          <p:nvPr/>
        </p:nvSpPr>
        <p:spPr>
          <a:xfrm>
            <a:off x="523412" y="3345275"/>
            <a:ext cx="3886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Check-in &amp; Security Screening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Digital queueing for faster boarding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Real-time wait time display &amp; appointment booking for security checks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C67E79B-0C72-D141-9949-27394059819B}"/>
              </a:ext>
            </a:extLst>
          </p:cNvPr>
          <p:cNvSpPr txBox="1"/>
          <p:nvPr/>
        </p:nvSpPr>
        <p:spPr>
          <a:xfrm>
            <a:off x="523410" y="2073064"/>
            <a:ext cx="3785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Enhance customer experience, reduce waiting times, and optimize passenger flow for: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5DC1381-8E65-9A6F-70EE-C1625F382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857" y="2540001"/>
            <a:ext cx="1878002" cy="348348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D65F147-3FD0-95D9-D073-5A303371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859" y="2540001"/>
            <a:ext cx="1727016" cy="348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023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5F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991A51-4FC3-2877-A53B-68C3E775D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1F67AE9-70FB-C1F5-B5C5-E787268D6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8986" y="4533098"/>
            <a:ext cx="3262991" cy="2016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9B1578-388B-C24F-0B6A-BEFEAE340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986" y="277292"/>
            <a:ext cx="4419602" cy="4422541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D7468F52-7E49-913B-9D33-5FEFE8300A4C}"/>
              </a:ext>
            </a:extLst>
          </p:cNvPr>
          <p:cNvSpPr txBox="1"/>
          <p:nvPr/>
        </p:nvSpPr>
        <p:spPr>
          <a:xfrm>
            <a:off x="523411" y="616187"/>
            <a:ext cx="56776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ea typeface="+mn-ea"/>
                <a:cs typeface="Poppins SemiBold" panose="00000700000000000000" pitchFamily="2" charset="0"/>
              </a:rPr>
              <a:t>Application Areas in the Airport Sector | </a:t>
            </a:r>
            <a:r>
              <a:rPr lang="en-US" sz="1600" dirty="0">
                <a:solidFill>
                  <a:prstClr val="black"/>
                </a:solidFill>
                <a:latin typeface="Poppins Light" panose="00000400000000000000" pitchFamily="2" charset="0"/>
                <a:ea typeface="+mn-ea"/>
                <a:cs typeface="Poppins Light" panose="00000400000000000000" pitchFamily="2" charset="0"/>
              </a:rPr>
              <a:t>Public Use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 (Passengers)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3" name="Textfeld 11">
            <a:extLst>
              <a:ext uri="{FF2B5EF4-FFF2-40B4-BE49-F238E27FC236}">
                <a16:creationId xmlns:a16="http://schemas.microsoft.com/office/drawing/2014/main" id="{D99D7703-D2AC-1098-515A-4733E2966835}"/>
              </a:ext>
            </a:extLst>
          </p:cNvPr>
          <p:cNvSpPr txBox="1"/>
          <p:nvPr/>
        </p:nvSpPr>
        <p:spPr>
          <a:xfrm>
            <a:off x="523412" y="3345275"/>
            <a:ext cx="3785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SemiBold" panose="00000700000000000000" pitchFamily="2" charset="0"/>
                <a:cs typeface="Poppins SemiBold" panose="00000700000000000000" pitchFamily="2" charset="0"/>
              </a:rPr>
              <a:t>Immigration &amp; Customs Control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Virtual queue management for entry &amp; customs clearance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Workforce optimization based on real-time demand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A846085-C58C-0E8B-E793-3701BF236E20}"/>
              </a:ext>
            </a:extLst>
          </p:cNvPr>
          <p:cNvSpPr txBox="1"/>
          <p:nvPr/>
        </p:nvSpPr>
        <p:spPr>
          <a:xfrm>
            <a:off x="523410" y="2073064"/>
            <a:ext cx="37858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 Light" panose="00000400000000000000" pitchFamily="2" charset="0"/>
                <a:cs typeface="Poppins Light" panose="00000400000000000000" pitchFamily="2" charset="0"/>
              </a:rPr>
              <a:t>Enhance customer experience, reduce waiting times, and optimize passenger flow for: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8DDC219-04E8-065E-CCCB-C112890D3D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652" y="2233577"/>
            <a:ext cx="2326975" cy="431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194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861</Words>
  <Application>Microsoft Office PowerPoint</Application>
  <PresentationFormat>Widescreen</PresentationFormat>
  <Paragraphs>104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Segoe UI</vt:lpstr>
      <vt:lpstr>Calibri</vt:lpstr>
      <vt:lpstr>Arial</vt:lpstr>
      <vt:lpstr>Poppins SemiBold</vt:lpstr>
      <vt:lpstr>Poppins ExtraLight</vt:lpstr>
      <vt:lpstr>Calibri Light</vt:lpstr>
      <vt:lpstr>Poppins</vt:lpstr>
      <vt:lpstr>Poppins Light</vt:lpstr>
      <vt:lpstr>Aptos</vt:lpstr>
      <vt:lpstr>1_Office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Walter Majewski</dc:creator>
  <cp:lastModifiedBy>Walter Majewski</cp:lastModifiedBy>
  <cp:revision>189</cp:revision>
  <dcterms:created xsi:type="dcterms:W3CDTF">2021-02-15T08:58:26Z</dcterms:created>
  <dcterms:modified xsi:type="dcterms:W3CDTF">2025-03-19T10:44:02Z</dcterms:modified>
</cp:coreProperties>
</file>