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2"/>
  </p:notesMasterIdLst>
  <p:sldIdLst>
    <p:sldId id="336" r:id="rId2"/>
    <p:sldId id="307" r:id="rId3"/>
    <p:sldId id="338" r:id="rId4"/>
    <p:sldId id="339" r:id="rId5"/>
    <p:sldId id="340" r:id="rId6"/>
    <p:sldId id="341" r:id="rId7"/>
    <p:sldId id="342" r:id="rId8"/>
    <p:sldId id="324" r:id="rId9"/>
    <p:sldId id="343" r:id="rId10"/>
    <p:sldId id="344" r:id="rId11"/>
  </p:sldIdLst>
  <p:sldSz cx="12192000" cy="6858000"/>
  <p:notesSz cx="6858000" cy="9144000"/>
  <p:embeddedFontLst>
    <p:embeddedFont>
      <p:font typeface="Poppins" panose="00000500000000000000" pitchFamily="2" charset="0"/>
      <p:regular r:id="rId13"/>
      <p:bold r:id="rId14"/>
      <p:italic r:id="rId15"/>
      <p:boldItalic r:id="rId16"/>
    </p:embeddedFont>
    <p:embeddedFont>
      <p:font typeface="Poppins ExtraLight" panose="00000300000000000000" pitchFamily="2" charset="0"/>
      <p:regular r:id="rId17"/>
      <p:italic r:id="rId18"/>
    </p:embeddedFont>
    <p:embeddedFont>
      <p:font typeface="Poppins Light" panose="00000400000000000000" pitchFamily="2" charset="0"/>
      <p:regular r:id="rId19"/>
      <p:italic r:id="rId20"/>
    </p:embeddedFont>
    <p:embeddedFont>
      <p:font typeface="Poppins SemiBold" panose="00000700000000000000" pitchFamily="2" charset="0"/>
      <p:bold r:id="rId21"/>
      <p:boldItalic r:id="rId22"/>
    </p:embeddedFont>
  </p:embeddedFont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5F8"/>
    <a:srgbClr val="044271"/>
    <a:srgbClr val="0061AA"/>
    <a:srgbClr val="C1CBD5"/>
    <a:srgbClr val="D7E0E9"/>
    <a:srgbClr val="D0DBE6"/>
    <a:srgbClr val="D9D9D9"/>
    <a:srgbClr val="FFFFFF"/>
    <a:srgbClr val="002948"/>
    <a:srgbClr val="3D3E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38" autoAdjust="0"/>
    <p:restoredTop sz="94947" autoAdjust="0"/>
  </p:normalViewPr>
  <p:slideViewPr>
    <p:cSldViewPr snapToGrid="0">
      <p:cViewPr varScale="1">
        <p:scale>
          <a:sx n="97" d="100"/>
          <a:sy n="97" d="100"/>
        </p:scale>
        <p:origin x="390" y="30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0A73B8-926A-42BA-91CE-748513788537}" type="datetimeFigureOut">
              <a:rPr lang="de-DE" smtClean="0"/>
              <a:t>09.03.2025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D762B6-3E8A-44C4-95DB-5CCB36CEACDC}" type="slidenum">
              <a:rPr lang="de-DE" smtClean="0"/>
              <a:t>‹Nr.›</a:t>
            </a:fld>
            <a:endParaRPr lang="de-DE"/>
          </a:p>
        </p:txBody>
      </p:sp>
    </p:spTree>
    <p:extLst>
      <p:ext uri="{BB962C8B-B14F-4D97-AF65-F5344CB8AC3E}">
        <p14:creationId xmlns:p14="http://schemas.microsoft.com/office/powerpoint/2010/main" val="3563825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C06CF9-66AF-4C8C-8F70-8872B7D47D8E}"/>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90881FBF-6181-4EEF-B89C-209EE21C02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FE84EBD1-1212-4F76-BBA6-1562A592D10D}"/>
              </a:ext>
            </a:extLst>
          </p:cNvPr>
          <p:cNvSpPr>
            <a:spLocks noGrp="1"/>
          </p:cNvSpPr>
          <p:nvPr>
            <p:ph type="dt" sz="half" idx="10"/>
          </p:nvPr>
        </p:nvSpPr>
        <p:spPr/>
        <p:txBody>
          <a:bodyPr/>
          <a:lstStyle/>
          <a:p>
            <a:fld id="{2F9D8A40-847B-433E-9A0E-DB43C2920DC3}" type="datetimeFigureOut">
              <a:rPr lang="de-DE" smtClean="0"/>
              <a:t>09.03.2025</a:t>
            </a:fld>
            <a:endParaRPr lang="de-DE"/>
          </a:p>
        </p:txBody>
      </p:sp>
      <p:sp>
        <p:nvSpPr>
          <p:cNvPr id="5" name="Fußzeilenplatzhalter 4">
            <a:extLst>
              <a:ext uri="{FF2B5EF4-FFF2-40B4-BE49-F238E27FC236}">
                <a16:creationId xmlns:a16="http://schemas.microsoft.com/office/drawing/2014/main" id="{CA0B883F-F7EB-431E-A075-7CD9AC3E8157}"/>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72C86E06-4EA7-4EA8-9C06-445BBBA95D65}"/>
              </a:ext>
            </a:extLst>
          </p:cNvPr>
          <p:cNvSpPr>
            <a:spLocks noGrp="1"/>
          </p:cNvSpPr>
          <p:nvPr>
            <p:ph type="sldNum" sz="quarter" idx="12"/>
          </p:nvPr>
        </p:nvSpPr>
        <p:spPr/>
        <p:txBody>
          <a:bodyPr/>
          <a:lstStyle/>
          <a:p>
            <a:fld id="{E2552F57-39F1-4414-A95D-D330A9050032}" type="slidenum">
              <a:rPr lang="de-DE" smtClean="0"/>
              <a:t>‹Nr.›</a:t>
            </a:fld>
            <a:endParaRPr lang="de-DE"/>
          </a:p>
        </p:txBody>
      </p:sp>
    </p:spTree>
    <p:extLst>
      <p:ext uri="{BB962C8B-B14F-4D97-AF65-F5344CB8AC3E}">
        <p14:creationId xmlns:p14="http://schemas.microsoft.com/office/powerpoint/2010/main" val="40159586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B68AF3-0B0D-4F73-B693-4F5EF42F21F5}"/>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41E2E347-A4D0-4AC1-96BB-E4384CB82676}"/>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75D2FDA8-A054-4183-B8B2-91A8ED3BFBAD}"/>
              </a:ext>
            </a:extLst>
          </p:cNvPr>
          <p:cNvSpPr>
            <a:spLocks noGrp="1"/>
          </p:cNvSpPr>
          <p:nvPr>
            <p:ph type="dt" sz="half" idx="10"/>
          </p:nvPr>
        </p:nvSpPr>
        <p:spPr/>
        <p:txBody>
          <a:bodyPr/>
          <a:lstStyle/>
          <a:p>
            <a:fld id="{2F9D8A40-847B-433E-9A0E-DB43C2920DC3}" type="datetimeFigureOut">
              <a:rPr lang="de-DE" smtClean="0"/>
              <a:t>09.03.2025</a:t>
            </a:fld>
            <a:endParaRPr lang="de-DE"/>
          </a:p>
        </p:txBody>
      </p:sp>
      <p:sp>
        <p:nvSpPr>
          <p:cNvPr id="5" name="Fußzeilenplatzhalter 4">
            <a:extLst>
              <a:ext uri="{FF2B5EF4-FFF2-40B4-BE49-F238E27FC236}">
                <a16:creationId xmlns:a16="http://schemas.microsoft.com/office/drawing/2014/main" id="{813ECF99-834E-486A-A8E0-A0569A1FB25A}"/>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60944269-D590-405D-A0ED-94E889BA6ABE}"/>
              </a:ext>
            </a:extLst>
          </p:cNvPr>
          <p:cNvSpPr>
            <a:spLocks noGrp="1"/>
          </p:cNvSpPr>
          <p:nvPr>
            <p:ph type="sldNum" sz="quarter" idx="12"/>
          </p:nvPr>
        </p:nvSpPr>
        <p:spPr/>
        <p:txBody>
          <a:bodyPr/>
          <a:lstStyle/>
          <a:p>
            <a:fld id="{E2552F57-39F1-4414-A95D-D330A9050032}" type="slidenum">
              <a:rPr lang="de-DE" smtClean="0"/>
              <a:t>‹Nr.›</a:t>
            </a:fld>
            <a:endParaRPr lang="de-DE"/>
          </a:p>
        </p:txBody>
      </p:sp>
    </p:spTree>
    <p:extLst>
      <p:ext uri="{BB962C8B-B14F-4D97-AF65-F5344CB8AC3E}">
        <p14:creationId xmlns:p14="http://schemas.microsoft.com/office/powerpoint/2010/main" val="24478404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0CD658C3-61C8-4848-9060-B606C48ABA04}"/>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DC1CEEE3-31DC-495A-8EFB-C85A03BD43AF}"/>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A152FDA2-0CF8-4DC1-B527-6B297478BF0D}"/>
              </a:ext>
            </a:extLst>
          </p:cNvPr>
          <p:cNvSpPr>
            <a:spLocks noGrp="1"/>
          </p:cNvSpPr>
          <p:nvPr>
            <p:ph type="dt" sz="half" idx="10"/>
          </p:nvPr>
        </p:nvSpPr>
        <p:spPr/>
        <p:txBody>
          <a:bodyPr/>
          <a:lstStyle/>
          <a:p>
            <a:fld id="{2F9D8A40-847B-433E-9A0E-DB43C2920DC3}" type="datetimeFigureOut">
              <a:rPr lang="de-DE" smtClean="0"/>
              <a:t>09.03.2025</a:t>
            </a:fld>
            <a:endParaRPr lang="de-DE"/>
          </a:p>
        </p:txBody>
      </p:sp>
      <p:sp>
        <p:nvSpPr>
          <p:cNvPr id="5" name="Fußzeilenplatzhalter 4">
            <a:extLst>
              <a:ext uri="{FF2B5EF4-FFF2-40B4-BE49-F238E27FC236}">
                <a16:creationId xmlns:a16="http://schemas.microsoft.com/office/drawing/2014/main" id="{5768D2A4-59D3-4382-9653-0CC79043A159}"/>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AC29D1F9-BB3F-43B8-AFE9-C8D3B6DC2483}"/>
              </a:ext>
            </a:extLst>
          </p:cNvPr>
          <p:cNvSpPr>
            <a:spLocks noGrp="1"/>
          </p:cNvSpPr>
          <p:nvPr>
            <p:ph type="sldNum" sz="quarter" idx="12"/>
          </p:nvPr>
        </p:nvSpPr>
        <p:spPr/>
        <p:txBody>
          <a:bodyPr/>
          <a:lstStyle/>
          <a:p>
            <a:fld id="{E2552F57-39F1-4414-A95D-D330A9050032}" type="slidenum">
              <a:rPr lang="de-DE" smtClean="0"/>
              <a:t>‹Nr.›</a:t>
            </a:fld>
            <a:endParaRPr lang="de-DE"/>
          </a:p>
        </p:txBody>
      </p:sp>
    </p:spTree>
    <p:extLst>
      <p:ext uri="{BB962C8B-B14F-4D97-AF65-F5344CB8AC3E}">
        <p14:creationId xmlns:p14="http://schemas.microsoft.com/office/powerpoint/2010/main" val="37437514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0AD928-9ADA-4D96-84C9-82BFFCFDC738}"/>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E2EA2C8A-B7AE-4EFB-8CDF-65B334DC5B81}"/>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F32CE092-87EF-4B16-B0CD-E3DA61C27619}"/>
              </a:ext>
            </a:extLst>
          </p:cNvPr>
          <p:cNvSpPr>
            <a:spLocks noGrp="1"/>
          </p:cNvSpPr>
          <p:nvPr>
            <p:ph type="dt" sz="half" idx="10"/>
          </p:nvPr>
        </p:nvSpPr>
        <p:spPr/>
        <p:txBody>
          <a:bodyPr/>
          <a:lstStyle/>
          <a:p>
            <a:fld id="{2F9D8A40-847B-433E-9A0E-DB43C2920DC3}" type="datetimeFigureOut">
              <a:rPr lang="de-DE" smtClean="0"/>
              <a:t>09.03.2025</a:t>
            </a:fld>
            <a:endParaRPr lang="de-DE"/>
          </a:p>
        </p:txBody>
      </p:sp>
      <p:sp>
        <p:nvSpPr>
          <p:cNvPr id="5" name="Fußzeilenplatzhalter 4">
            <a:extLst>
              <a:ext uri="{FF2B5EF4-FFF2-40B4-BE49-F238E27FC236}">
                <a16:creationId xmlns:a16="http://schemas.microsoft.com/office/drawing/2014/main" id="{8073FC3C-92C8-435D-88D1-2B983931B784}"/>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D43DDDB9-A499-4262-9410-EB808BE29062}"/>
              </a:ext>
            </a:extLst>
          </p:cNvPr>
          <p:cNvSpPr>
            <a:spLocks noGrp="1"/>
          </p:cNvSpPr>
          <p:nvPr>
            <p:ph type="sldNum" sz="quarter" idx="12"/>
          </p:nvPr>
        </p:nvSpPr>
        <p:spPr/>
        <p:txBody>
          <a:bodyPr/>
          <a:lstStyle/>
          <a:p>
            <a:fld id="{E2552F57-39F1-4414-A95D-D330A9050032}" type="slidenum">
              <a:rPr lang="de-DE" smtClean="0"/>
              <a:t>‹Nr.›</a:t>
            </a:fld>
            <a:endParaRPr lang="de-DE"/>
          </a:p>
        </p:txBody>
      </p:sp>
    </p:spTree>
    <p:extLst>
      <p:ext uri="{BB962C8B-B14F-4D97-AF65-F5344CB8AC3E}">
        <p14:creationId xmlns:p14="http://schemas.microsoft.com/office/powerpoint/2010/main" val="33711153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6F18F1-F4C9-472D-A50A-532A4B1F46D1}"/>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DD32BC02-0638-46F5-8DEB-9DD2998D354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4FE0A4C4-9FF0-46FC-A2FD-A669196B4696}"/>
              </a:ext>
            </a:extLst>
          </p:cNvPr>
          <p:cNvSpPr>
            <a:spLocks noGrp="1"/>
          </p:cNvSpPr>
          <p:nvPr>
            <p:ph type="dt" sz="half" idx="10"/>
          </p:nvPr>
        </p:nvSpPr>
        <p:spPr/>
        <p:txBody>
          <a:bodyPr/>
          <a:lstStyle/>
          <a:p>
            <a:fld id="{2F9D8A40-847B-433E-9A0E-DB43C2920DC3}" type="datetimeFigureOut">
              <a:rPr lang="de-DE" smtClean="0"/>
              <a:t>09.03.2025</a:t>
            </a:fld>
            <a:endParaRPr lang="de-DE"/>
          </a:p>
        </p:txBody>
      </p:sp>
      <p:sp>
        <p:nvSpPr>
          <p:cNvPr id="5" name="Fußzeilenplatzhalter 4">
            <a:extLst>
              <a:ext uri="{FF2B5EF4-FFF2-40B4-BE49-F238E27FC236}">
                <a16:creationId xmlns:a16="http://schemas.microsoft.com/office/drawing/2014/main" id="{D1306C11-E1AD-4A62-A983-A44A9A864F9B}"/>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AEBC90F5-30EC-40AA-AC5E-DC18BC8D6390}"/>
              </a:ext>
            </a:extLst>
          </p:cNvPr>
          <p:cNvSpPr>
            <a:spLocks noGrp="1"/>
          </p:cNvSpPr>
          <p:nvPr>
            <p:ph type="sldNum" sz="quarter" idx="12"/>
          </p:nvPr>
        </p:nvSpPr>
        <p:spPr/>
        <p:txBody>
          <a:bodyPr/>
          <a:lstStyle/>
          <a:p>
            <a:fld id="{E2552F57-39F1-4414-A95D-D330A9050032}" type="slidenum">
              <a:rPr lang="de-DE" smtClean="0"/>
              <a:t>‹Nr.›</a:t>
            </a:fld>
            <a:endParaRPr lang="de-DE"/>
          </a:p>
        </p:txBody>
      </p:sp>
    </p:spTree>
    <p:extLst>
      <p:ext uri="{BB962C8B-B14F-4D97-AF65-F5344CB8AC3E}">
        <p14:creationId xmlns:p14="http://schemas.microsoft.com/office/powerpoint/2010/main" val="12958653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2DD343-EB72-4DC3-BB04-C05C4CBCF4AD}"/>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997F19BF-A43D-4F7C-B429-92246A017141}"/>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A9273FD1-6F76-4ACC-AB03-A3F8B254A1ED}"/>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66108204-2505-43C9-9D4E-78BA6C3D7502}"/>
              </a:ext>
            </a:extLst>
          </p:cNvPr>
          <p:cNvSpPr>
            <a:spLocks noGrp="1"/>
          </p:cNvSpPr>
          <p:nvPr>
            <p:ph type="dt" sz="half" idx="10"/>
          </p:nvPr>
        </p:nvSpPr>
        <p:spPr/>
        <p:txBody>
          <a:bodyPr/>
          <a:lstStyle/>
          <a:p>
            <a:fld id="{2F9D8A40-847B-433E-9A0E-DB43C2920DC3}" type="datetimeFigureOut">
              <a:rPr lang="de-DE" smtClean="0"/>
              <a:t>09.03.2025</a:t>
            </a:fld>
            <a:endParaRPr lang="de-DE"/>
          </a:p>
        </p:txBody>
      </p:sp>
      <p:sp>
        <p:nvSpPr>
          <p:cNvPr id="6" name="Fußzeilenplatzhalter 5">
            <a:extLst>
              <a:ext uri="{FF2B5EF4-FFF2-40B4-BE49-F238E27FC236}">
                <a16:creationId xmlns:a16="http://schemas.microsoft.com/office/drawing/2014/main" id="{923514AC-93EE-4068-B1F0-EF32CF2BAEEA}"/>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A9D2868A-48F1-4B5A-AB23-565A208CA73A}"/>
              </a:ext>
            </a:extLst>
          </p:cNvPr>
          <p:cNvSpPr>
            <a:spLocks noGrp="1"/>
          </p:cNvSpPr>
          <p:nvPr>
            <p:ph type="sldNum" sz="quarter" idx="12"/>
          </p:nvPr>
        </p:nvSpPr>
        <p:spPr/>
        <p:txBody>
          <a:bodyPr/>
          <a:lstStyle/>
          <a:p>
            <a:fld id="{E2552F57-39F1-4414-A95D-D330A9050032}" type="slidenum">
              <a:rPr lang="de-DE" smtClean="0"/>
              <a:t>‹Nr.›</a:t>
            </a:fld>
            <a:endParaRPr lang="de-DE"/>
          </a:p>
        </p:txBody>
      </p:sp>
    </p:spTree>
    <p:extLst>
      <p:ext uri="{BB962C8B-B14F-4D97-AF65-F5344CB8AC3E}">
        <p14:creationId xmlns:p14="http://schemas.microsoft.com/office/powerpoint/2010/main" val="22751507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A4BEB9-590A-41EA-8F79-33F3DE742658}"/>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1BBF1481-12C0-43A2-8348-2BAA2ECBAA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5747134B-9D44-4A79-BFB4-23727F483EA4}"/>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6AA57034-9436-45D4-A6DF-3C080E9E75F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1603D368-D9B8-493A-83AB-1CA14B272665}"/>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0E05A0D4-9D88-4191-AEA4-ACA60AC4270E}"/>
              </a:ext>
            </a:extLst>
          </p:cNvPr>
          <p:cNvSpPr>
            <a:spLocks noGrp="1"/>
          </p:cNvSpPr>
          <p:nvPr>
            <p:ph type="dt" sz="half" idx="10"/>
          </p:nvPr>
        </p:nvSpPr>
        <p:spPr/>
        <p:txBody>
          <a:bodyPr/>
          <a:lstStyle/>
          <a:p>
            <a:fld id="{2F9D8A40-847B-433E-9A0E-DB43C2920DC3}" type="datetimeFigureOut">
              <a:rPr lang="de-DE" smtClean="0"/>
              <a:t>09.03.2025</a:t>
            </a:fld>
            <a:endParaRPr lang="de-DE"/>
          </a:p>
        </p:txBody>
      </p:sp>
      <p:sp>
        <p:nvSpPr>
          <p:cNvPr id="8" name="Fußzeilenplatzhalter 7">
            <a:extLst>
              <a:ext uri="{FF2B5EF4-FFF2-40B4-BE49-F238E27FC236}">
                <a16:creationId xmlns:a16="http://schemas.microsoft.com/office/drawing/2014/main" id="{F9FB7E56-E454-4D2D-B701-85EE5FD84602}"/>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5766E596-DF3E-46BB-BB9E-CC79EA603B71}"/>
              </a:ext>
            </a:extLst>
          </p:cNvPr>
          <p:cNvSpPr>
            <a:spLocks noGrp="1"/>
          </p:cNvSpPr>
          <p:nvPr>
            <p:ph type="sldNum" sz="quarter" idx="12"/>
          </p:nvPr>
        </p:nvSpPr>
        <p:spPr/>
        <p:txBody>
          <a:bodyPr/>
          <a:lstStyle/>
          <a:p>
            <a:fld id="{E2552F57-39F1-4414-A95D-D330A9050032}" type="slidenum">
              <a:rPr lang="de-DE" smtClean="0"/>
              <a:t>‹Nr.›</a:t>
            </a:fld>
            <a:endParaRPr lang="de-DE"/>
          </a:p>
        </p:txBody>
      </p:sp>
    </p:spTree>
    <p:extLst>
      <p:ext uri="{BB962C8B-B14F-4D97-AF65-F5344CB8AC3E}">
        <p14:creationId xmlns:p14="http://schemas.microsoft.com/office/powerpoint/2010/main" val="40134378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BBBD52-CD3C-4D72-8047-576BC9AE9126}"/>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9FE4D69A-9C08-48D1-8224-89948983DD85}"/>
              </a:ext>
            </a:extLst>
          </p:cNvPr>
          <p:cNvSpPr>
            <a:spLocks noGrp="1"/>
          </p:cNvSpPr>
          <p:nvPr>
            <p:ph type="dt" sz="half" idx="10"/>
          </p:nvPr>
        </p:nvSpPr>
        <p:spPr/>
        <p:txBody>
          <a:bodyPr/>
          <a:lstStyle/>
          <a:p>
            <a:fld id="{2F9D8A40-847B-433E-9A0E-DB43C2920DC3}" type="datetimeFigureOut">
              <a:rPr lang="de-DE" smtClean="0"/>
              <a:t>09.03.2025</a:t>
            </a:fld>
            <a:endParaRPr lang="de-DE"/>
          </a:p>
        </p:txBody>
      </p:sp>
      <p:sp>
        <p:nvSpPr>
          <p:cNvPr id="4" name="Fußzeilenplatzhalter 3">
            <a:extLst>
              <a:ext uri="{FF2B5EF4-FFF2-40B4-BE49-F238E27FC236}">
                <a16:creationId xmlns:a16="http://schemas.microsoft.com/office/drawing/2014/main" id="{8F6B4BD7-FD77-4680-9F7F-A7721107F6EE}"/>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F7B50984-6C85-4B29-AD51-7B5D1C10734C}"/>
              </a:ext>
            </a:extLst>
          </p:cNvPr>
          <p:cNvSpPr>
            <a:spLocks noGrp="1"/>
          </p:cNvSpPr>
          <p:nvPr>
            <p:ph type="sldNum" sz="quarter" idx="12"/>
          </p:nvPr>
        </p:nvSpPr>
        <p:spPr/>
        <p:txBody>
          <a:bodyPr/>
          <a:lstStyle/>
          <a:p>
            <a:fld id="{E2552F57-39F1-4414-A95D-D330A9050032}" type="slidenum">
              <a:rPr lang="de-DE" smtClean="0"/>
              <a:t>‹Nr.›</a:t>
            </a:fld>
            <a:endParaRPr lang="de-DE"/>
          </a:p>
        </p:txBody>
      </p:sp>
    </p:spTree>
    <p:extLst>
      <p:ext uri="{BB962C8B-B14F-4D97-AF65-F5344CB8AC3E}">
        <p14:creationId xmlns:p14="http://schemas.microsoft.com/office/powerpoint/2010/main" val="23162090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FA45028A-A50F-48E5-A93F-784C475863C8}"/>
              </a:ext>
            </a:extLst>
          </p:cNvPr>
          <p:cNvSpPr>
            <a:spLocks noGrp="1"/>
          </p:cNvSpPr>
          <p:nvPr>
            <p:ph type="dt" sz="half" idx="10"/>
          </p:nvPr>
        </p:nvSpPr>
        <p:spPr/>
        <p:txBody>
          <a:bodyPr/>
          <a:lstStyle/>
          <a:p>
            <a:fld id="{2F9D8A40-847B-433E-9A0E-DB43C2920DC3}" type="datetimeFigureOut">
              <a:rPr lang="de-DE" smtClean="0"/>
              <a:t>09.03.2025</a:t>
            </a:fld>
            <a:endParaRPr lang="de-DE"/>
          </a:p>
        </p:txBody>
      </p:sp>
      <p:sp>
        <p:nvSpPr>
          <p:cNvPr id="3" name="Fußzeilenplatzhalter 2">
            <a:extLst>
              <a:ext uri="{FF2B5EF4-FFF2-40B4-BE49-F238E27FC236}">
                <a16:creationId xmlns:a16="http://schemas.microsoft.com/office/drawing/2014/main" id="{139B054C-3343-4D74-ACE6-7B1EB6E6AC4B}"/>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E7A9E96C-58E7-4D3B-957E-071D712C0CE3}"/>
              </a:ext>
            </a:extLst>
          </p:cNvPr>
          <p:cNvSpPr>
            <a:spLocks noGrp="1"/>
          </p:cNvSpPr>
          <p:nvPr>
            <p:ph type="sldNum" sz="quarter" idx="12"/>
          </p:nvPr>
        </p:nvSpPr>
        <p:spPr/>
        <p:txBody>
          <a:bodyPr/>
          <a:lstStyle/>
          <a:p>
            <a:fld id="{E2552F57-39F1-4414-A95D-D330A9050032}" type="slidenum">
              <a:rPr lang="de-DE" smtClean="0"/>
              <a:t>‹Nr.›</a:t>
            </a:fld>
            <a:endParaRPr lang="de-DE"/>
          </a:p>
        </p:txBody>
      </p:sp>
    </p:spTree>
    <p:extLst>
      <p:ext uri="{BB962C8B-B14F-4D97-AF65-F5344CB8AC3E}">
        <p14:creationId xmlns:p14="http://schemas.microsoft.com/office/powerpoint/2010/main" val="41437703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B3E557-94DE-41ED-80F8-A9C1134F16E9}"/>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4473BD39-0D5E-4176-8C88-61844CD7B0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036991DA-353D-4703-B6F1-8949A7B862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773B51C6-01DF-4CC5-88C7-D3F707C674A3}"/>
              </a:ext>
            </a:extLst>
          </p:cNvPr>
          <p:cNvSpPr>
            <a:spLocks noGrp="1"/>
          </p:cNvSpPr>
          <p:nvPr>
            <p:ph type="dt" sz="half" idx="10"/>
          </p:nvPr>
        </p:nvSpPr>
        <p:spPr/>
        <p:txBody>
          <a:bodyPr/>
          <a:lstStyle/>
          <a:p>
            <a:fld id="{2F9D8A40-847B-433E-9A0E-DB43C2920DC3}" type="datetimeFigureOut">
              <a:rPr lang="de-DE" smtClean="0"/>
              <a:t>09.03.2025</a:t>
            </a:fld>
            <a:endParaRPr lang="de-DE"/>
          </a:p>
        </p:txBody>
      </p:sp>
      <p:sp>
        <p:nvSpPr>
          <p:cNvPr id="6" name="Fußzeilenplatzhalter 5">
            <a:extLst>
              <a:ext uri="{FF2B5EF4-FFF2-40B4-BE49-F238E27FC236}">
                <a16:creationId xmlns:a16="http://schemas.microsoft.com/office/drawing/2014/main" id="{CF011546-F889-4A3D-8F58-B4043F0A0AE2}"/>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E77EA61F-845A-4533-8496-AF37A01272BC}"/>
              </a:ext>
            </a:extLst>
          </p:cNvPr>
          <p:cNvSpPr>
            <a:spLocks noGrp="1"/>
          </p:cNvSpPr>
          <p:nvPr>
            <p:ph type="sldNum" sz="quarter" idx="12"/>
          </p:nvPr>
        </p:nvSpPr>
        <p:spPr/>
        <p:txBody>
          <a:bodyPr/>
          <a:lstStyle/>
          <a:p>
            <a:fld id="{E2552F57-39F1-4414-A95D-D330A9050032}" type="slidenum">
              <a:rPr lang="de-DE" smtClean="0"/>
              <a:t>‹Nr.›</a:t>
            </a:fld>
            <a:endParaRPr lang="de-DE"/>
          </a:p>
        </p:txBody>
      </p:sp>
    </p:spTree>
    <p:extLst>
      <p:ext uri="{BB962C8B-B14F-4D97-AF65-F5344CB8AC3E}">
        <p14:creationId xmlns:p14="http://schemas.microsoft.com/office/powerpoint/2010/main" val="25985528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A0C9C5-CA77-4937-A151-A38B45A06DB7}"/>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09B04C9C-86DC-48FD-A67D-607D97DCF5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386E7494-A3F6-4493-A3FD-04BED23B8A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C55946A8-A506-4656-A9A0-34DAEC7ED99B}"/>
              </a:ext>
            </a:extLst>
          </p:cNvPr>
          <p:cNvSpPr>
            <a:spLocks noGrp="1"/>
          </p:cNvSpPr>
          <p:nvPr>
            <p:ph type="dt" sz="half" idx="10"/>
          </p:nvPr>
        </p:nvSpPr>
        <p:spPr/>
        <p:txBody>
          <a:bodyPr/>
          <a:lstStyle/>
          <a:p>
            <a:fld id="{2F9D8A40-847B-433E-9A0E-DB43C2920DC3}" type="datetimeFigureOut">
              <a:rPr lang="de-DE" smtClean="0"/>
              <a:t>09.03.2025</a:t>
            </a:fld>
            <a:endParaRPr lang="de-DE"/>
          </a:p>
        </p:txBody>
      </p:sp>
      <p:sp>
        <p:nvSpPr>
          <p:cNvPr id="6" name="Fußzeilenplatzhalter 5">
            <a:extLst>
              <a:ext uri="{FF2B5EF4-FFF2-40B4-BE49-F238E27FC236}">
                <a16:creationId xmlns:a16="http://schemas.microsoft.com/office/drawing/2014/main" id="{49258C94-9FA1-4F13-BD96-E22D06AB1870}"/>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47E2832F-8370-48AF-AD57-48859246BB4E}"/>
              </a:ext>
            </a:extLst>
          </p:cNvPr>
          <p:cNvSpPr>
            <a:spLocks noGrp="1"/>
          </p:cNvSpPr>
          <p:nvPr>
            <p:ph type="sldNum" sz="quarter" idx="12"/>
          </p:nvPr>
        </p:nvSpPr>
        <p:spPr/>
        <p:txBody>
          <a:bodyPr/>
          <a:lstStyle/>
          <a:p>
            <a:fld id="{E2552F57-39F1-4414-A95D-D330A9050032}" type="slidenum">
              <a:rPr lang="de-DE" smtClean="0"/>
              <a:t>‹Nr.›</a:t>
            </a:fld>
            <a:endParaRPr lang="de-DE"/>
          </a:p>
        </p:txBody>
      </p:sp>
    </p:spTree>
    <p:extLst>
      <p:ext uri="{BB962C8B-B14F-4D97-AF65-F5344CB8AC3E}">
        <p14:creationId xmlns:p14="http://schemas.microsoft.com/office/powerpoint/2010/main" val="6599262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61AA"/>
            </a:gs>
            <a:gs pos="100000">
              <a:srgbClr val="004D86"/>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A3C9707F-7C9D-48AF-9A22-C419B47F3D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803D0D37-A68C-4736-8036-D4EAFB23FF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3C6A94AD-9CFC-465E-ABC2-E0E9419081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9D8A40-847B-433E-9A0E-DB43C2920DC3}" type="datetimeFigureOut">
              <a:rPr lang="de-DE" smtClean="0"/>
              <a:t>09.03.2025</a:t>
            </a:fld>
            <a:endParaRPr lang="de-DE"/>
          </a:p>
        </p:txBody>
      </p:sp>
      <p:sp>
        <p:nvSpPr>
          <p:cNvPr id="5" name="Fußzeilenplatzhalter 4">
            <a:extLst>
              <a:ext uri="{FF2B5EF4-FFF2-40B4-BE49-F238E27FC236}">
                <a16:creationId xmlns:a16="http://schemas.microsoft.com/office/drawing/2014/main" id="{B73C02BC-1A5C-49B0-9E9E-D3CB708BEC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00FE653C-9712-4E63-844E-92D4CFD3212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552F57-39F1-4414-A95D-D330A9050032}" type="slidenum">
              <a:rPr lang="de-DE" smtClean="0"/>
              <a:t>‹Nr.›</a:t>
            </a:fld>
            <a:endParaRPr lang="de-DE"/>
          </a:p>
        </p:txBody>
      </p:sp>
    </p:spTree>
    <p:extLst>
      <p:ext uri="{BB962C8B-B14F-4D97-AF65-F5344CB8AC3E}">
        <p14:creationId xmlns:p14="http://schemas.microsoft.com/office/powerpoint/2010/main" val="13725886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sv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5.png"/><Relationship Id="rId9" Type="http://schemas.openxmlformats.org/officeDocument/2006/relationships/image" Target="../media/image20.sv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6.png"/><Relationship Id="rId7"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2.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2F5F8"/>
        </a:solidFill>
        <a:effectLst/>
      </p:bgPr>
    </p:bg>
    <p:spTree>
      <p:nvGrpSpPr>
        <p:cNvPr id="1" name="">
          <a:extLst>
            <a:ext uri="{FF2B5EF4-FFF2-40B4-BE49-F238E27FC236}">
              <a16:creationId xmlns:a16="http://schemas.microsoft.com/office/drawing/2014/main" id="{EF760475-7C99-40B4-BB8A-05CB5CD8F632}"/>
            </a:ext>
          </a:extLst>
        </p:cNvPr>
        <p:cNvGrpSpPr/>
        <p:nvPr/>
      </p:nvGrpSpPr>
      <p:grpSpPr>
        <a:xfrm>
          <a:off x="0" y="0"/>
          <a:ext cx="0" cy="0"/>
          <a:chOff x="0" y="0"/>
          <a:chExt cx="0" cy="0"/>
        </a:xfrm>
      </p:grpSpPr>
      <p:pic>
        <p:nvPicPr>
          <p:cNvPr id="12" name="Grafik 11">
            <a:extLst>
              <a:ext uri="{FF2B5EF4-FFF2-40B4-BE49-F238E27FC236}">
                <a16:creationId xmlns:a16="http://schemas.microsoft.com/office/drawing/2014/main" id="{CB8D8BD2-5B7A-47AA-226C-2DDBC5833DA7}"/>
              </a:ext>
            </a:extLst>
          </p:cNvPr>
          <p:cNvPicPr>
            <a:picLocks noChangeAspect="1"/>
          </p:cNvPicPr>
          <p:nvPr/>
        </p:nvPicPr>
        <p:blipFill>
          <a:blip r:embed="rId2"/>
          <a:srcRect t="15626"/>
          <a:stretch/>
        </p:blipFill>
        <p:spPr>
          <a:xfrm>
            <a:off x="0" y="0"/>
            <a:ext cx="12192000" cy="6858000"/>
          </a:xfrm>
          <a:prstGeom prst="rect">
            <a:avLst/>
          </a:prstGeom>
        </p:spPr>
      </p:pic>
      <p:sp>
        <p:nvSpPr>
          <p:cNvPr id="19" name="Rectangle 18">
            <a:extLst>
              <a:ext uri="{FF2B5EF4-FFF2-40B4-BE49-F238E27FC236}">
                <a16:creationId xmlns:a16="http://schemas.microsoft.com/office/drawing/2014/main" id="{1FE1B84E-1F5C-842A-A74A-4E025296DC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Rectangle: Rounded Corners 20">
            <a:extLst>
              <a:ext uri="{FF2B5EF4-FFF2-40B4-BE49-F238E27FC236}">
                <a16:creationId xmlns:a16="http://schemas.microsoft.com/office/drawing/2014/main" id="{72637249-7A56-7F3D-FF1B-485D8197C559}"/>
              </a:ext>
            </a:extLst>
          </p:cNvPr>
          <p:cNvSpPr/>
          <p:nvPr/>
        </p:nvSpPr>
        <p:spPr>
          <a:xfrm>
            <a:off x="3775110" y="2148640"/>
            <a:ext cx="6108700" cy="3889619"/>
          </a:xfrm>
          <a:prstGeom prst="roundRect">
            <a:avLst>
              <a:gd name="adj" fmla="val 4666"/>
            </a:avLst>
          </a:prstGeom>
          <a:solidFill>
            <a:srgbClr val="F2F5F8"/>
          </a:solidFill>
          <a:ln>
            <a:noFill/>
          </a:ln>
          <a:effectLst>
            <a:outerShdw blurRad="50800" dist="228600" dir="2400000" sx="96000" sy="96000" algn="ctr" rotWithShape="0">
              <a:srgbClr val="000000">
                <a:alpha val="43137"/>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4" name="Graphic 11">
            <a:extLst>
              <a:ext uri="{FF2B5EF4-FFF2-40B4-BE49-F238E27FC236}">
                <a16:creationId xmlns:a16="http://schemas.microsoft.com/office/drawing/2014/main" id="{A2419351-F8D2-F107-89B5-02F2B303115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92153" y="2584579"/>
            <a:ext cx="2043269" cy="541648"/>
          </a:xfrm>
          <a:prstGeom prst="rect">
            <a:avLst/>
          </a:prstGeom>
        </p:spPr>
      </p:pic>
      <p:sp>
        <p:nvSpPr>
          <p:cNvPr id="5" name="TextBox 12">
            <a:extLst>
              <a:ext uri="{FF2B5EF4-FFF2-40B4-BE49-F238E27FC236}">
                <a16:creationId xmlns:a16="http://schemas.microsoft.com/office/drawing/2014/main" id="{895B4D80-6150-957B-8F9B-63DAA671CA7A}"/>
              </a:ext>
            </a:extLst>
          </p:cNvPr>
          <p:cNvSpPr txBox="1"/>
          <p:nvPr/>
        </p:nvSpPr>
        <p:spPr>
          <a:xfrm>
            <a:off x="4147639" y="3179393"/>
            <a:ext cx="4663613" cy="954107"/>
          </a:xfrm>
          <a:prstGeom prst="rect">
            <a:avLst/>
          </a:prstGeom>
          <a:noFill/>
        </p:spPr>
        <p:txBody>
          <a:bodyPr wrap="square" rtlCol="0">
            <a:spAutoFit/>
          </a:bodyPr>
          <a:lstStyle/>
          <a:p>
            <a:r>
              <a:rPr lang="en-US" sz="2000" b="0" u="none" strike="noStrike" kern="1350" baseline="0" dirty="0">
                <a:solidFill>
                  <a:srgbClr val="044271"/>
                </a:solidFill>
                <a:latin typeface="Poppins" panose="00000500000000000000" pitchFamily="2" charset="0"/>
              </a:rPr>
              <a:t>Maximize revenue, </a:t>
            </a:r>
            <a:br>
              <a:rPr lang="en-US" sz="2000" b="0" u="none" strike="noStrike" kern="1350" baseline="0" dirty="0">
                <a:solidFill>
                  <a:srgbClr val="044271"/>
                </a:solidFill>
                <a:latin typeface="Poppins" panose="00000500000000000000" pitchFamily="2" charset="0"/>
              </a:rPr>
            </a:br>
            <a:r>
              <a:rPr lang="en-US" sz="2000" b="0" u="none" strike="noStrike" kern="1350" baseline="0" dirty="0">
                <a:solidFill>
                  <a:srgbClr val="044271"/>
                </a:solidFill>
                <a:latin typeface="Poppins" panose="00000500000000000000" pitchFamily="2" charset="0"/>
              </a:rPr>
              <a:t>minimize wait times.</a:t>
            </a:r>
            <a:endParaRPr lang="en-GB" sz="2000" kern="100" dirty="0">
              <a:solidFill>
                <a:srgbClr val="044271"/>
              </a:solidFill>
              <a:effectLst/>
              <a:latin typeface="Poppins" panose="00000500000000000000" pitchFamily="2" charset="0"/>
              <a:ea typeface="Calibri" panose="020F0502020204030204" pitchFamily="34" charset="0"/>
              <a:cs typeface="Poppins" panose="00000500000000000000" pitchFamily="2" charset="0"/>
            </a:endParaRPr>
          </a:p>
          <a:p>
            <a:r>
              <a:rPr lang="en-GB" sz="1600" kern="100" dirty="0">
                <a:solidFill>
                  <a:srgbClr val="044271"/>
                </a:solidFill>
                <a:effectLst/>
                <a:latin typeface="Poppins" panose="00000500000000000000" pitchFamily="2" charset="0"/>
                <a:ea typeface="Calibri" panose="020F0502020204030204" pitchFamily="34" charset="0"/>
                <a:cs typeface="Poppins" panose="00000500000000000000" pitchFamily="2" charset="0"/>
              </a:rPr>
              <a:t>Industry Solutions for </a:t>
            </a:r>
            <a:r>
              <a:rPr lang="en-GB" sz="1600" kern="100" dirty="0">
                <a:solidFill>
                  <a:srgbClr val="044271"/>
                </a:solidFill>
                <a:latin typeface="Poppins" panose="00000500000000000000" pitchFamily="2" charset="0"/>
                <a:ea typeface="Calibri" panose="020F0502020204030204" pitchFamily="34" charset="0"/>
                <a:cs typeface="Poppins" panose="00000500000000000000" pitchFamily="2" charset="0"/>
              </a:rPr>
              <a:t>Retail &amp; Deli Counters</a:t>
            </a:r>
            <a:endParaRPr lang="de-DE" sz="1600" kern="100" dirty="0">
              <a:solidFill>
                <a:srgbClr val="044271"/>
              </a:solidFill>
              <a:effectLst/>
              <a:latin typeface="Poppins SemiBold" panose="00000700000000000000" pitchFamily="2" charset="0"/>
              <a:ea typeface="Calibri" panose="020F0502020204030204" pitchFamily="34" charset="0"/>
              <a:cs typeface="Poppins SemiBold" panose="00000700000000000000" pitchFamily="2" charset="0"/>
            </a:endParaRPr>
          </a:p>
        </p:txBody>
      </p:sp>
      <p:sp>
        <p:nvSpPr>
          <p:cNvPr id="6" name="TextBox 31">
            <a:extLst>
              <a:ext uri="{FF2B5EF4-FFF2-40B4-BE49-F238E27FC236}">
                <a16:creationId xmlns:a16="http://schemas.microsoft.com/office/drawing/2014/main" id="{FB2336FC-E2B5-6D1C-B3FA-2CC755C2ABCE}"/>
              </a:ext>
            </a:extLst>
          </p:cNvPr>
          <p:cNvSpPr txBox="1"/>
          <p:nvPr/>
        </p:nvSpPr>
        <p:spPr>
          <a:xfrm>
            <a:off x="4147639" y="4358704"/>
            <a:ext cx="5363643" cy="369332"/>
          </a:xfrm>
          <a:prstGeom prst="rect">
            <a:avLst/>
          </a:prstGeom>
          <a:noFill/>
        </p:spPr>
        <p:txBody>
          <a:bodyPr wrap="square" rtlCol="0">
            <a:spAutoFit/>
          </a:bodyPr>
          <a:lstStyle/>
          <a:p>
            <a:pPr algn="l"/>
            <a:r>
              <a:rPr lang="en-US" sz="900" b="0" u="sng" strike="noStrike" kern="1350" baseline="0" dirty="0">
                <a:latin typeface="Poppins" panose="00000500000000000000" pitchFamily="2" charset="0"/>
              </a:rPr>
              <a:t>www.cleverq.us | info@cleverq.us | 786-709-9550</a:t>
            </a:r>
            <a:br>
              <a:rPr lang="en-US" sz="900" b="0" u="sng" strike="noStrike" kern="1350" baseline="0" dirty="0">
                <a:latin typeface="Poppins" panose="00000500000000000000" pitchFamily="2" charset="0"/>
              </a:rPr>
            </a:br>
            <a:r>
              <a:rPr lang="en-US" sz="900" b="0" u="sng" strike="noStrike" kern="1350" baseline="0" dirty="0">
                <a:latin typeface="Poppins" panose="00000500000000000000" pitchFamily="2" charset="0"/>
              </a:rPr>
              <a:t>851 Ne 1st Ave Miami | FL 33132-1842 | (Paramount Miami World Center</a:t>
            </a:r>
            <a:r>
              <a:rPr lang="en-US" sz="900" b="0" i="1" u="sng" strike="noStrike" kern="1350" baseline="0" dirty="0">
                <a:latin typeface="Poppins" panose="00000500000000000000" pitchFamily="2" charset="0"/>
              </a:rPr>
              <a:t>)</a:t>
            </a:r>
          </a:p>
        </p:txBody>
      </p:sp>
      <p:pic>
        <p:nvPicPr>
          <p:cNvPr id="7" name="Grafik 6">
            <a:extLst>
              <a:ext uri="{FF2B5EF4-FFF2-40B4-BE49-F238E27FC236}">
                <a16:creationId xmlns:a16="http://schemas.microsoft.com/office/drawing/2014/main" id="{A9641E15-DCAE-C6F9-FCF5-FE91961DBE35}"/>
              </a:ext>
            </a:extLst>
          </p:cNvPr>
          <p:cNvPicPr>
            <a:picLocks noChangeAspect="1"/>
          </p:cNvPicPr>
          <p:nvPr/>
        </p:nvPicPr>
        <p:blipFill>
          <a:blip r:embed="rId5"/>
          <a:stretch>
            <a:fillRect/>
          </a:stretch>
        </p:blipFill>
        <p:spPr>
          <a:xfrm>
            <a:off x="4192154" y="5442708"/>
            <a:ext cx="5165090" cy="265083"/>
          </a:xfrm>
          <a:prstGeom prst="rect">
            <a:avLst/>
          </a:prstGeom>
        </p:spPr>
      </p:pic>
      <p:pic>
        <p:nvPicPr>
          <p:cNvPr id="40" name="Grafik 39">
            <a:extLst>
              <a:ext uri="{FF2B5EF4-FFF2-40B4-BE49-F238E27FC236}">
                <a16:creationId xmlns:a16="http://schemas.microsoft.com/office/drawing/2014/main" id="{CA14C467-24C0-7F65-315F-E18D36FF38EA}"/>
              </a:ext>
            </a:extLst>
          </p:cNvPr>
          <p:cNvPicPr>
            <a:picLocks noChangeAspect="1"/>
          </p:cNvPicPr>
          <p:nvPr/>
        </p:nvPicPr>
        <p:blipFill>
          <a:blip r:embed="rId6"/>
          <a:stretch>
            <a:fillRect/>
          </a:stretch>
        </p:blipFill>
        <p:spPr>
          <a:xfrm>
            <a:off x="1118171" y="1988258"/>
            <a:ext cx="1716585" cy="5479556"/>
          </a:xfrm>
          <a:prstGeom prst="rect">
            <a:avLst/>
          </a:prstGeom>
        </p:spPr>
      </p:pic>
      <p:pic>
        <p:nvPicPr>
          <p:cNvPr id="41" name="Grafik 40">
            <a:extLst>
              <a:ext uri="{FF2B5EF4-FFF2-40B4-BE49-F238E27FC236}">
                <a16:creationId xmlns:a16="http://schemas.microsoft.com/office/drawing/2014/main" id="{F71DBF40-54E9-EA29-29E8-1BB8950A590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192153" y="5034196"/>
            <a:ext cx="249809" cy="302095"/>
          </a:xfrm>
          <a:prstGeom prst="rect">
            <a:avLst/>
          </a:prstGeom>
        </p:spPr>
      </p:pic>
      <p:pic>
        <p:nvPicPr>
          <p:cNvPr id="42" name="Grafik 41">
            <a:extLst>
              <a:ext uri="{FF2B5EF4-FFF2-40B4-BE49-F238E27FC236}">
                <a16:creationId xmlns:a16="http://schemas.microsoft.com/office/drawing/2014/main" id="{03C41305-A3CF-5C0A-F9A3-510A49E4C66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565228" y="5034196"/>
            <a:ext cx="871428" cy="302095"/>
          </a:xfrm>
          <a:prstGeom prst="rect">
            <a:avLst/>
          </a:prstGeom>
        </p:spPr>
      </p:pic>
      <p:pic>
        <p:nvPicPr>
          <p:cNvPr id="43" name="Grafik 42">
            <a:extLst>
              <a:ext uri="{FF2B5EF4-FFF2-40B4-BE49-F238E27FC236}">
                <a16:creationId xmlns:a16="http://schemas.microsoft.com/office/drawing/2014/main" id="{8D628564-48CB-6A27-263B-65098FFC2325}"/>
              </a:ext>
            </a:extLst>
          </p:cNvPr>
          <p:cNvPicPr>
            <a:picLocks noChangeAspect="1"/>
          </p:cNvPicPr>
          <p:nvPr/>
        </p:nvPicPr>
        <p:blipFill>
          <a:blip r:embed="rId11"/>
          <a:stretch>
            <a:fillRect/>
          </a:stretch>
        </p:blipFill>
        <p:spPr>
          <a:xfrm>
            <a:off x="9751607" y="3052376"/>
            <a:ext cx="1716585" cy="3184076"/>
          </a:xfrm>
          <a:prstGeom prst="rect">
            <a:avLst/>
          </a:prstGeom>
        </p:spPr>
      </p:pic>
    </p:spTree>
    <p:extLst>
      <p:ext uri="{BB962C8B-B14F-4D97-AF65-F5344CB8AC3E}">
        <p14:creationId xmlns:p14="http://schemas.microsoft.com/office/powerpoint/2010/main" val="13311922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2F5F8"/>
        </a:solidFill>
        <a:effectLst/>
      </p:bgPr>
    </p:bg>
    <p:spTree>
      <p:nvGrpSpPr>
        <p:cNvPr id="1" name="">
          <a:extLst>
            <a:ext uri="{FF2B5EF4-FFF2-40B4-BE49-F238E27FC236}">
              <a16:creationId xmlns:a16="http://schemas.microsoft.com/office/drawing/2014/main" id="{709FD15E-4BE9-CD04-D1B5-ECFC500D9493}"/>
            </a:ext>
          </a:extLst>
        </p:cNvPr>
        <p:cNvGrpSpPr/>
        <p:nvPr/>
      </p:nvGrpSpPr>
      <p:grpSpPr>
        <a:xfrm>
          <a:off x="0" y="0"/>
          <a:ext cx="0" cy="0"/>
          <a:chOff x="0" y="0"/>
          <a:chExt cx="0" cy="0"/>
        </a:xfrm>
      </p:grpSpPr>
      <p:pic>
        <p:nvPicPr>
          <p:cNvPr id="12" name="Grafik 11">
            <a:extLst>
              <a:ext uri="{FF2B5EF4-FFF2-40B4-BE49-F238E27FC236}">
                <a16:creationId xmlns:a16="http://schemas.microsoft.com/office/drawing/2014/main" id="{E8005981-8350-49A9-74BE-B789A7D0955D}"/>
              </a:ext>
            </a:extLst>
          </p:cNvPr>
          <p:cNvPicPr>
            <a:picLocks noChangeAspect="1"/>
          </p:cNvPicPr>
          <p:nvPr/>
        </p:nvPicPr>
        <p:blipFill>
          <a:blip r:embed="rId2"/>
          <a:srcRect t="15626"/>
          <a:stretch/>
        </p:blipFill>
        <p:spPr>
          <a:xfrm>
            <a:off x="0" y="0"/>
            <a:ext cx="12192000" cy="6858000"/>
          </a:xfrm>
          <a:prstGeom prst="rect">
            <a:avLst/>
          </a:prstGeom>
        </p:spPr>
      </p:pic>
      <p:sp>
        <p:nvSpPr>
          <p:cNvPr id="3" name="Rectangle: Rounded Corners 20">
            <a:extLst>
              <a:ext uri="{FF2B5EF4-FFF2-40B4-BE49-F238E27FC236}">
                <a16:creationId xmlns:a16="http://schemas.microsoft.com/office/drawing/2014/main" id="{F5B54DA9-91C0-AAF6-076F-4F887DF1D333}"/>
              </a:ext>
            </a:extLst>
          </p:cNvPr>
          <p:cNvSpPr/>
          <p:nvPr/>
        </p:nvSpPr>
        <p:spPr>
          <a:xfrm>
            <a:off x="3775110" y="2148640"/>
            <a:ext cx="6108700" cy="3889619"/>
          </a:xfrm>
          <a:prstGeom prst="roundRect">
            <a:avLst>
              <a:gd name="adj" fmla="val 4666"/>
            </a:avLst>
          </a:prstGeom>
          <a:solidFill>
            <a:srgbClr val="F2F5F8"/>
          </a:solidFill>
          <a:ln>
            <a:noFill/>
          </a:ln>
          <a:effectLst>
            <a:outerShdw blurRad="50800" dist="228600" dir="2400000" sx="96000" sy="96000" algn="ctr" rotWithShape="0">
              <a:srgbClr val="000000">
                <a:alpha val="43137"/>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4" name="Graphic 11">
            <a:extLst>
              <a:ext uri="{FF2B5EF4-FFF2-40B4-BE49-F238E27FC236}">
                <a16:creationId xmlns:a16="http://schemas.microsoft.com/office/drawing/2014/main" id="{FF512493-E431-E70F-AA79-AD96E8C5CA7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92153" y="2584579"/>
            <a:ext cx="2043269" cy="541648"/>
          </a:xfrm>
          <a:prstGeom prst="rect">
            <a:avLst/>
          </a:prstGeom>
        </p:spPr>
      </p:pic>
      <p:sp>
        <p:nvSpPr>
          <p:cNvPr id="5" name="TextBox 12">
            <a:extLst>
              <a:ext uri="{FF2B5EF4-FFF2-40B4-BE49-F238E27FC236}">
                <a16:creationId xmlns:a16="http://schemas.microsoft.com/office/drawing/2014/main" id="{B970F638-79F6-1149-0B6B-AC8E3D69F4C8}"/>
              </a:ext>
            </a:extLst>
          </p:cNvPr>
          <p:cNvSpPr txBox="1"/>
          <p:nvPr/>
        </p:nvSpPr>
        <p:spPr>
          <a:xfrm>
            <a:off x="4147640" y="3179393"/>
            <a:ext cx="4129226" cy="338554"/>
          </a:xfrm>
          <a:prstGeom prst="rect">
            <a:avLst/>
          </a:prstGeom>
          <a:noFill/>
        </p:spPr>
        <p:txBody>
          <a:bodyPr wrap="square" rtlCol="0">
            <a:spAutoFit/>
          </a:bodyPr>
          <a:lstStyle/>
          <a:p>
            <a:r>
              <a:rPr lang="en-GB" sz="1600" kern="100" dirty="0">
                <a:solidFill>
                  <a:srgbClr val="044271"/>
                </a:solidFill>
                <a:effectLst/>
                <a:latin typeface="Poppins" panose="00000500000000000000" pitchFamily="2" charset="0"/>
                <a:ea typeface="Calibri" panose="020F0502020204030204" pitchFamily="34" charset="0"/>
                <a:cs typeface="Poppins" panose="00000500000000000000" pitchFamily="2" charset="0"/>
              </a:rPr>
              <a:t>Industry Solutions for </a:t>
            </a:r>
            <a:r>
              <a:rPr lang="en-GB" sz="1600" kern="100" dirty="0">
                <a:solidFill>
                  <a:srgbClr val="044271"/>
                </a:solidFill>
                <a:latin typeface="Poppins" panose="00000500000000000000" pitchFamily="2" charset="0"/>
                <a:ea typeface="Calibri" panose="020F0502020204030204" pitchFamily="34" charset="0"/>
                <a:cs typeface="Poppins" panose="00000500000000000000" pitchFamily="2" charset="0"/>
              </a:rPr>
              <a:t>Retail &amp; Deli.</a:t>
            </a:r>
            <a:endParaRPr lang="de-DE" sz="1600" kern="100" dirty="0">
              <a:solidFill>
                <a:srgbClr val="044271"/>
              </a:solidFill>
              <a:effectLst/>
              <a:latin typeface="Poppins SemiBold" panose="00000700000000000000" pitchFamily="2" charset="0"/>
              <a:ea typeface="Calibri" panose="020F0502020204030204" pitchFamily="34" charset="0"/>
              <a:cs typeface="Poppins SemiBold" panose="00000700000000000000" pitchFamily="2" charset="0"/>
            </a:endParaRPr>
          </a:p>
        </p:txBody>
      </p:sp>
      <p:pic>
        <p:nvPicPr>
          <p:cNvPr id="7" name="Grafik 6">
            <a:extLst>
              <a:ext uri="{FF2B5EF4-FFF2-40B4-BE49-F238E27FC236}">
                <a16:creationId xmlns:a16="http://schemas.microsoft.com/office/drawing/2014/main" id="{F066E13F-74AF-298D-D4F5-B140A19C7C07}"/>
              </a:ext>
            </a:extLst>
          </p:cNvPr>
          <p:cNvPicPr>
            <a:picLocks noChangeAspect="1"/>
          </p:cNvPicPr>
          <p:nvPr/>
        </p:nvPicPr>
        <p:blipFill>
          <a:blip r:embed="rId5"/>
          <a:stretch>
            <a:fillRect/>
          </a:stretch>
        </p:blipFill>
        <p:spPr>
          <a:xfrm>
            <a:off x="5636582" y="5482519"/>
            <a:ext cx="3613669" cy="185461"/>
          </a:xfrm>
          <a:prstGeom prst="rect">
            <a:avLst/>
          </a:prstGeom>
        </p:spPr>
      </p:pic>
      <p:pic>
        <p:nvPicPr>
          <p:cNvPr id="40" name="Grafik 39">
            <a:extLst>
              <a:ext uri="{FF2B5EF4-FFF2-40B4-BE49-F238E27FC236}">
                <a16:creationId xmlns:a16="http://schemas.microsoft.com/office/drawing/2014/main" id="{A6A1ED94-75C0-4DE3-8A99-21CB4C97C9E7}"/>
              </a:ext>
            </a:extLst>
          </p:cNvPr>
          <p:cNvPicPr>
            <a:picLocks noChangeAspect="1"/>
          </p:cNvPicPr>
          <p:nvPr/>
        </p:nvPicPr>
        <p:blipFill>
          <a:blip r:embed="rId6"/>
          <a:stretch>
            <a:fillRect/>
          </a:stretch>
        </p:blipFill>
        <p:spPr>
          <a:xfrm>
            <a:off x="1118171" y="1988258"/>
            <a:ext cx="1716585" cy="5479556"/>
          </a:xfrm>
          <a:prstGeom prst="rect">
            <a:avLst/>
          </a:prstGeom>
        </p:spPr>
      </p:pic>
      <p:pic>
        <p:nvPicPr>
          <p:cNvPr id="41" name="Grafik 40">
            <a:extLst>
              <a:ext uri="{FF2B5EF4-FFF2-40B4-BE49-F238E27FC236}">
                <a16:creationId xmlns:a16="http://schemas.microsoft.com/office/drawing/2014/main" id="{6216C6F0-0940-D1A8-0C1D-07AAC2DE7C2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192153" y="5322472"/>
            <a:ext cx="249809" cy="302095"/>
          </a:xfrm>
          <a:prstGeom prst="rect">
            <a:avLst/>
          </a:prstGeom>
        </p:spPr>
      </p:pic>
      <p:pic>
        <p:nvPicPr>
          <p:cNvPr id="42" name="Grafik 41">
            <a:extLst>
              <a:ext uri="{FF2B5EF4-FFF2-40B4-BE49-F238E27FC236}">
                <a16:creationId xmlns:a16="http://schemas.microsoft.com/office/drawing/2014/main" id="{7BC8BB19-CD74-E7D9-2C1D-8B2084BBD84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565228" y="5322472"/>
            <a:ext cx="871428" cy="302095"/>
          </a:xfrm>
          <a:prstGeom prst="rect">
            <a:avLst/>
          </a:prstGeom>
        </p:spPr>
      </p:pic>
      <p:pic>
        <p:nvPicPr>
          <p:cNvPr id="43" name="Grafik 42">
            <a:extLst>
              <a:ext uri="{FF2B5EF4-FFF2-40B4-BE49-F238E27FC236}">
                <a16:creationId xmlns:a16="http://schemas.microsoft.com/office/drawing/2014/main" id="{A5F2B625-6038-A672-FB3E-D233F919B29F}"/>
              </a:ext>
            </a:extLst>
          </p:cNvPr>
          <p:cNvPicPr>
            <a:picLocks noChangeAspect="1"/>
          </p:cNvPicPr>
          <p:nvPr/>
        </p:nvPicPr>
        <p:blipFill>
          <a:blip r:embed="rId11"/>
          <a:stretch>
            <a:fillRect/>
          </a:stretch>
        </p:blipFill>
        <p:spPr>
          <a:xfrm>
            <a:off x="9751607" y="3052376"/>
            <a:ext cx="1716585" cy="3184076"/>
          </a:xfrm>
          <a:prstGeom prst="rect">
            <a:avLst/>
          </a:prstGeom>
        </p:spPr>
      </p:pic>
      <p:sp>
        <p:nvSpPr>
          <p:cNvPr id="13" name="TextBox 31">
            <a:extLst>
              <a:ext uri="{FF2B5EF4-FFF2-40B4-BE49-F238E27FC236}">
                <a16:creationId xmlns:a16="http://schemas.microsoft.com/office/drawing/2014/main" id="{32676DDC-985F-F30C-8083-1B3DADFA8701}"/>
              </a:ext>
            </a:extLst>
          </p:cNvPr>
          <p:cNvSpPr txBox="1"/>
          <p:nvPr/>
        </p:nvSpPr>
        <p:spPr>
          <a:xfrm>
            <a:off x="4147640" y="3634912"/>
            <a:ext cx="5165090" cy="1477328"/>
          </a:xfrm>
          <a:prstGeom prst="rect">
            <a:avLst/>
          </a:prstGeom>
          <a:noFill/>
        </p:spPr>
        <p:txBody>
          <a:bodyPr wrap="square" rtlCol="0">
            <a:spAutoFit/>
          </a:bodyPr>
          <a:lstStyle/>
          <a:p>
            <a:pPr algn="just"/>
            <a:r>
              <a:rPr lang="en-US" sz="900" b="0" u="none" strike="noStrike" kern="1350" baseline="0" dirty="0" err="1">
                <a:latin typeface="Poppins" panose="00000500000000000000" pitchFamily="2" charset="0"/>
              </a:rPr>
              <a:t>cleverQ</a:t>
            </a:r>
            <a:r>
              <a:rPr lang="en-US" sz="900" b="0" u="none" strike="noStrike" kern="1350" baseline="0" dirty="0">
                <a:latin typeface="Poppins" panose="00000500000000000000" pitchFamily="2" charset="0"/>
              </a:rPr>
              <a:t> is a brand of the German software developer B.I.C. GmbH. For over 10 years, </a:t>
            </a:r>
            <a:r>
              <a:rPr lang="en-US" sz="900" b="0" u="none" strike="noStrike" kern="1350" baseline="0" dirty="0" err="1">
                <a:latin typeface="Poppins" panose="00000500000000000000" pitchFamily="2" charset="0"/>
              </a:rPr>
              <a:t>cleverQ</a:t>
            </a:r>
            <a:r>
              <a:rPr lang="en-US" sz="900" b="0" u="none" strike="noStrike" kern="1350" baseline="0" dirty="0">
                <a:latin typeface="Poppins" panose="00000500000000000000" pitchFamily="2" charset="0"/>
              </a:rPr>
              <a:t> has been one of the most successful systems in the DACH region for queuing and appointment management. Numerous customers from a wide range of industries already rely on </a:t>
            </a:r>
            <a:r>
              <a:rPr lang="en-US" sz="900" b="0" u="none" strike="noStrike" kern="1350" baseline="0" dirty="0" err="1">
                <a:latin typeface="Poppins" panose="00000500000000000000" pitchFamily="2" charset="0"/>
              </a:rPr>
              <a:t>cleverQ</a:t>
            </a:r>
            <a:r>
              <a:rPr lang="en-US" sz="900" b="0" u="none" strike="noStrike" kern="1350" baseline="0" dirty="0">
                <a:latin typeface="Poppins" panose="00000500000000000000" pitchFamily="2" charset="0"/>
              </a:rPr>
              <a:t>.</a:t>
            </a:r>
          </a:p>
          <a:p>
            <a:pPr algn="just"/>
            <a:endParaRPr lang="de-DE" sz="900" b="0" u="none" strike="noStrike" kern="1350" baseline="0" dirty="0">
              <a:latin typeface="Poppins" panose="00000500000000000000" pitchFamily="2" charset="0"/>
            </a:endParaRPr>
          </a:p>
          <a:p>
            <a:pPr algn="just"/>
            <a:r>
              <a:rPr lang="en-US" sz="900" b="0" u="none" strike="noStrike" kern="1350" baseline="0" dirty="0">
                <a:latin typeface="Poppins" panose="00000500000000000000" pitchFamily="2" charset="0"/>
              </a:rPr>
              <a:t>If you'd like to learn more about us or have any questions, feel free to visit our website or reach out to us directly:</a:t>
            </a:r>
          </a:p>
          <a:p>
            <a:pPr algn="l"/>
            <a:endParaRPr lang="de-DE" sz="900" b="0" i="1" u="sng" strike="noStrike" kern="1350" baseline="0" dirty="0">
              <a:latin typeface="Poppins" panose="00000500000000000000" pitchFamily="2" charset="0"/>
            </a:endParaRPr>
          </a:p>
          <a:p>
            <a:pPr algn="l"/>
            <a:r>
              <a:rPr lang="en-US" sz="900" b="0" u="sng" strike="noStrike" kern="1350" baseline="0" dirty="0">
                <a:latin typeface="Poppins" panose="00000500000000000000" pitchFamily="2" charset="0"/>
              </a:rPr>
              <a:t>www.cleverq.us | info@cleverq.us | 786-709-9550</a:t>
            </a:r>
            <a:br>
              <a:rPr lang="en-US" sz="900" b="0" u="sng" strike="noStrike" kern="1350" baseline="0" dirty="0">
                <a:latin typeface="Poppins" panose="00000500000000000000" pitchFamily="2" charset="0"/>
              </a:rPr>
            </a:br>
            <a:r>
              <a:rPr lang="en-US" sz="900" b="0" u="sng" strike="noStrike" kern="1350" baseline="0" dirty="0">
                <a:latin typeface="Poppins" panose="00000500000000000000" pitchFamily="2" charset="0"/>
              </a:rPr>
              <a:t>851 Ne 1st Ave Miami | FL 33132-1842 | (Paramount Miami World Center</a:t>
            </a:r>
            <a:r>
              <a:rPr lang="en-US" sz="900" b="0" i="1" u="sng" strike="noStrike" kern="1350" baseline="0" dirty="0">
                <a:latin typeface="Poppins" panose="00000500000000000000" pitchFamily="2" charset="0"/>
              </a:rPr>
              <a:t>)</a:t>
            </a:r>
          </a:p>
        </p:txBody>
      </p:sp>
    </p:spTree>
    <p:extLst>
      <p:ext uri="{BB962C8B-B14F-4D97-AF65-F5344CB8AC3E}">
        <p14:creationId xmlns:p14="http://schemas.microsoft.com/office/powerpoint/2010/main" val="42695666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2F5F8"/>
        </a:solidFill>
        <a:effectLst/>
      </p:bgPr>
    </p:bg>
    <p:spTree>
      <p:nvGrpSpPr>
        <p:cNvPr id="1" name=""/>
        <p:cNvGrpSpPr/>
        <p:nvPr/>
      </p:nvGrpSpPr>
      <p:grpSpPr>
        <a:xfrm>
          <a:off x="0" y="0"/>
          <a:ext cx="0" cy="0"/>
          <a:chOff x="0" y="0"/>
          <a:chExt cx="0" cy="0"/>
        </a:xfrm>
      </p:grpSpPr>
      <p:sp>
        <p:nvSpPr>
          <p:cNvPr id="12" name="Textfeld 11">
            <a:extLst>
              <a:ext uri="{FF2B5EF4-FFF2-40B4-BE49-F238E27FC236}">
                <a16:creationId xmlns:a16="http://schemas.microsoft.com/office/drawing/2014/main" id="{29CC1E7E-B52F-44B8-8F16-3C52D15B8CFD}"/>
              </a:ext>
            </a:extLst>
          </p:cNvPr>
          <p:cNvSpPr txBox="1"/>
          <p:nvPr/>
        </p:nvSpPr>
        <p:spPr>
          <a:xfrm>
            <a:off x="523411" y="1870210"/>
            <a:ext cx="4492702" cy="2031325"/>
          </a:xfrm>
          <a:prstGeom prst="rect">
            <a:avLst/>
          </a:prstGeom>
          <a:noFill/>
        </p:spPr>
        <p:txBody>
          <a:bodyPr wrap="square" rtlCol="0">
            <a:spAutoFit/>
          </a:bodyPr>
          <a:lstStyle/>
          <a:p>
            <a:pPr marL="342900" indent="-342900">
              <a:spcAft>
                <a:spcPts val="1200"/>
              </a:spcAft>
              <a:buFont typeface="Arial" panose="020B0604020202020204" pitchFamily="34" charset="0"/>
              <a:buChar char="•"/>
            </a:pPr>
            <a:r>
              <a:rPr lang="de-DE" sz="1600" dirty="0">
                <a:effectLst/>
                <a:latin typeface="Poppins ExtraLight" panose="00000300000000000000" pitchFamily="2" charset="0"/>
                <a:cs typeface="Poppins ExtraLight" panose="00000300000000000000" pitchFamily="2" charset="0"/>
              </a:rPr>
              <a:t>Queuing </a:t>
            </a:r>
            <a:r>
              <a:rPr lang="de-DE" sz="1600" dirty="0" err="1">
                <a:effectLst/>
                <a:latin typeface="Poppins ExtraLight" panose="00000300000000000000" pitchFamily="2" charset="0"/>
                <a:cs typeface="Poppins ExtraLight" panose="00000300000000000000" pitchFamily="2" charset="0"/>
              </a:rPr>
              <a:t>software</a:t>
            </a:r>
            <a:r>
              <a:rPr lang="de-DE" sz="1600" dirty="0">
                <a:effectLst/>
                <a:latin typeface="Poppins ExtraLight" panose="00000300000000000000" pitchFamily="2" charset="0"/>
                <a:cs typeface="Poppins ExtraLight" panose="00000300000000000000" pitchFamily="2" charset="0"/>
              </a:rPr>
              <a:t> </a:t>
            </a:r>
            <a:r>
              <a:rPr lang="de-DE" sz="1600" dirty="0" err="1">
                <a:effectLst/>
                <a:latin typeface="Poppins ExtraLight" panose="00000300000000000000" pitchFamily="2" charset="0"/>
                <a:cs typeface="Poppins ExtraLight" panose="00000300000000000000" pitchFamily="2" charset="0"/>
              </a:rPr>
              <a:t>for</a:t>
            </a:r>
            <a:r>
              <a:rPr lang="de-DE" sz="1600" dirty="0">
                <a:effectLst/>
                <a:latin typeface="Poppins ExtraLight" panose="00000300000000000000" pitchFamily="2" charset="0"/>
                <a:cs typeface="Poppins ExtraLight" panose="00000300000000000000" pitchFamily="2" charset="0"/>
              </a:rPr>
              <a:t> </a:t>
            </a:r>
            <a:r>
              <a:rPr lang="de-DE" sz="1600" dirty="0" err="1">
                <a:effectLst/>
                <a:latin typeface="Poppins ExtraLight" panose="00000300000000000000" pitchFamily="2" charset="0"/>
                <a:cs typeface="Poppins ExtraLight" panose="00000300000000000000" pitchFamily="2" charset="0"/>
              </a:rPr>
              <a:t>kiosk</a:t>
            </a:r>
            <a:r>
              <a:rPr lang="de-DE" sz="1600" dirty="0">
                <a:effectLst/>
                <a:latin typeface="Poppins ExtraLight" panose="00000300000000000000" pitchFamily="2" charset="0"/>
                <a:cs typeface="Poppins ExtraLight" panose="00000300000000000000" pitchFamily="2" charset="0"/>
              </a:rPr>
              <a:t> </a:t>
            </a:r>
            <a:r>
              <a:rPr lang="de-DE" sz="1600" dirty="0" err="1">
                <a:effectLst/>
                <a:latin typeface="Poppins ExtraLight" panose="00000300000000000000" pitchFamily="2" charset="0"/>
                <a:cs typeface="Poppins ExtraLight" panose="00000300000000000000" pitchFamily="2" charset="0"/>
              </a:rPr>
              <a:t>systems</a:t>
            </a:r>
            <a:r>
              <a:rPr lang="de-DE" sz="1600" dirty="0">
                <a:effectLst/>
                <a:latin typeface="Poppins ExtraLight" panose="00000300000000000000" pitchFamily="2" charset="0"/>
                <a:cs typeface="Poppins ExtraLight" panose="00000300000000000000" pitchFamily="2" charset="0"/>
              </a:rPr>
              <a:t> </a:t>
            </a:r>
            <a:br>
              <a:rPr lang="de-DE" sz="1600" dirty="0">
                <a:effectLst/>
                <a:latin typeface="Poppins ExtraLight" panose="00000300000000000000" pitchFamily="2" charset="0"/>
                <a:cs typeface="Poppins ExtraLight" panose="00000300000000000000" pitchFamily="2" charset="0"/>
              </a:rPr>
            </a:br>
            <a:r>
              <a:rPr lang="de-DE" sz="1600" dirty="0">
                <a:effectLst/>
                <a:latin typeface="Poppins ExtraLight" panose="00000300000000000000" pitchFamily="2" charset="0"/>
                <a:cs typeface="Poppins ExtraLight" panose="00000300000000000000" pitchFamily="2" charset="0"/>
              </a:rPr>
              <a:t>and cash </a:t>
            </a:r>
            <a:r>
              <a:rPr lang="de-DE" sz="1600" dirty="0" err="1">
                <a:effectLst/>
                <a:latin typeface="Poppins ExtraLight" panose="00000300000000000000" pitchFamily="2" charset="0"/>
                <a:cs typeface="Poppins ExtraLight" panose="00000300000000000000" pitchFamily="2" charset="0"/>
              </a:rPr>
              <a:t>registers</a:t>
            </a:r>
            <a:endParaRPr lang="de-DE" sz="1600" dirty="0">
              <a:effectLst/>
              <a:latin typeface="Poppins ExtraLight" panose="00000300000000000000" pitchFamily="2" charset="0"/>
              <a:cs typeface="Poppins ExtraLight" panose="00000300000000000000" pitchFamily="2" charset="0"/>
            </a:endParaRPr>
          </a:p>
          <a:p>
            <a:pPr marL="342900" indent="-342900">
              <a:spcAft>
                <a:spcPts val="1200"/>
              </a:spcAft>
              <a:buFont typeface="Arial" panose="020B0604020202020204" pitchFamily="34" charset="0"/>
              <a:buChar char="•"/>
            </a:pPr>
            <a:r>
              <a:rPr lang="de-DE" sz="1600" dirty="0">
                <a:latin typeface="Poppins ExtraLight" panose="00000300000000000000" pitchFamily="2" charset="0"/>
                <a:cs typeface="Poppins ExtraLight" panose="00000300000000000000" pitchFamily="2" charset="0"/>
              </a:rPr>
              <a:t>e-Tickets via </a:t>
            </a:r>
            <a:r>
              <a:rPr lang="de-DE" sz="1600" dirty="0" err="1">
                <a:latin typeface="Poppins ExtraLight" panose="00000300000000000000" pitchFamily="2" charset="0"/>
                <a:cs typeface="Poppins ExtraLight" panose="00000300000000000000" pitchFamily="2" charset="0"/>
              </a:rPr>
              <a:t>QR-code</a:t>
            </a:r>
            <a:r>
              <a:rPr lang="de-DE" sz="1600" dirty="0">
                <a:latin typeface="Poppins ExtraLight" panose="00000300000000000000" pitchFamily="2" charset="0"/>
                <a:cs typeface="Poppins ExtraLight" panose="00000300000000000000" pitchFamily="2" charset="0"/>
              </a:rPr>
              <a:t> </a:t>
            </a:r>
            <a:r>
              <a:rPr lang="de-DE" sz="1600" dirty="0" err="1">
                <a:latin typeface="Poppins ExtraLight" panose="00000300000000000000" pitchFamily="2" charset="0"/>
                <a:cs typeface="Poppins ExtraLight" panose="00000300000000000000" pitchFamily="2" charset="0"/>
              </a:rPr>
              <a:t>for</a:t>
            </a:r>
            <a:r>
              <a:rPr lang="de-DE" sz="1600" dirty="0">
                <a:latin typeface="Poppins ExtraLight" panose="00000300000000000000" pitchFamily="2" charset="0"/>
                <a:cs typeface="Poppins ExtraLight" panose="00000300000000000000" pitchFamily="2" charset="0"/>
              </a:rPr>
              <a:t> </a:t>
            </a:r>
            <a:r>
              <a:rPr lang="de-DE" sz="1600" dirty="0" err="1">
                <a:latin typeface="Poppins ExtraLight" panose="00000300000000000000" pitchFamily="2" charset="0"/>
                <a:cs typeface="Poppins ExtraLight" panose="00000300000000000000" pitchFamily="2" charset="0"/>
              </a:rPr>
              <a:t>smartphones</a:t>
            </a:r>
            <a:r>
              <a:rPr lang="de-DE" sz="1600" dirty="0">
                <a:latin typeface="Poppins ExtraLight" panose="00000300000000000000" pitchFamily="2" charset="0"/>
                <a:cs typeface="Poppins ExtraLight" panose="00000300000000000000" pitchFamily="2" charset="0"/>
              </a:rPr>
              <a:t> </a:t>
            </a:r>
            <a:br>
              <a:rPr lang="de-DE" sz="1600" dirty="0">
                <a:latin typeface="Poppins ExtraLight" panose="00000300000000000000" pitchFamily="2" charset="0"/>
                <a:cs typeface="Poppins ExtraLight" panose="00000300000000000000" pitchFamily="2" charset="0"/>
              </a:rPr>
            </a:br>
            <a:r>
              <a:rPr lang="de-DE" sz="1600" dirty="0">
                <a:latin typeface="Poppins ExtraLight" panose="00000300000000000000" pitchFamily="2" charset="0"/>
                <a:cs typeface="Poppins ExtraLight" panose="00000300000000000000" pitchFamily="2" charset="0"/>
              </a:rPr>
              <a:t>(Web App &amp; Digital Wallet App)</a:t>
            </a:r>
          </a:p>
          <a:p>
            <a:pPr marL="342900" indent="-342900">
              <a:spcAft>
                <a:spcPts val="1200"/>
              </a:spcAft>
              <a:buFont typeface="Arial" panose="020B0604020202020204" pitchFamily="34" charset="0"/>
              <a:buChar char="•"/>
            </a:pPr>
            <a:r>
              <a:rPr lang="de-DE" sz="1600" dirty="0">
                <a:effectLst/>
                <a:latin typeface="Poppins ExtraLight" panose="00000300000000000000" pitchFamily="2" charset="0"/>
                <a:cs typeface="Poppins ExtraLight" panose="00000300000000000000" pitchFamily="2" charset="0"/>
              </a:rPr>
              <a:t>Queuing Screens &amp; Digital Signage</a:t>
            </a:r>
          </a:p>
          <a:p>
            <a:pPr marL="342900" indent="-342900">
              <a:spcAft>
                <a:spcPts val="1200"/>
              </a:spcAft>
              <a:buFont typeface="Arial" panose="020B0604020202020204" pitchFamily="34" charset="0"/>
              <a:buChar char="•"/>
            </a:pPr>
            <a:r>
              <a:rPr lang="de-DE" sz="1600" dirty="0">
                <a:effectLst/>
                <a:latin typeface="Poppins ExtraLight" panose="00000300000000000000" pitchFamily="2" charset="0"/>
                <a:cs typeface="Poppins ExtraLight" panose="00000300000000000000" pitchFamily="2" charset="0"/>
              </a:rPr>
              <a:t>Queuing Buttons</a:t>
            </a:r>
            <a:endParaRPr lang="de-DE" sz="1600" dirty="0">
              <a:latin typeface="Poppins ExtraLight" panose="00000300000000000000" pitchFamily="2" charset="0"/>
              <a:cs typeface="Poppins ExtraLight" panose="00000300000000000000" pitchFamily="2" charset="0"/>
            </a:endParaRPr>
          </a:p>
        </p:txBody>
      </p:sp>
      <p:sp>
        <p:nvSpPr>
          <p:cNvPr id="2" name="Textfeld 1">
            <a:extLst>
              <a:ext uri="{FF2B5EF4-FFF2-40B4-BE49-F238E27FC236}">
                <a16:creationId xmlns:a16="http://schemas.microsoft.com/office/drawing/2014/main" id="{AC1F3CDB-975C-1DE0-4AD8-D5DD7A85D05E}"/>
              </a:ext>
            </a:extLst>
          </p:cNvPr>
          <p:cNvSpPr txBox="1"/>
          <p:nvPr/>
        </p:nvSpPr>
        <p:spPr>
          <a:xfrm>
            <a:off x="523411" y="616187"/>
            <a:ext cx="10425770" cy="553998"/>
          </a:xfrm>
          <a:prstGeom prst="rect">
            <a:avLst/>
          </a:prstGeom>
          <a:noFill/>
        </p:spPr>
        <p:txBody>
          <a:bodyPr wrap="square" rtlCol="0">
            <a:spAutoFit/>
          </a:bodyPr>
          <a:lstStyle/>
          <a:p>
            <a:pPr>
              <a:spcAft>
                <a:spcPts val="600"/>
              </a:spcAft>
            </a:pPr>
            <a:r>
              <a:rPr lang="en-US" sz="3000" dirty="0">
                <a:latin typeface="Poppins SemiBold" panose="00000700000000000000" pitchFamily="2" charset="0"/>
                <a:cs typeface="Poppins SemiBold" panose="00000700000000000000" pitchFamily="2" charset="0"/>
              </a:rPr>
              <a:t>What we offer </a:t>
            </a:r>
            <a:r>
              <a:rPr lang="en-US" sz="3000" dirty="0">
                <a:latin typeface="Poppins" panose="00000500000000000000" pitchFamily="2" charset="0"/>
                <a:cs typeface="Poppins" panose="00000500000000000000" pitchFamily="2" charset="0"/>
              </a:rPr>
              <a:t>|</a:t>
            </a:r>
            <a:r>
              <a:rPr lang="en-US" sz="3000" dirty="0">
                <a:latin typeface="Poppins SemiBold" panose="00000700000000000000" pitchFamily="2" charset="0"/>
                <a:cs typeface="Poppins SemiBold" panose="00000700000000000000" pitchFamily="2" charset="0"/>
              </a:rPr>
              <a:t> </a:t>
            </a:r>
            <a:r>
              <a:rPr lang="en-US" dirty="0">
                <a:latin typeface="Poppins" panose="00000500000000000000" pitchFamily="2" charset="0"/>
                <a:cs typeface="Poppins" panose="00000500000000000000" pitchFamily="2" charset="0"/>
              </a:rPr>
              <a:t>Effortless Queuing Solutions for a Modern Shopping Experience</a:t>
            </a:r>
            <a:endParaRPr lang="de-DE" dirty="0">
              <a:latin typeface="Poppins" panose="00000500000000000000" pitchFamily="2" charset="0"/>
              <a:cs typeface="Poppins" panose="00000500000000000000" pitchFamily="2" charset="0"/>
            </a:endParaRPr>
          </a:p>
        </p:txBody>
      </p:sp>
      <p:pic>
        <p:nvPicPr>
          <p:cNvPr id="6" name="Grafik 5">
            <a:extLst>
              <a:ext uri="{FF2B5EF4-FFF2-40B4-BE49-F238E27FC236}">
                <a16:creationId xmlns:a16="http://schemas.microsoft.com/office/drawing/2014/main" id="{8B329072-7903-9615-DD69-687DD0E9367A}"/>
              </a:ext>
            </a:extLst>
          </p:cNvPr>
          <p:cNvPicPr>
            <a:picLocks noChangeAspect="1"/>
          </p:cNvPicPr>
          <p:nvPr/>
        </p:nvPicPr>
        <p:blipFill>
          <a:blip r:embed="rId2"/>
          <a:stretch>
            <a:fillRect/>
          </a:stretch>
        </p:blipFill>
        <p:spPr>
          <a:xfrm>
            <a:off x="5307968" y="1674695"/>
            <a:ext cx="1422524" cy="4540876"/>
          </a:xfrm>
          <a:prstGeom prst="rect">
            <a:avLst/>
          </a:prstGeom>
        </p:spPr>
      </p:pic>
      <p:grpSp>
        <p:nvGrpSpPr>
          <p:cNvPr id="22" name="Gruppieren 21">
            <a:extLst>
              <a:ext uri="{FF2B5EF4-FFF2-40B4-BE49-F238E27FC236}">
                <a16:creationId xmlns:a16="http://schemas.microsoft.com/office/drawing/2014/main" id="{D38E9A8F-68A7-DF1B-F555-857499D3332D}"/>
              </a:ext>
            </a:extLst>
          </p:cNvPr>
          <p:cNvGrpSpPr/>
          <p:nvPr/>
        </p:nvGrpSpPr>
        <p:grpSpPr>
          <a:xfrm>
            <a:off x="7022347" y="4189913"/>
            <a:ext cx="1796302" cy="1511511"/>
            <a:chOff x="9816763" y="4925896"/>
            <a:chExt cx="1455447" cy="1224696"/>
          </a:xfrm>
        </p:grpSpPr>
        <p:pic>
          <p:nvPicPr>
            <p:cNvPr id="13" name="Grafik 12">
              <a:extLst>
                <a:ext uri="{FF2B5EF4-FFF2-40B4-BE49-F238E27FC236}">
                  <a16:creationId xmlns:a16="http://schemas.microsoft.com/office/drawing/2014/main" id="{7D9B9835-22FB-0D03-E4BD-6B7B925E8191}"/>
                </a:ext>
              </a:extLst>
            </p:cNvPr>
            <p:cNvPicPr>
              <a:picLocks noChangeAspect="1"/>
            </p:cNvPicPr>
            <p:nvPr/>
          </p:nvPicPr>
          <p:blipFill>
            <a:blip r:embed="rId3"/>
            <a:stretch>
              <a:fillRect/>
            </a:stretch>
          </p:blipFill>
          <p:spPr>
            <a:xfrm>
              <a:off x="9816763" y="5310983"/>
              <a:ext cx="1055083" cy="839609"/>
            </a:xfrm>
            <a:prstGeom prst="rect">
              <a:avLst/>
            </a:prstGeom>
          </p:spPr>
        </p:pic>
        <p:pic>
          <p:nvPicPr>
            <p:cNvPr id="14" name="Grafik 13">
              <a:extLst>
                <a:ext uri="{FF2B5EF4-FFF2-40B4-BE49-F238E27FC236}">
                  <a16:creationId xmlns:a16="http://schemas.microsoft.com/office/drawing/2014/main" id="{4F13CB94-CCEB-F8BE-20AA-54812D197748}"/>
                </a:ext>
              </a:extLst>
            </p:cNvPr>
            <p:cNvPicPr>
              <a:picLocks noChangeAspect="1"/>
            </p:cNvPicPr>
            <p:nvPr/>
          </p:nvPicPr>
          <p:blipFill>
            <a:blip r:embed="rId3"/>
            <a:stretch>
              <a:fillRect/>
            </a:stretch>
          </p:blipFill>
          <p:spPr>
            <a:xfrm>
              <a:off x="10217127" y="4925896"/>
              <a:ext cx="1055083" cy="839609"/>
            </a:xfrm>
            <a:prstGeom prst="rect">
              <a:avLst/>
            </a:prstGeom>
          </p:spPr>
        </p:pic>
      </p:grpSp>
      <p:pic>
        <p:nvPicPr>
          <p:cNvPr id="38" name="Grafik 37">
            <a:extLst>
              <a:ext uri="{FF2B5EF4-FFF2-40B4-BE49-F238E27FC236}">
                <a16:creationId xmlns:a16="http://schemas.microsoft.com/office/drawing/2014/main" id="{FFF30A09-5B8A-3A1E-DD14-6C943FC0E8A7}"/>
              </a:ext>
            </a:extLst>
          </p:cNvPr>
          <p:cNvPicPr>
            <a:picLocks noChangeAspect="1"/>
          </p:cNvPicPr>
          <p:nvPr/>
        </p:nvPicPr>
        <p:blipFill>
          <a:blip r:embed="rId4"/>
          <a:stretch>
            <a:fillRect/>
          </a:stretch>
        </p:blipFill>
        <p:spPr>
          <a:xfrm>
            <a:off x="9828968" y="3881633"/>
            <a:ext cx="1075527" cy="1994984"/>
          </a:xfrm>
          <a:prstGeom prst="rect">
            <a:avLst/>
          </a:prstGeom>
        </p:spPr>
      </p:pic>
      <p:pic>
        <p:nvPicPr>
          <p:cNvPr id="36" name="Grafik 35">
            <a:extLst>
              <a:ext uri="{FF2B5EF4-FFF2-40B4-BE49-F238E27FC236}">
                <a16:creationId xmlns:a16="http://schemas.microsoft.com/office/drawing/2014/main" id="{9C1FD944-33F8-CF60-47A0-155ACB2CC7AF}"/>
              </a:ext>
            </a:extLst>
          </p:cNvPr>
          <p:cNvPicPr>
            <a:picLocks noChangeAspect="1"/>
          </p:cNvPicPr>
          <p:nvPr/>
        </p:nvPicPr>
        <p:blipFill>
          <a:blip r:embed="rId5"/>
          <a:stretch>
            <a:fillRect/>
          </a:stretch>
        </p:blipFill>
        <p:spPr>
          <a:xfrm>
            <a:off x="7382730" y="1674695"/>
            <a:ext cx="3455531" cy="1994983"/>
          </a:xfrm>
          <a:prstGeom prst="rect">
            <a:avLst/>
          </a:prstGeom>
        </p:spPr>
      </p:pic>
      <p:pic>
        <p:nvPicPr>
          <p:cNvPr id="34" name="Grafik 33">
            <a:extLst>
              <a:ext uri="{FF2B5EF4-FFF2-40B4-BE49-F238E27FC236}">
                <a16:creationId xmlns:a16="http://schemas.microsoft.com/office/drawing/2014/main" id="{3A21EA73-F3C3-13ED-C541-12A4D769650B}"/>
              </a:ext>
            </a:extLst>
          </p:cNvPr>
          <p:cNvPicPr>
            <a:picLocks noChangeAspect="1"/>
          </p:cNvPicPr>
          <p:nvPr/>
        </p:nvPicPr>
        <p:blipFill>
          <a:blip r:embed="rId6"/>
          <a:stretch>
            <a:fillRect/>
          </a:stretch>
        </p:blipFill>
        <p:spPr>
          <a:xfrm>
            <a:off x="9110496" y="3952508"/>
            <a:ext cx="1075527" cy="1994984"/>
          </a:xfrm>
          <a:prstGeom prst="rect">
            <a:avLst/>
          </a:prstGeom>
        </p:spPr>
      </p:pic>
    </p:spTree>
    <p:extLst>
      <p:ext uri="{BB962C8B-B14F-4D97-AF65-F5344CB8AC3E}">
        <p14:creationId xmlns:p14="http://schemas.microsoft.com/office/powerpoint/2010/main" val="26732911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2F5F8"/>
        </a:solidFill>
        <a:effectLst/>
      </p:bgPr>
    </p:bg>
    <p:spTree>
      <p:nvGrpSpPr>
        <p:cNvPr id="1" name="">
          <a:extLst>
            <a:ext uri="{FF2B5EF4-FFF2-40B4-BE49-F238E27FC236}">
              <a16:creationId xmlns:a16="http://schemas.microsoft.com/office/drawing/2014/main" id="{1D8DE1E7-398A-6501-E12F-80707E68A551}"/>
            </a:ext>
          </a:extLst>
        </p:cNvPr>
        <p:cNvGrpSpPr/>
        <p:nvPr/>
      </p:nvGrpSpPr>
      <p:grpSpPr>
        <a:xfrm>
          <a:off x="0" y="0"/>
          <a:ext cx="0" cy="0"/>
          <a:chOff x="0" y="0"/>
          <a:chExt cx="0" cy="0"/>
        </a:xfrm>
      </p:grpSpPr>
      <p:sp>
        <p:nvSpPr>
          <p:cNvPr id="21" name="Ellipse 20">
            <a:extLst>
              <a:ext uri="{FF2B5EF4-FFF2-40B4-BE49-F238E27FC236}">
                <a16:creationId xmlns:a16="http://schemas.microsoft.com/office/drawing/2014/main" id="{7A72DF0B-25A3-B715-2C1E-59AFDDC7B7A9}"/>
              </a:ext>
            </a:extLst>
          </p:cNvPr>
          <p:cNvSpPr/>
          <p:nvPr/>
        </p:nvSpPr>
        <p:spPr>
          <a:xfrm>
            <a:off x="8565977" y="1435511"/>
            <a:ext cx="1606678" cy="1606678"/>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extfeld 11">
            <a:extLst>
              <a:ext uri="{FF2B5EF4-FFF2-40B4-BE49-F238E27FC236}">
                <a16:creationId xmlns:a16="http://schemas.microsoft.com/office/drawing/2014/main" id="{6F0FF874-B867-B56D-2A49-E1A0062C5A96}"/>
              </a:ext>
            </a:extLst>
          </p:cNvPr>
          <p:cNvSpPr txBox="1"/>
          <p:nvPr/>
        </p:nvSpPr>
        <p:spPr>
          <a:xfrm>
            <a:off x="523411" y="1870210"/>
            <a:ext cx="4759790" cy="2185214"/>
          </a:xfrm>
          <a:prstGeom prst="rect">
            <a:avLst/>
          </a:prstGeom>
          <a:noFill/>
        </p:spPr>
        <p:txBody>
          <a:bodyPr wrap="square" rtlCol="0">
            <a:spAutoFit/>
          </a:bodyPr>
          <a:lstStyle/>
          <a:p>
            <a:pPr marL="342900" indent="-342900">
              <a:spcAft>
                <a:spcPts val="1200"/>
              </a:spcAft>
              <a:buFont typeface="Arial" panose="020B0604020202020204" pitchFamily="34" charset="0"/>
              <a:buChar char="•"/>
            </a:pPr>
            <a:r>
              <a:rPr lang="de-DE" sz="1600" dirty="0">
                <a:latin typeface="Poppins ExtraLight" panose="00000300000000000000" pitchFamily="2" charset="0"/>
                <a:cs typeface="Poppins ExtraLight" panose="00000300000000000000" pitchFamily="2" charset="0"/>
              </a:rPr>
              <a:t>Place </a:t>
            </a:r>
            <a:r>
              <a:rPr lang="de-DE" sz="1600" dirty="0" err="1">
                <a:latin typeface="Poppins ExtraLight" panose="00000300000000000000" pitchFamily="2" charset="0"/>
                <a:cs typeface="Poppins ExtraLight" panose="00000300000000000000" pitchFamily="2" charset="0"/>
              </a:rPr>
              <a:t>service</a:t>
            </a:r>
            <a:r>
              <a:rPr lang="de-DE" sz="1600" dirty="0">
                <a:latin typeface="Poppins ExtraLight" panose="00000300000000000000" pitchFamily="2" charset="0"/>
                <a:cs typeface="Poppins ExtraLight" panose="00000300000000000000" pitchFamily="2" charset="0"/>
              </a:rPr>
              <a:t> </a:t>
            </a:r>
            <a:r>
              <a:rPr lang="de-DE" sz="1600" dirty="0" err="1">
                <a:latin typeface="Poppins ExtraLight" panose="00000300000000000000" pitchFamily="2" charset="0"/>
                <a:cs typeface="Poppins ExtraLight" panose="00000300000000000000" pitchFamily="2" charset="0"/>
              </a:rPr>
              <a:t>kiosk</a:t>
            </a:r>
            <a:r>
              <a:rPr lang="de-DE" sz="1600" dirty="0">
                <a:latin typeface="Poppins ExtraLight" panose="00000300000000000000" pitchFamily="2" charset="0"/>
                <a:cs typeface="Poppins ExtraLight" panose="00000300000000000000" pitchFamily="2" charset="0"/>
              </a:rPr>
              <a:t> </a:t>
            </a:r>
            <a:r>
              <a:rPr lang="de-DE" sz="1600" dirty="0" err="1">
                <a:latin typeface="Poppins ExtraLight" panose="00000300000000000000" pitchFamily="2" charset="0"/>
                <a:cs typeface="Poppins ExtraLight" panose="00000300000000000000" pitchFamily="2" charset="0"/>
              </a:rPr>
              <a:t>infront</a:t>
            </a:r>
            <a:r>
              <a:rPr lang="de-DE" sz="1600" dirty="0">
                <a:latin typeface="Poppins ExtraLight" panose="00000300000000000000" pitchFamily="2" charset="0"/>
                <a:cs typeface="Poppins ExtraLight" panose="00000300000000000000" pitchFamily="2" charset="0"/>
              </a:rPr>
              <a:t> </a:t>
            </a:r>
            <a:r>
              <a:rPr lang="de-DE" sz="1600" dirty="0" err="1">
                <a:latin typeface="Poppins ExtraLight" panose="00000300000000000000" pitchFamily="2" charset="0"/>
                <a:cs typeface="Poppins ExtraLight" panose="00000300000000000000" pitchFamily="2" charset="0"/>
              </a:rPr>
              <a:t>of</a:t>
            </a:r>
            <a:r>
              <a:rPr lang="de-DE" sz="1600" dirty="0">
                <a:latin typeface="Poppins ExtraLight" panose="00000300000000000000" pitchFamily="2" charset="0"/>
                <a:cs typeface="Poppins ExtraLight" panose="00000300000000000000" pitchFamily="2" charset="0"/>
              </a:rPr>
              <a:t> </a:t>
            </a:r>
            <a:r>
              <a:rPr lang="de-DE" sz="1600" dirty="0" err="1">
                <a:latin typeface="Poppins ExtraLight" panose="00000300000000000000" pitchFamily="2" charset="0"/>
                <a:cs typeface="Poppins ExtraLight" panose="00000300000000000000" pitchFamily="2" charset="0"/>
              </a:rPr>
              <a:t>deli</a:t>
            </a:r>
            <a:r>
              <a:rPr lang="de-DE" sz="1600" dirty="0">
                <a:latin typeface="Poppins ExtraLight" panose="00000300000000000000" pitchFamily="2" charset="0"/>
                <a:cs typeface="Poppins ExtraLight" panose="00000300000000000000" pitchFamily="2" charset="0"/>
              </a:rPr>
              <a:t> </a:t>
            </a:r>
            <a:r>
              <a:rPr lang="de-DE" sz="1600" dirty="0" err="1">
                <a:latin typeface="Poppins ExtraLight" panose="00000300000000000000" pitchFamily="2" charset="0"/>
                <a:cs typeface="Poppins ExtraLight" panose="00000300000000000000" pitchFamily="2" charset="0"/>
              </a:rPr>
              <a:t>counter</a:t>
            </a:r>
            <a:endParaRPr lang="de-DE" sz="1600" dirty="0">
              <a:latin typeface="Poppins ExtraLight" panose="00000300000000000000" pitchFamily="2" charset="0"/>
              <a:cs typeface="Poppins ExtraLight" panose="00000300000000000000" pitchFamily="2" charset="0"/>
            </a:endParaRPr>
          </a:p>
          <a:p>
            <a:pPr marL="342900" indent="-342900">
              <a:spcAft>
                <a:spcPts val="1200"/>
              </a:spcAft>
              <a:buFont typeface="Arial" panose="020B0604020202020204" pitchFamily="34" charset="0"/>
              <a:buChar char="•"/>
            </a:pPr>
            <a:r>
              <a:rPr lang="de-DE" sz="1600" dirty="0">
                <a:latin typeface="Poppins ExtraLight" panose="00000300000000000000" pitchFamily="2" charset="0"/>
                <a:cs typeface="Poppins ExtraLight" panose="00000300000000000000" pitchFamily="2" charset="0"/>
              </a:rPr>
              <a:t>Activate/</a:t>
            </a:r>
            <a:r>
              <a:rPr lang="de-DE" sz="1600" dirty="0" err="1">
                <a:latin typeface="Poppins ExtraLight" panose="00000300000000000000" pitchFamily="2" charset="0"/>
                <a:cs typeface="Poppins ExtraLight" panose="00000300000000000000" pitchFamily="2" charset="0"/>
              </a:rPr>
              <a:t>deactivate</a:t>
            </a:r>
            <a:r>
              <a:rPr lang="de-DE" sz="1600" dirty="0">
                <a:latin typeface="Poppins ExtraLight" panose="00000300000000000000" pitchFamily="2" charset="0"/>
                <a:cs typeface="Poppins ExtraLight" panose="00000300000000000000" pitchFamily="2" charset="0"/>
              </a:rPr>
              <a:t> </a:t>
            </a:r>
            <a:r>
              <a:rPr lang="de-DE" sz="1600" dirty="0" err="1">
                <a:latin typeface="Poppins ExtraLight" panose="00000300000000000000" pitchFamily="2" charset="0"/>
                <a:cs typeface="Poppins ExtraLight" panose="00000300000000000000" pitchFamily="2" charset="0"/>
              </a:rPr>
              <a:t>queuing</a:t>
            </a:r>
            <a:r>
              <a:rPr lang="de-DE" sz="1600" dirty="0">
                <a:latin typeface="Poppins ExtraLight" panose="00000300000000000000" pitchFamily="2" charset="0"/>
                <a:cs typeface="Poppins ExtraLight" panose="00000300000000000000" pitchFamily="2" charset="0"/>
              </a:rPr>
              <a:t> </a:t>
            </a:r>
            <a:r>
              <a:rPr lang="de-DE" sz="1600" dirty="0" err="1">
                <a:latin typeface="Poppins ExtraLight" panose="00000300000000000000" pitchFamily="2" charset="0"/>
                <a:cs typeface="Poppins ExtraLight" panose="00000300000000000000" pitchFamily="2" charset="0"/>
              </a:rPr>
              <a:t>automatically</a:t>
            </a:r>
            <a:r>
              <a:rPr lang="de-DE" sz="1600" dirty="0">
                <a:latin typeface="Poppins ExtraLight" panose="00000300000000000000" pitchFamily="2" charset="0"/>
                <a:cs typeface="Poppins ExtraLight" panose="00000300000000000000" pitchFamily="2" charset="0"/>
              </a:rPr>
              <a:t> </a:t>
            </a:r>
            <a:r>
              <a:rPr lang="de-DE" sz="1600" dirty="0" err="1">
                <a:latin typeface="Poppins ExtraLight" panose="00000300000000000000" pitchFamily="2" charset="0"/>
                <a:cs typeface="Poppins ExtraLight" panose="00000300000000000000" pitchFamily="2" charset="0"/>
              </a:rPr>
              <a:t>or</a:t>
            </a:r>
            <a:r>
              <a:rPr lang="de-DE" sz="1600" dirty="0">
                <a:latin typeface="Poppins ExtraLight" panose="00000300000000000000" pitchFamily="2" charset="0"/>
                <a:cs typeface="Poppins ExtraLight" panose="00000300000000000000" pitchFamily="2" charset="0"/>
              </a:rPr>
              <a:t> </a:t>
            </a:r>
            <a:r>
              <a:rPr lang="de-DE" sz="1600" dirty="0" err="1">
                <a:latin typeface="Poppins ExtraLight" panose="00000300000000000000" pitchFamily="2" charset="0"/>
                <a:cs typeface="Poppins ExtraLight" panose="00000300000000000000" pitchFamily="2" charset="0"/>
              </a:rPr>
              <a:t>manually</a:t>
            </a:r>
            <a:r>
              <a:rPr lang="de-DE" sz="1600" dirty="0">
                <a:latin typeface="Poppins ExtraLight" panose="00000300000000000000" pitchFamily="2" charset="0"/>
                <a:cs typeface="Poppins ExtraLight" panose="00000300000000000000" pitchFamily="2" charset="0"/>
              </a:rPr>
              <a:t> </a:t>
            </a:r>
            <a:r>
              <a:rPr lang="de-DE" sz="1600" dirty="0" err="1">
                <a:latin typeface="Poppins ExtraLight" panose="00000300000000000000" pitchFamily="2" charset="0"/>
                <a:cs typeface="Poppins ExtraLight" panose="00000300000000000000" pitchFamily="2" charset="0"/>
              </a:rPr>
              <a:t>as</a:t>
            </a:r>
            <a:r>
              <a:rPr lang="de-DE" sz="1600" dirty="0">
                <a:latin typeface="Poppins ExtraLight" panose="00000300000000000000" pitchFamily="2" charset="0"/>
                <a:cs typeface="Poppins ExtraLight" panose="00000300000000000000" pitchFamily="2" charset="0"/>
              </a:rPr>
              <a:t> </a:t>
            </a:r>
            <a:r>
              <a:rPr lang="de-DE" sz="1600" dirty="0" err="1">
                <a:latin typeface="Poppins ExtraLight" panose="00000300000000000000" pitchFamily="2" charset="0"/>
                <a:cs typeface="Poppins ExtraLight" panose="00000300000000000000" pitchFamily="2" charset="0"/>
              </a:rPr>
              <a:t>needed</a:t>
            </a:r>
            <a:endParaRPr lang="de-DE" sz="1600" dirty="0">
              <a:latin typeface="Poppins ExtraLight" panose="00000300000000000000" pitchFamily="2" charset="0"/>
              <a:cs typeface="Poppins ExtraLight" panose="00000300000000000000" pitchFamily="2" charset="0"/>
            </a:endParaRPr>
          </a:p>
          <a:p>
            <a:pPr marL="342900" indent="-342900">
              <a:spcAft>
                <a:spcPts val="1200"/>
              </a:spcAft>
              <a:buFont typeface="Arial" panose="020B0604020202020204" pitchFamily="34" charset="0"/>
              <a:buChar char="•"/>
            </a:pPr>
            <a:r>
              <a:rPr lang="en-US" sz="1600" dirty="0">
                <a:latin typeface="Poppins ExtraLight" panose="00000300000000000000" pitchFamily="2" charset="0"/>
                <a:cs typeface="Poppins ExtraLight" panose="00000300000000000000" pitchFamily="2" charset="0"/>
              </a:rPr>
              <a:t>Paper ticket dispensing</a:t>
            </a:r>
          </a:p>
          <a:p>
            <a:pPr marL="342900" indent="-342900">
              <a:spcAft>
                <a:spcPts val="1200"/>
              </a:spcAft>
              <a:buFont typeface="Arial" panose="020B0604020202020204" pitchFamily="34" charset="0"/>
              <a:buChar char="•"/>
            </a:pPr>
            <a:r>
              <a:rPr lang="en-US" sz="1600" dirty="0">
                <a:latin typeface="Poppins ExtraLight" panose="00000300000000000000" pitchFamily="2" charset="0"/>
                <a:cs typeface="Poppins ExtraLight" panose="00000300000000000000" pitchFamily="2" charset="0"/>
              </a:rPr>
              <a:t>e-Ticket reservation</a:t>
            </a:r>
          </a:p>
          <a:p>
            <a:pPr marL="342900" indent="-342900">
              <a:spcAft>
                <a:spcPts val="1200"/>
              </a:spcAft>
              <a:buFont typeface="Arial" panose="020B0604020202020204" pitchFamily="34" charset="0"/>
              <a:buChar char="•"/>
            </a:pPr>
            <a:r>
              <a:rPr lang="en-US" sz="1600" dirty="0">
                <a:latin typeface="Poppins ExtraLight" panose="00000300000000000000" pitchFamily="2" charset="0"/>
                <a:cs typeface="Poppins ExtraLight" panose="00000300000000000000" pitchFamily="2" charset="0"/>
              </a:rPr>
              <a:t>Multilingual support</a:t>
            </a:r>
          </a:p>
        </p:txBody>
      </p:sp>
      <p:sp>
        <p:nvSpPr>
          <p:cNvPr id="2" name="Textfeld 1">
            <a:extLst>
              <a:ext uri="{FF2B5EF4-FFF2-40B4-BE49-F238E27FC236}">
                <a16:creationId xmlns:a16="http://schemas.microsoft.com/office/drawing/2014/main" id="{DCA44475-AE24-1994-2C74-CEF26B4FCC2F}"/>
              </a:ext>
            </a:extLst>
          </p:cNvPr>
          <p:cNvSpPr txBox="1"/>
          <p:nvPr/>
        </p:nvSpPr>
        <p:spPr>
          <a:xfrm>
            <a:off x="523411" y="616187"/>
            <a:ext cx="10425770" cy="553998"/>
          </a:xfrm>
          <a:prstGeom prst="rect">
            <a:avLst/>
          </a:prstGeom>
          <a:noFill/>
        </p:spPr>
        <p:txBody>
          <a:bodyPr wrap="square" rtlCol="0">
            <a:spAutoFit/>
          </a:bodyPr>
          <a:lstStyle/>
          <a:p>
            <a:pPr>
              <a:spcAft>
                <a:spcPts val="600"/>
              </a:spcAft>
            </a:pPr>
            <a:r>
              <a:rPr lang="en-US" sz="3000" dirty="0">
                <a:latin typeface="Poppins SemiBold" panose="00000700000000000000" pitchFamily="2" charset="0"/>
                <a:cs typeface="Poppins SemiBold" panose="00000700000000000000" pitchFamily="2" charset="0"/>
              </a:rPr>
              <a:t>How it works </a:t>
            </a:r>
            <a:r>
              <a:rPr lang="en-US" sz="3000" dirty="0">
                <a:latin typeface="Poppins" panose="00000500000000000000" pitchFamily="2" charset="0"/>
                <a:cs typeface="Poppins" panose="00000500000000000000" pitchFamily="2" charset="0"/>
              </a:rPr>
              <a:t>|</a:t>
            </a:r>
            <a:r>
              <a:rPr lang="en-US" sz="3000" dirty="0">
                <a:latin typeface="Poppins SemiBold" panose="00000700000000000000" pitchFamily="2" charset="0"/>
                <a:cs typeface="Poppins SemiBold" panose="00000700000000000000" pitchFamily="2" charset="0"/>
              </a:rPr>
              <a:t> </a:t>
            </a:r>
            <a:r>
              <a:rPr lang="en-US" dirty="0">
                <a:latin typeface="Poppins" panose="00000500000000000000" pitchFamily="2" charset="0"/>
                <a:cs typeface="Poppins" panose="00000500000000000000" pitchFamily="2" charset="0"/>
              </a:rPr>
              <a:t>Software for Kiosks and Cash Registers</a:t>
            </a:r>
            <a:endParaRPr lang="de-DE" dirty="0">
              <a:latin typeface="Poppins" panose="00000500000000000000" pitchFamily="2" charset="0"/>
              <a:cs typeface="Poppins" panose="00000500000000000000" pitchFamily="2" charset="0"/>
            </a:endParaRPr>
          </a:p>
        </p:txBody>
      </p:sp>
      <p:pic>
        <p:nvPicPr>
          <p:cNvPr id="11" name="Grafik 10">
            <a:extLst>
              <a:ext uri="{FF2B5EF4-FFF2-40B4-BE49-F238E27FC236}">
                <a16:creationId xmlns:a16="http://schemas.microsoft.com/office/drawing/2014/main" id="{BDEB11D0-4EB8-EA5C-48C6-043EBFE59FB7}"/>
              </a:ext>
            </a:extLst>
          </p:cNvPr>
          <p:cNvPicPr>
            <a:picLocks noChangeAspect="1"/>
          </p:cNvPicPr>
          <p:nvPr/>
        </p:nvPicPr>
        <p:blipFill>
          <a:blip r:embed="rId2"/>
          <a:stretch>
            <a:fillRect/>
          </a:stretch>
        </p:blipFill>
        <p:spPr>
          <a:xfrm>
            <a:off x="8408112" y="1641801"/>
            <a:ext cx="3151900" cy="1400388"/>
          </a:xfrm>
          <a:prstGeom prst="rect">
            <a:avLst/>
          </a:prstGeom>
        </p:spPr>
      </p:pic>
      <p:pic>
        <p:nvPicPr>
          <p:cNvPr id="7" name="Grafik 6">
            <a:extLst>
              <a:ext uri="{FF2B5EF4-FFF2-40B4-BE49-F238E27FC236}">
                <a16:creationId xmlns:a16="http://schemas.microsoft.com/office/drawing/2014/main" id="{671EDBFD-098D-A69A-FFBB-1D4EF7C39381}"/>
              </a:ext>
            </a:extLst>
          </p:cNvPr>
          <p:cNvPicPr>
            <a:picLocks noChangeAspect="1"/>
          </p:cNvPicPr>
          <p:nvPr/>
        </p:nvPicPr>
        <p:blipFill>
          <a:blip r:embed="rId3"/>
          <a:stretch>
            <a:fillRect/>
          </a:stretch>
        </p:blipFill>
        <p:spPr>
          <a:xfrm>
            <a:off x="5413272" y="2341275"/>
            <a:ext cx="2417202" cy="3900538"/>
          </a:xfrm>
          <a:prstGeom prst="rect">
            <a:avLst/>
          </a:prstGeom>
        </p:spPr>
      </p:pic>
      <p:grpSp>
        <p:nvGrpSpPr>
          <p:cNvPr id="23" name="Gruppieren 22">
            <a:extLst>
              <a:ext uri="{FF2B5EF4-FFF2-40B4-BE49-F238E27FC236}">
                <a16:creationId xmlns:a16="http://schemas.microsoft.com/office/drawing/2014/main" id="{1CD6BE90-32B0-298C-39DD-DB7B7D0E03CA}"/>
              </a:ext>
            </a:extLst>
          </p:cNvPr>
          <p:cNvGrpSpPr/>
          <p:nvPr/>
        </p:nvGrpSpPr>
        <p:grpSpPr>
          <a:xfrm>
            <a:off x="7442040" y="3590670"/>
            <a:ext cx="2685741" cy="2685741"/>
            <a:chOff x="8414878" y="3837027"/>
            <a:chExt cx="3145133" cy="3145133"/>
          </a:xfrm>
        </p:grpSpPr>
        <p:sp>
          <p:nvSpPr>
            <p:cNvPr id="20" name="Ellipse 19">
              <a:extLst>
                <a:ext uri="{FF2B5EF4-FFF2-40B4-BE49-F238E27FC236}">
                  <a16:creationId xmlns:a16="http://schemas.microsoft.com/office/drawing/2014/main" id="{2EE61F4B-F343-C094-918A-8ED27B870A7C}"/>
                </a:ext>
              </a:extLst>
            </p:cNvPr>
            <p:cNvSpPr/>
            <p:nvPr/>
          </p:nvSpPr>
          <p:spPr>
            <a:xfrm>
              <a:off x="8414878" y="3837027"/>
              <a:ext cx="3145133" cy="3145133"/>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5" name="Grafik 14">
              <a:extLst>
                <a:ext uri="{FF2B5EF4-FFF2-40B4-BE49-F238E27FC236}">
                  <a16:creationId xmlns:a16="http://schemas.microsoft.com/office/drawing/2014/main" id="{9E248C16-C93E-8A39-23BD-B85490DB267F}"/>
                </a:ext>
              </a:extLst>
            </p:cNvPr>
            <p:cNvPicPr>
              <a:picLocks noChangeAspect="1"/>
            </p:cNvPicPr>
            <p:nvPr/>
          </p:nvPicPr>
          <p:blipFill>
            <a:blip r:embed="rId4"/>
            <a:stretch>
              <a:fillRect/>
            </a:stretch>
          </p:blipFill>
          <p:spPr>
            <a:xfrm>
              <a:off x="8856379" y="4005186"/>
              <a:ext cx="667739" cy="2131506"/>
            </a:xfrm>
            <a:prstGeom prst="rect">
              <a:avLst/>
            </a:prstGeom>
          </p:spPr>
        </p:pic>
        <p:pic>
          <p:nvPicPr>
            <p:cNvPr id="19" name="Grafik 18">
              <a:extLst>
                <a:ext uri="{FF2B5EF4-FFF2-40B4-BE49-F238E27FC236}">
                  <a16:creationId xmlns:a16="http://schemas.microsoft.com/office/drawing/2014/main" id="{14761B12-610E-9C88-26D7-1F966251EB16}"/>
                </a:ext>
              </a:extLst>
            </p:cNvPr>
            <p:cNvPicPr>
              <a:picLocks noChangeAspect="1"/>
            </p:cNvPicPr>
            <p:nvPr/>
          </p:nvPicPr>
          <p:blipFill>
            <a:blip r:embed="rId5"/>
            <a:stretch>
              <a:fillRect/>
            </a:stretch>
          </p:blipFill>
          <p:spPr>
            <a:xfrm>
              <a:off x="9533901" y="4235950"/>
              <a:ext cx="1300696" cy="2504324"/>
            </a:xfrm>
            <a:prstGeom prst="rect">
              <a:avLst/>
            </a:prstGeom>
          </p:spPr>
        </p:pic>
      </p:grpSp>
      <p:pic>
        <p:nvPicPr>
          <p:cNvPr id="25" name="Grafik 24">
            <a:extLst>
              <a:ext uri="{FF2B5EF4-FFF2-40B4-BE49-F238E27FC236}">
                <a16:creationId xmlns:a16="http://schemas.microsoft.com/office/drawing/2014/main" id="{5C4B88C2-6C77-F562-3D3E-1ABC4EF2D3A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159363" y="1170185"/>
            <a:ext cx="593377" cy="593377"/>
          </a:xfrm>
          <a:prstGeom prst="rect">
            <a:avLst/>
          </a:prstGeom>
        </p:spPr>
      </p:pic>
      <p:pic>
        <p:nvPicPr>
          <p:cNvPr id="27" name="Grafik 26">
            <a:extLst>
              <a:ext uri="{FF2B5EF4-FFF2-40B4-BE49-F238E27FC236}">
                <a16:creationId xmlns:a16="http://schemas.microsoft.com/office/drawing/2014/main" id="{3DB3F380-BCA7-0FBD-6520-3B015568B74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766520" y="4385010"/>
            <a:ext cx="928401" cy="928401"/>
          </a:xfrm>
          <a:prstGeom prst="rect">
            <a:avLst/>
          </a:prstGeom>
        </p:spPr>
      </p:pic>
    </p:spTree>
    <p:extLst>
      <p:ext uri="{BB962C8B-B14F-4D97-AF65-F5344CB8AC3E}">
        <p14:creationId xmlns:p14="http://schemas.microsoft.com/office/powerpoint/2010/main" val="32086103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2F5F8"/>
        </a:solidFill>
        <a:effectLst/>
      </p:bgPr>
    </p:bg>
    <p:spTree>
      <p:nvGrpSpPr>
        <p:cNvPr id="1" name="">
          <a:extLst>
            <a:ext uri="{FF2B5EF4-FFF2-40B4-BE49-F238E27FC236}">
              <a16:creationId xmlns:a16="http://schemas.microsoft.com/office/drawing/2014/main" id="{17BDF551-85D3-BEAF-91CC-6A88B837B8A5}"/>
            </a:ext>
          </a:extLst>
        </p:cNvPr>
        <p:cNvGrpSpPr/>
        <p:nvPr/>
      </p:nvGrpSpPr>
      <p:grpSpPr>
        <a:xfrm>
          <a:off x="0" y="0"/>
          <a:ext cx="0" cy="0"/>
          <a:chOff x="0" y="0"/>
          <a:chExt cx="0" cy="0"/>
        </a:xfrm>
      </p:grpSpPr>
      <p:sp>
        <p:nvSpPr>
          <p:cNvPr id="21" name="Ellipse 20">
            <a:extLst>
              <a:ext uri="{FF2B5EF4-FFF2-40B4-BE49-F238E27FC236}">
                <a16:creationId xmlns:a16="http://schemas.microsoft.com/office/drawing/2014/main" id="{A17FAAC3-0ED4-2647-ADE1-4EB435191CA3}"/>
              </a:ext>
            </a:extLst>
          </p:cNvPr>
          <p:cNvSpPr/>
          <p:nvPr/>
        </p:nvSpPr>
        <p:spPr>
          <a:xfrm>
            <a:off x="8565977" y="1435511"/>
            <a:ext cx="1606678" cy="1606678"/>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extfeld 11">
            <a:extLst>
              <a:ext uri="{FF2B5EF4-FFF2-40B4-BE49-F238E27FC236}">
                <a16:creationId xmlns:a16="http://schemas.microsoft.com/office/drawing/2014/main" id="{EE69385C-5D14-B3AC-2E5F-F0A43DA5B12A}"/>
              </a:ext>
            </a:extLst>
          </p:cNvPr>
          <p:cNvSpPr txBox="1"/>
          <p:nvPr/>
        </p:nvSpPr>
        <p:spPr>
          <a:xfrm>
            <a:off x="523411" y="1870210"/>
            <a:ext cx="3753621" cy="3508653"/>
          </a:xfrm>
          <a:prstGeom prst="rect">
            <a:avLst/>
          </a:prstGeom>
          <a:noFill/>
        </p:spPr>
        <p:txBody>
          <a:bodyPr wrap="square" rtlCol="0">
            <a:spAutoFit/>
          </a:bodyPr>
          <a:lstStyle/>
          <a:p>
            <a:pPr marL="342900" indent="-342900">
              <a:spcAft>
                <a:spcPts val="1200"/>
              </a:spcAft>
              <a:buFont typeface="Arial" panose="020B0604020202020204" pitchFamily="34" charset="0"/>
              <a:buChar char="•"/>
            </a:pPr>
            <a:r>
              <a:rPr lang="en-US" sz="1600" dirty="0">
                <a:latin typeface="Poppins ExtraLight" panose="00000300000000000000" pitchFamily="2" charset="0"/>
                <a:cs typeface="Poppins ExtraLight" panose="00000300000000000000" pitchFamily="2" charset="0"/>
              </a:rPr>
              <a:t>Customers can skip the wait and continue shopping at their convenience.</a:t>
            </a:r>
          </a:p>
          <a:p>
            <a:pPr marL="342900" indent="-342900">
              <a:spcAft>
                <a:spcPts val="1200"/>
              </a:spcAft>
              <a:buFont typeface="Arial" panose="020B0604020202020204" pitchFamily="34" charset="0"/>
              <a:buChar char="•"/>
            </a:pPr>
            <a:r>
              <a:rPr lang="en-US" sz="1600" dirty="0">
                <a:latin typeface="Poppins ExtraLight" panose="00000300000000000000" pitchFamily="2" charset="0"/>
                <a:cs typeface="Poppins ExtraLight" panose="00000300000000000000" pitchFamily="2" charset="0"/>
              </a:rPr>
              <a:t>Push notification or SMS message inform customers on the upcoming call up.</a:t>
            </a:r>
          </a:p>
          <a:p>
            <a:pPr marL="342900" indent="-342900">
              <a:spcAft>
                <a:spcPts val="1200"/>
              </a:spcAft>
              <a:buFont typeface="Arial" panose="020B0604020202020204" pitchFamily="34" charset="0"/>
              <a:buChar char="•"/>
            </a:pPr>
            <a:r>
              <a:rPr lang="en-US" sz="1600" dirty="0" err="1">
                <a:latin typeface="Poppins ExtraLight" panose="00000300000000000000" pitchFamily="2" charset="0"/>
                <a:cs typeface="Poppins ExtraLight" panose="00000300000000000000" pitchFamily="2" charset="0"/>
              </a:rPr>
              <a:t>cleverQ</a:t>
            </a:r>
            <a:r>
              <a:rPr lang="en-US" sz="1600" dirty="0">
                <a:latin typeface="Poppins ExtraLight" panose="00000300000000000000" pitchFamily="2" charset="0"/>
                <a:cs typeface="Poppins ExtraLight" panose="00000300000000000000" pitchFamily="2" charset="0"/>
              </a:rPr>
              <a:t> e-Ticket runs as web app - no Installation needed.</a:t>
            </a:r>
          </a:p>
          <a:p>
            <a:pPr marL="342900" indent="-342900">
              <a:spcAft>
                <a:spcPts val="1200"/>
              </a:spcAft>
              <a:buFont typeface="Arial" panose="020B0604020202020204" pitchFamily="34" charset="0"/>
              <a:buChar char="•"/>
            </a:pPr>
            <a:r>
              <a:rPr lang="en-US" sz="1600" dirty="0">
                <a:latin typeface="Poppins ExtraLight" panose="00000300000000000000" pitchFamily="2" charset="0"/>
                <a:cs typeface="Poppins ExtraLight" panose="00000300000000000000" pitchFamily="2" charset="0"/>
              </a:rPr>
              <a:t>Alternatively, the </a:t>
            </a:r>
            <a:r>
              <a:rPr lang="en-US" sz="1600" dirty="0" err="1">
                <a:latin typeface="Poppins ExtraLight" panose="00000300000000000000" pitchFamily="2" charset="0"/>
                <a:cs typeface="Poppins ExtraLight" panose="00000300000000000000" pitchFamily="2" charset="0"/>
              </a:rPr>
              <a:t>cleverQ</a:t>
            </a:r>
            <a:r>
              <a:rPr lang="en-US" sz="1600" dirty="0">
                <a:latin typeface="Poppins ExtraLight" panose="00000300000000000000" pitchFamily="2" charset="0"/>
                <a:cs typeface="Poppins ExtraLight" panose="00000300000000000000" pitchFamily="2" charset="0"/>
              </a:rPr>
              <a:t> Digital Wallet provides handy features like managing favorites and receiving push notifications.</a:t>
            </a:r>
          </a:p>
        </p:txBody>
      </p:sp>
      <p:sp>
        <p:nvSpPr>
          <p:cNvPr id="2" name="Textfeld 1">
            <a:extLst>
              <a:ext uri="{FF2B5EF4-FFF2-40B4-BE49-F238E27FC236}">
                <a16:creationId xmlns:a16="http://schemas.microsoft.com/office/drawing/2014/main" id="{A5219A24-EA9C-BC3E-8CA6-9FDCB0E5A41A}"/>
              </a:ext>
            </a:extLst>
          </p:cNvPr>
          <p:cNvSpPr txBox="1"/>
          <p:nvPr/>
        </p:nvSpPr>
        <p:spPr>
          <a:xfrm>
            <a:off x="523411" y="616187"/>
            <a:ext cx="10425770" cy="553998"/>
          </a:xfrm>
          <a:prstGeom prst="rect">
            <a:avLst/>
          </a:prstGeom>
          <a:noFill/>
        </p:spPr>
        <p:txBody>
          <a:bodyPr wrap="square" rtlCol="0">
            <a:spAutoFit/>
          </a:bodyPr>
          <a:lstStyle/>
          <a:p>
            <a:pPr>
              <a:spcAft>
                <a:spcPts val="600"/>
              </a:spcAft>
            </a:pPr>
            <a:r>
              <a:rPr lang="en-US" sz="3000" dirty="0">
                <a:latin typeface="Poppins SemiBold" panose="00000700000000000000" pitchFamily="2" charset="0"/>
                <a:cs typeface="Poppins SemiBold" panose="00000700000000000000" pitchFamily="2" charset="0"/>
              </a:rPr>
              <a:t>How it works </a:t>
            </a:r>
            <a:r>
              <a:rPr lang="en-US" sz="3000" dirty="0">
                <a:latin typeface="Poppins" panose="00000500000000000000" pitchFamily="2" charset="0"/>
                <a:cs typeface="Poppins" panose="00000500000000000000" pitchFamily="2" charset="0"/>
              </a:rPr>
              <a:t>|</a:t>
            </a:r>
            <a:r>
              <a:rPr lang="en-US" sz="3000" dirty="0">
                <a:latin typeface="Poppins SemiBold" panose="00000700000000000000" pitchFamily="2" charset="0"/>
                <a:cs typeface="Poppins SemiBold" panose="00000700000000000000" pitchFamily="2" charset="0"/>
              </a:rPr>
              <a:t> </a:t>
            </a:r>
            <a:r>
              <a:rPr lang="en-US" dirty="0">
                <a:latin typeface="Poppins" panose="00000500000000000000" pitchFamily="2" charset="0"/>
                <a:cs typeface="Poppins" panose="00000500000000000000" pitchFamily="2" charset="0"/>
              </a:rPr>
              <a:t>e-Tickets</a:t>
            </a:r>
            <a:endParaRPr lang="de-DE" dirty="0">
              <a:latin typeface="Poppins" panose="00000500000000000000" pitchFamily="2" charset="0"/>
              <a:cs typeface="Poppins" panose="00000500000000000000" pitchFamily="2" charset="0"/>
            </a:endParaRPr>
          </a:p>
        </p:txBody>
      </p:sp>
      <p:pic>
        <p:nvPicPr>
          <p:cNvPr id="11" name="Grafik 10">
            <a:extLst>
              <a:ext uri="{FF2B5EF4-FFF2-40B4-BE49-F238E27FC236}">
                <a16:creationId xmlns:a16="http://schemas.microsoft.com/office/drawing/2014/main" id="{E3FDDBD6-F940-6E13-3A0C-49773C6E120C}"/>
              </a:ext>
            </a:extLst>
          </p:cNvPr>
          <p:cNvPicPr>
            <a:picLocks noChangeAspect="1"/>
          </p:cNvPicPr>
          <p:nvPr/>
        </p:nvPicPr>
        <p:blipFill>
          <a:blip r:embed="rId2"/>
          <a:stretch>
            <a:fillRect/>
          </a:stretch>
        </p:blipFill>
        <p:spPr>
          <a:xfrm>
            <a:off x="8408112" y="1641801"/>
            <a:ext cx="3151900" cy="1400388"/>
          </a:xfrm>
          <a:prstGeom prst="rect">
            <a:avLst/>
          </a:prstGeom>
        </p:spPr>
      </p:pic>
      <p:sp>
        <p:nvSpPr>
          <p:cNvPr id="20" name="Ellipse 19">
            <a:extLst>
              <a:ext uri="{FF2B5EF4-FFF2-40B4-BE49-F238E27FC236}">
                <a16:creationId xmlns:a16="http://schemas.microsoft.com/office/drawing/2014/main" id="{3B2DB437-E751-044D-537A-A04A14100298}"/>
              </a:ext>
            </a:extLst>
          </p:cNvPr>
          <p:cNvSpPr/>
          <p:nvPr/>
        </p:nvSpPr>
        <p:spPr>
          <a:xfrm>
            <a:off x="7442040" y="3590670"/>
            <a:ext cx="2685741" cy="26857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5" name="Grafik 24">
            <a:extLst>
              <a:ext uri="{FF2B5EF4-FFF2-40B4-BE49-F238E27FC236}">
                <a16:creationId xmlns:a16="http://schemas.microsoft.com/office/drawing/2014/main" id="{E4EB656A-C7AA-3F33-74AE-97A9B113DA4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59363" y="1170185"/>
            <a:ext cx="593377" cy="593377"/>
          </a:xfrm>
          <a:prstGeom prst="rect">
            <a:avLst/>
          </a:prstGeom>
        </p:spPr>
      </p:pic>
      <p:pic>
        <p:nvPicPr>
          <p:cNvPr id="27" name="Grafik 26">
            <a:extLst>
              <a:ext uri="{FF2B5EF4-FFF2-40B4-BE49-F238E27FC236}">
                <a16:creationId xmlns:a16="http://schemas.microsoft.com/office/drawing/2014/main" id="{A07896FE-1054-975E-9079-A3A2771C086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766520" y="4385010"/>
            <a:ext cx="928401" cy="928401"/>
          </a:xfrm>
          <a:prstGeom prst="rect">
            <a:avLst/>
          </a:prstGeom>
        </p:spPr>
      </p:pic>
      <p:pic>
        <p:nvPicPr>
          <p:cNvPr id="4" name="Grafik 3">
            <a:extLst>
              <a:ext uri="{FF2B5EF4-FFF2-40B4-BE49-F238E27FC236}">
                <a16:creationId xmlns:a16="http://schemas.microsoft.com/office/drawing/2014/main" id="{66423965-578E-F31C-52C3-30E38DBB8222}"/>
              </a:ext>
            </a:extLst>
          </p:cNvPr>
          <p:cNvPicPr>
            <a:picLocks noChangeAspect="1"/>
          </p:cNvPicPr>
          <p:nvPr/>
        </p:nvPicPr>
        <p:blipFill>
          <a:blip r:embed="rId7"/>
          <a:stretch>
            <a:fillRect/>
          </a:stretch>
        </p:blipFill>
        <p:spPr>
          <a:xfrm>
            <a:off x="7679549" y="3899292"/>
            <a:ext cx="2109914" cy="1899836"/>
          </a:xfrm>
          <a:prstGeom prst="rect">
            <a:avLst/>
          </a:prstGeom>
        </p:spPr>
      </p:pic>
      <p:pic>
        <p:nvPicPr>
          <p:cNvPr id="5" name="Grafik 4">
            <a:extLst>
              <a:ext uri="{FF2B5EF4-FFF2-40B4-BE49-F238E27FC236}">
                <a16:creationId xmlns:a16="http://schemas.microsoft.com/office/drawing/2014/main" id="{A0BE3A41-3C64-C354-1FCD-A34C8786523A}"/>
              </a:ext>
            </a:extLst>
          </p:cNvPr>
          <p:cNvPicPr>
            <a:picLocks noChangeAspect="1"/>
          </p:cNvPicPr>
          <p:nvPr/>
        </p:nvPicPr>
        <p:blipFill>
          <a:blip r:embed="rId8"/>
          <a:stretch>
            <a:fillRect/>
          </a:stretch>
        </p:blipFill>
        <p:spPr>
          <a:xfrm>
            <a:off x="6443373" y="2782296"/>
            <a:ext cx="1626421" cy="3016832"/>
          </a:xfrm>
          <a:prstGeom prst="rect">
            <a:avLst/>
          </a:prstGeom>
        </p:spPr>
      </p:pic>
      <p:pic>
        <p:nvPicPr>
          <p:cNvPr id="6" name="Grafik 5">
            <a:extLst>
              <a:ext uri="{FF2B5EF4-FFF2-40B4-BE49-F238E27FC236}">
                <a16:creationId xmlns:a16="http://schemas.microsoft.com/office/drawing/2014/main" id="{6E31C312-A7E9-B79C-1956-BB694FCB806C}"/>
              </a:ext>
            </a:extLst>
          </p:cNvPr>
          <p:cNvPicPr>
            <a:picLocks noChangeAspect="1"/>
          </p:cNvPicPr>
          <p:nvPr/>
        </p:nvPicPr>
        <p:blipFill>
          <a:blip r:embed="rId9"/>
          <a:stretch>
            <a:fillRect/>
          </a:stretch>
        </p:blipFill>
        <p:spPr>
          <a:xfrm>
            <a:off x="4883654" y="2782296"/>
            <a:ext cx="1626421" cy="3016832"/>
          </a:xfrm>
          <a:prstGeom prst="rect">
            <a:avLst/>
          </a:prstGeom>
        </p:spPr>
      </p:pic>
    </p:spTree>
    <p:extLst>
      <p:ext uri="{BB962C8B-B14F-4D97-AF65-F5344CB8AC3E}">
        <p14:creationId xmlns:p14="http://schemas.microsoft.com/office/powerpoint/2010/main" val="21904256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2F5F8"/>
        </a:solidFill>
        <a:effectLst/>
      </p:bgPr>
    </p:bg>
    <p:spTree>
      <p:nvGrpSpPr>
        <p:cNvPr id="1" name="">
          <a:extLst>
            <a:ext uri="{FF2B5EF4-FFF2-40B4-BE49-F238E27FC236}">
              <a16:creationId xmlns:a16="http://schemas.microsoft.com/office/drawing/2014/main" id="{C985E044-46E9-A41A-BB7B-4F18A6084116}"/>
            </a:ext>
          </a:extLst>
        </p:cNvPr>
        <p:cNvGrpSpPr/>
        <p:nvPr/>
      </p:nvGrpSpPr>
      <p:grpSpPr>
        <a:xfrm>
          <a:off x="0" y="0"/>
          <a:ext cx="0" cy="0"/>
          <a:chOff x="0" y="0"/>
          <a:chExt cx="0" cy="0"/>
        </a:xfrm>
      </p:grpSpPr>
      <p:sp>
        <p:nvSpPr>
          <p:cNvPr id="21" name="Ellipse 20">
            <a:extLst>
              <a:ext uri="{FF2B5EF4-FFF2-40B4-BE49-F238E27FC236}">
                <a16:creationId xmlns:a16="http://schemas.microsoft.com/office/drawing/2014/main" id="{E7B8CC6F-4B23-1CF7-6114-599D57C919A2}"/>
              </a:ext>
            </a:extLst>
          </p:cNvPr>
          <p:cNvSpPr/>
          <p:nvPr/>
        </p:nvSpPr>
        <p:spPr>
          <a:xfrm>
            <a:off x="8565977" y="1435511"/>
            <a:ext cx="1606678" cy="1606678"/>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extfeld 11">
            <a:extLst>
              <a:ext uri="{FF2B5EF4-FFF2-40B4-BE49-F238E27FC236}">
                <a16:creationId xmlns:a16="http://schemas.microsoft.com/office/drawing/2014/main" id="{874168AF-DFEE-B1BF-6B3D-71AF05DB3347}"/>
              </a:ext>
            </a:extLst>
          </p:cNvPr>
          <p:cNvSpPr txBox="1"/>
          <p:nvPr/>
        </p:nvSpPr>
        <p:spPr>
          <a:xfrm>
            <a:off x="523411" y="1870210"/>
            <a:ext cx="3753621" cy="2462213"/>
          </a:xfrm>
          <a:prstGeom prst="rect">
            <a:avLst/>
          </a:prstGeom>
          <a:noFill/>
        </p:spPr>
        <p:txBody>
          <a:bodyPr wrap="square" rtlCol="0">
            <a:spAutoFit/>
          </a:bodyPr>
          <a:lstStyle/>
          <a:p>
            <a:pPr marL="342900" indent="-342900">
              <a:spcAft>
                <a:spcPts val="1200"/>
              </a:spcAft>
              <a:buFont typeface="Arial" panose="020B0604020202020204" pitchFamily="34" charset="0"/>
              <a:buChar char="•"/>
            </a:pPr>
            <a:r>
              <a:rPr lang="en-US" sz="1600" dirty="0">
                <a:latin typeface="Poppins ExtraLight" panose="00000300000000000000" pitchFamily="2" charset="0"/>
                <a:cs typeface="Poppins ExtraLight" panose="00000300000000000000" pitchFamily="2" charset="0"/>
              </a:rPr>
              <a:t>Customers holding paper tickets can browse the nearby offerings and keep an eye on their call-up status using the queuing monitors. </a:t>
            </a:r>
          </a:p>
          <a:p>
            <a:pPr marL="342900" indent="-342900">
              <a:spcAft>
                <a:spcPts val="1200"/>
              </a:spcAft>
              <a:buFont typeface="Arial" panose="020B0604020202020204" pitchFamily="34" charset="0"/>
              <a:buChar char="•"/>
            </a:pPr>
            <a:r>
              <a:rPr lang="en-US" sz="1600" dirty="0">
                <a:latin typeface="Poppins ExtraLight" panose="00000300000000000000" pitchFamily="2" charset="0"/>
                <a:cs typeface="Poppins ExtraLight" panose="00000300000000000000" pitchFamily="2" charset="0"/>
              </a:rPr>
              <a:t>An audio signal also announces the call-up, ensuring that even distracted customers don’t miss their turn.</a:t>
            </a:r>
          </a:p>
        </p:txBody>
      </p:sp>
      <p:sp>
        <p:nvSpPr>
          <p:cNvPr id="2" name="Textfeld 1">
            <a:extLst>
              <a:ext uri="{FF2B5EF4-FFF2-40B4-BE49-F238E27FC236}">
                <a16:creationId xmlns:a16="http://schemas.microsoft.com/office/drawing/2014/main" id="{6EEB65DB-9FBB-DA17-06B1-71A5F29F2092}"/>
              </a:ext>
            </a:extLst>
          </p:cNvPr>
          <p:cNvSpPr txBox="1"/>
          <p:nvPr/>
        </p:nvSpPr>
        <p:spPr>
          <a:xfrm>
            <a:off x="523411" y="616187"/>
            <a:ext cx="10425770" cy="553998"/>
          </a:xfrm>
          <a:prstGeom prst="rect">
            <a:avLst/>
          </a:prstGeom>
          <a:noFill/>
        </p:spPr>
        <p:txBody>
          <a:bodyPr wrap="square" rtlCol="0">
            <a:spAutoFit/>
          </a:bodyPr>
          <a:lstStyle/>
          <a:p>
            <a:pPr>
              <a:spcAft>
                <a:spcPts val="600"/>
              </a:spcAft>
            </a:pPr>
            <a:r>
              <a:rPr lang="en-US" sz="3000" dirty="0">
                <a:latin typeface="Poppins SemiBold" panose="00000700000000000000" pitchFamily="2" charset="0"/>
                <a:cs typeface="Poppins SemiBold" panose="00000700000000000000" pitchFamily="2" charset="0"/>
              </a:rPr>
              <a:t>How it works </a:t>
            </a:r>
            <a:r>
              <a:rPr lang="en-US" sz="3000" dirty="0">
                <a:latin typeface="Poppins" panose="00000500000000000000" pitchFamily="2" charset="0"/>
                <a:cs typeface="Poppins" panose="00000500000000000000" pitchFamily="2" charset="0"/>
              </a:rPr>
              <a:t>|</a:t>
            </a:r>
            <a:r>
              <a:rPr lang="en-US" sz="3000" dirty="0">
                <a:latin typeface="Poppins SemiBold" panose="00000700000000000000" pitchFamily="2" charset="0"/>
                <a:cs typeface="Poppins SemiBold" panose="00000700000000000000" pitchFamily="2" charset="0"/>
              </a:rPr>
              <a:t> </a:t>
            </a:r>
            <a:r>
              <a:rPr lang="en-US" dirty="0">
                <a:latin typeface="Poppins" panose="00000500000000000000" pitchFamily="2" charset="0"/>
                <a:cs typeface="Poppins" panose="00000500000000000000" pitchFamily="2" charset="0"/>
              </a:rPr>
              <a:t>Paper tickets</a:t>
            </a:r>
            <a:endParaRPr lang="de-DE" dirty="0">
              <a:latin typeface="Poppins" panose="00000500000000000000" pitchFamily="2" charset="0"/>
              <a:cs typeface="Poppins" panose="00000500000000000000" pitchFamily="2" charset="0"/>
            </a:endParaRPr>
          </a:p>
        </p:txBody>
      </p:sp>
      <p:pic>
        <p:nvPicPr>
          <p:cNvPr id="11" name="Grafik 10">
            <a:extLst>
              <a:ext uri="{FF2B5EF4-FFF2-40B4-BE49-F238E27FC236}">
                <a16:creationId xmlns:a16="http://schemas.microsoft.com/office/drawing/2014/main" id="{47505635-4B06-723D-973C-9B1CC1EC449D}"/>
              </a:ext>
            </a:extLst>
          </p:cNvPr>
          <p:cNvPicPr>
            <a:picLocks noChangeAspect="1"/>
          </p:cNvPicPr>
          <p:nvPr/>
        </p:nvPicPr>
        <p:blipFill>
          <a:blip r:embed="rId2"/>
          <a:stretch>
            <a:fillRect/>
          </a:stretch>
        </p:blipFill>
        <p:spPr>
          <a:xfrm>
            <a:off x="8408112" y="1641801"/>
            <a:ext cx="3151900" cy="1400388"/>
          </a:xfrm>
          <a:prstGeom prst="rect">
            <a:avLst/>
          </a:prstGeom>
        </p:spPr>
      </p:pic>
      <p:sp>
        <p:nvSpPr>
          <p:cNvPr id="20" name="Ellipse 19">
            <a:extLst>
              <a:ext uri="{FF2B5EF4-FFF2-40B4-BE49-F238E27FC236}">
                <a16:creationId xmlns:a16="http://schemas.microsoft.com/office/drawing/2014/main" id="{050FE8FE-6308-5689-F97B-7AC1C9E4147C}"/>
              </a:ext>
            </a:extLst>
          </p:cNvPr>
          <p:cNvSpPr/>
          <p:nvPr/>
        </p:nvSpPr>
        <p:spPr>
          <a:xfrm>
            <a:off x="7442040" y="3590670"/>
            <a:ext cx="2685741" cy="26857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5" name="Grafik 24">
            <a:extLst>
              <a:ext uri="{FF2B5EF4-FFF2-40B4-BE49-F238E27FC236}">
                <a16:creationId xmlns:a16="http://schemas.microsoft.com/office/drawing/2014/main" id="{29965C1E-EB5C-A863-155C-765CF6E4CE5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59363" y="1170185"/>
            <a:ext cx="593377" cy="593377"/>
          </a:xfrm>
          <a:prstGeom prst="rect">
            <a:avLst/>
          </a:prstGeom>
        </p:spPr>
      </p:pic>
      <p:pic>
        <p:nvPicPr>
          <p:cNvPr id="27" name="Grafik 26">
            <a:extLst>
              <a:ext uri="{FF2B5EF4-FFF2-40B4-BE49-F238E27FC236}">
                <a16:creationId xmlns:a16="http://schemas.microsoft.com/office/drawing/2014/main" id="{03349423-9528-6D46-38A7-4C63BCCCB91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766520" y="4385010"/>
            <a:ext cx="928401" cy="928401"/>
          </a:xfrm>
          <a:prstGeom prst="rect">
            <a:avLst/>
          </a:prstGeom>
        </p:spPr>
      </p:pic>
      <p:pic>
        <p:nvPicPr>
          <p:cNvPr id="4" name="Grafik 3">
            <a:extLst>
              <a:ext uri="{FF2B5EF4-FFF2-40B4-BE49-F238E27FC236}">
                <a16:creationId xmlns:a16="http://schemas.microsoft.com/office/drawing/2014/main" id="{10FEFCB4-F4F1-9815-0E39-E1B3C3EECEB4}"/>
              </a:ext>
            </a:extLst>
          </p:cNvPr>
          <p:cNvPicPr>
            <a:picLocks noChangeAspect="1"/>
          </p:cNvPicPr>
          <p:nvPr/>
        </p:nvPicPr>
        <p:blipFill>
          <a:blip r:embed="rId7"/>
          <a:stretch>
            <a:fillRect/>
          </a:stretch>
        </p:blipFill>
        <p:spPr>
          <a:xfrm>
            <a:off x="7679549" y="3899292"/>
            <a:ext cx="2109914" cy="1899836"/>
          </a:xfrm>
          <a:prstGeom prst="rect">
            <a:avLst/>
          </a:prstGeom>
        </p:spPr>
      </p:pic>
      <p:pic>
        <p:nvPicPr>
          <p:cNvPr id="3" name="Grafik 2">
            <a:extLst>
              <a:ext uri="{FF2B5EF4-FFF2-40B4-BE49-F238E27FC236}">
                <a16:creationId xmlns:a16="http://schemas.microsoft.com/office/drawing/2014/main" id="{CD68C371-C3B0-E893-87D0-2FF6BE759651}"/>
              </a:ext>
            </a:extLst>
          </p:cNvPr>
          <p:cNvPicPr>
            <a:picLocks noChangeAspect="1"/>
          </p:cNvPicPr>
          <p:nvPr/>
        </p:nvPicPr>
        <p:blipFill>
          <a:blip r:embed="rId8"/>
          <a:stretch>
            <a:fillRect/>
          </a:stretch>
        </p:blipFill>
        <p:spPr>
          <a:xfrm>
            <a:off x="4873648" y="2901800"/>
            <a:ext cx="3455531" cy="1994983"/>
          </a:xfrm>
          <a:prstGeom prst="rect">
            <a:avLst/>
          </a:prstGeom>
        </p:spPr>
      </p:pic>
    </p:spTree>
    <p:extLst>
      <p:ext uri="{BB962C8B-B14F-4D97-AF65-F5344CB8AC3E}">
        <p14:creationId xmlns:p14="http://schemas.microsoft.com/office/powerpoint/2010/main" val="21987942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2F5F8"/>
        </a:solidFill>
        <a:effectLst/>
      </p:bgPr>
    </p:bg>
    <p:spTree>
      <p:nvGrpSpPr>
        <p:cNvPr id="1" name="">
          <a:extLst>
            <a:ext uri="{FF2B5EF4-FFF2-40B4-BE49-F238E27FC236}">
              <a16:creationId xmlns:a16="http://schemas.microsoft.com/office/drawing/2014/main" id="{4489AF23-A077-A61B-E539-8B7538BD1C0A}"/>
            </a:ext>
          </a:extLst>
        </p:cNvPr>
        <p:cNvGrpSpPr/>
        <p:nvPr/>
      </p:nvGrpSpPr>
      <p:grpSpPr>
        <a:xfrm>
          <a:off x="0" y="0"/>
          <a:ext cx="0" cy="0"/>
          <a:chOff x="0" y="0"/>
          <a:chExt cx="0" cy="0"/>
        </a:xfrm>
      </p:grpSpPr>
      <p:sp>
        <p:nvSpPr>
          <p:cNvPr id="12" name="Textfeld 11">
            <a:extLst>
              <a:ext uri="{FF2B5EF4-FFF2-40B4-BE49-F238E27FC236}">
                <a16:creationId xmlns:a16="http://schemas.microsoft.com/office/drawing/2014/main" id="{D00078DC-D142-6E78-A09F-B6BCC6A67D65}"/>
              </a:ext>
            </a:extLst>
          </p:cNvPr>
          <p:cNvSpPr txBox="1"/>
          <p:nvPr/>
        </p:nvSpPr>
        <p:spPr>
          <a:xfrm>
            <a:off x="523411" y="1870210"/>
            <a:ext cx="3753621" cy="1323439"/>
          </a:xfrm>
          <a:prstGeom prst="rect">
            <a:avLst/>
          </a:prstGeom>
          <a:noFill/>
        </p:spPr>
        <p:txBody>
          <a:bodyPr wrap="square" rtlCol="0">
            <a:spAutoFit/>
          </a:bodyPr>
          <a:lstStyle/>
          <a:p>
            <a:pPr>
              <a:spcAft>
                <a:spcPts val="1200"/>
              </a:spcAft>
            </a:pPr>
            <a:r>
              <a:rPr lang="en-US" sz="1600" dirty="0">
                <a:latin typeface="Poppins ExtraLight" panose="00000300000000000000" pitchFamily="2" charset="0"/>
                <a:cs typeface="Poppins ExtraLight" panose="00000300000000000000" pitchFamily="2" charset="0"/>
              </a:rPr>
              <a:t>With our queuing software employees can issue a call up via existing cash registers or use our queuing buttons for added convenience.</a:t>
            </a:r>
          </a:p>
        </p:txBody>
      </p:sp>
      <p:sp>
        <p:nvSpPr>
          <p:cNvPr id="2" name="Textfeld 1">
            <a:extLst>
              <a:ext uri="{FF2B5EF4-FFF2-40B4-BE49-F238E27FC236}">
                <a16:creationId xmlns:a16="http://schemas.microsoft.com/office/drawing/2014/main" id="{293CCB53-902A-77CD-FBF1-45E3028A3434}"/>
              </a:ext>
            </a:extLst>
          </p:cNvPr>
          <p:cNvSpPr txBox="1"/>
          <p:nvPr/>
        </p:nvSpPr>
        <p:spPr>
          <a:xfrm>
            <a:off x="523411" y="616187"/>
            <a:ext cx="10425770" cy="553998"/>
          </a:xfrm>
          <a:prstGeom prst="rect">
            <a:avLst/>
          </a:prstGeom>
          <a:noFill/>
        </p:spPr>
        <p:txBody>
          <a:bodyPr wrap="square" rtlCol="0">
            <a:spAutoFit/>
          </a:bodyPr>
          <a:lstStyle/>
          <a:p>
            <a:pPr>
              <a:spcAft>
                <a:spcPts val="600"/>
              </a:spcAft>
            </a:pPr>
            <a:r>
              <a:rPr lang="en-US" sz="3000" dirty="0">
                <a:latin typeface="Poppins SemiBold" panose="00000700000000000000" pitchFamily="2" charset="0"/>
                <a:cs typeface="Poppins SemiBold" panose="00000700000000000000" pitchFamily="2" charset="0"/>
              </a:rPr>
              <a:t>How it works </a:t>
            </a:r>
            <a:r>
              <a:rPr lang="en-US" sz="3000" dirty="0">
                <a:latin typeface="Poppins" panose="00000500000000000000" pitchFamily="2" charset="0"/>
                <a:cs typeface="Poppins" panose="00000500000000000000" pitchFamily="2" charset="0"/>
              </a:rPr>
              <a:t>|</a:t>
            </a:r>
            <a:r>
              <a:rPr lang="en-US" sz="3000" dirty="0">
                <a:latin typeface="Poppins SemiBold" panose="00000700000000000000" pitchFamily="2" charset="0"/>
                <a:cs typeface="Poppins SemiBold" panose="00000700000000000000" pitchFamily="2" charset="0"/>
              </a:rPr>
              <a:t> </a:t>
            </a:r>
            <a:r>
              <a:rPr lang="en-US" dirty="0">
                <a:latin typeface="Poppins" panose="00000500000000000000" pitchFamily="2" charset="0"/>
                <a:cs typeface="Poppins" panose="00000500000000000000" pitchFamily="2" charset="0"/>
              </a:rPr>
              <a:t>Call Up</a:t>
            </a:r>
            <a:endParaRPr lang="de-DE" dirty="0">
              <a:latin typeface="Poppins" panose="00000500000000000000" pitchFamily="2" charset="0"/>
              <a:cs typeface="Poppins" panose="00000500000000000000" pitchFamily="2" charset="0"/>
            </a:endParaRPr>
          </a:p>
        </p:txBody>
      </p:sp>
      <p:sp>
        <p:nvSpPr>
          <p:cNvPr id="20" name="Ellipse 19">
            <a:extLst>
              <a:ext uri="{FF2B5EF4-FFF2-40B4-BE49-F238E27FC236}">
                <a16:creationId xmlns:a16="http://schemas.microsoft.com/office/drawing/2014/main" id="{60E77530-A36C-2DEF-B658-AE121A78D43E}"/>
              </a:ext>
            </a:extLst>
          </p:cNvPr>
          <p:cNvSpPr/>
          <p:nvPr/>
        </p:nvSpPr>
        <p:spPr>
          <a:xfrm>
            <a:off x="9063245" y="1756359"/>
            <a:ext cx="2685741" cy="26857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 name="Grafik 2">
            <a:extLst>
              <a:ext uri="{FF2B5EF4-FFF2-40B4-BE49-F238E27FC236}">
                <a16:creationId xmlns:a16="http://schemas.microsoft.com/office/drawing/2014/main" id="{8814E193-30C8-EC92-A34C-C69FE5822C88}"/>
              </a:ext>
            </a:extLst>
          </p:cNvPr>
          <p:cNvPicPr>
            <a:picLocks noChangeAspect="1"/>
          </p:cNvPicPr>
          <p:nvPr/>
        </p:nvPicPr>
        <p:blipFill>
          <a:blip r:embed="rId2"/>
          <a:stretch>
            <a:fillRect/>
          </a:stretch>
        </p:blipFill>
        <p:spPr>
          <a:xfrm>
            <a:off x="4873648" y="1632761"/>
            <a:ext cx="3455531" cy="1994983"/>
          </a:xfrm>
          <a:prstGeom prst="rect">
            <a:avLst/>
          </a:prstGeom>
        </p:spPr>
      </p:pic>
      <p:pic>
        <p:nvPicPr>
          <p:cNvPr id="5" name="Grafik 4">
            <a:extLst>
              <a:ext uri="{FF2B5EF4-FFF2-40B4-BE49-F238E27FC236}">
                <a16:creationId xmlns:a16="http://schemas.microsoft.com/office/drawing/2014/main" id="{CF5AE9F0-01F3-9102-3027-9F1616EB43E9}"/>
              </a:ext>
            </a:extLst>
          </p:cNvPr>
          <p:cNvPicPr>
            <a:picLocks noChangeAspect="1"/>
          </p:cNvPicPr>
          <p:nvPr/>
        </p:nvPicPr>
        <p:blipFill>
          <a:blip r:embed="rId3"/>
          <a:stretch>
            <a:fillRect/>
          </a:stretch>
        </p:blipFill>
        <p:spPr>
          <a:xfrm>
            <a:off x="6485882" y="2630252"/>
            <a:ext cx="1626421" cy="3016832"/>
          </a:xfrm>
          <a:prstGeom prst="rect">
            <a:avLst/>
          </a:prstGeom>
        </p:spPr>
      </p:pic>
      <p:grpSp>
        <p:nvGrpSpPr>
          <p:cNvPr id="6" name="Gruppieren 5">
            <a:extLst>
              <a:ext uri="{FF2B5EF4-FFF2-40B4-BE49-F238E27FC236}">
                <a16:creationId xmlns:a16="http://schemas.microsoft.com/office/drawing/2014/main" id="{48D9D483-4020-D187-405C-B6A9B50F5AB9}"/>
              </a:ext>
            </a:extLst>
          </p:cNvPr>
          <p:cNvGrpSpPr/>
          <p:nvPr/>
        </p:nvGrpSpPr>
        <p:grpSpPr>
          <a:xfrm>
            <a:off x="4449640" y="3851316"/>
            <a:ext cx="1796302" cy="1511511"/>
            <a:chOff x="9816763" y="4925896"/>
            <a:chExt cx="1455447" cy="1224696"/>
          </a:xfrm>
        </p:grpSpPr>
        <p:pic>
          <p:nvPicPr>
            <p:cNvPr id="7" name="Grafik 6">
              <a:extLst>
                <a:ext uri="{FF2B5EF4-FFF2-40B4-BE49-F238E27FC236}">
                  <a16:creationId xmlns:a16="http://schemas.microsoft.com/office/drawing/2014/main" id="{F1DBA243-80C2-DFAC-0918-301E8BBE8197}"/>
                </a:ext>
              </a:extLst>
            </p:cNvPr>
            <p:cNvPicPr>
              <a:picLocks noChangeAspect="1"/>
            </p:cNvPicPr>
            <p:nvPr/>
          </p:nvPicPr>
          <p:blipFill>
            <a:blip r:embed="rId4"/>
            <a:stretch>
              <a:fillRect/>
            </a:stretch>
          </p:blipFill>
          <p:spPr>
            <a:xfrm>
              <a:off x="9816763" y="5310983"/>
              <a:ext cx="1055083" cy="839609"/>
            </a:xfrm>
            <a:prstGeom prst="rect">
              <a:avLst/>
            </a:prstGeom>
          </p:spPr>
        </p:pic>
        <p:pic>
          <p:nvPicPr>
            <p:cNvPr id="8" name="Grafik 7">
              <a:extLst>
                <a:ext uri="{FF2B5EF4-FFF2-40B4-BE49-F238E27FC236}">
                  <a16:creationId xmlns:a16="http://schemas.microsoft.com/office/drawing/2014/main" id="{0222BA59-85C3-7046-F442-139CA9326B2E}"/>
                </a:ext>
              </a:extLst>
            </p:cNvPr>
            <p:cNvPicPr>
              <a:picLocks noChangeAspect="1"/>
            </p:cNvPicPr>
            <p:nvPr/>
          </p:nvPicPr>
          <p:blipFill>
            <a:blip r:embed="rId4"/>
            <a:stretch>
              <a:fillRect/>
            </a:stretch>
          </p:blipFill>
          <p:spPr>
            <a:xfrm>
              <a:off x="10217127" y="4925896"/>
              <a:ext cx="1055083" cy="839609"/>
            </a:xfrm>
            <a:prstGeom prst="rect">
              <a:avLst/>
            </a:prstGeom>
          </p:spPr>
        </p:pic>
      </p:grpSp>
      <p:pic>
        <p:nvPicPr>
          <p:cNvPr id="18" name="Grafik 17">
            <a:extLst>
              <a:ext uri="{FF2B5EF4-FFF2-40B4-BE49-F238E27FC236}">
                <a16:creationId xmlns:a16="http://schemas.microsoft.com/office/drawing/2014/main" id="{280A91DC-9BF2-FC8D-593E-DE56880F9D1C}"/>
              </a:ext>
            </a:extLst>
          </p:cNvPr>
          <p:cNvPicPr>
            <a:picLocks noChangeAspect="1"/>
          </p:cNvPicPr>
          <p:nvPr/>
        </p:nvPicPr>
        <p:blipFill>
          <a:blip r:embed="rId5"/>
          <a:stretch>
            <a:fillRect/>
          </a:stretch>
        </p:blipFill>
        <p:spPr>
          <a:xfrm>
            <a:off x="9014816" y="1632761"/>
            <a:ext cx="2782597" cy="2741676"/>
          </a:xfrm>
          <a:prstGeom prst="rect">
            <a:avLst/>
          </a:prstGeom>
        </p:spPr>
      </p:pic>
    </p:spTree>
    <p:extLst>
      <p:ext uri="{BB962C8B-B14F-4D97-AF65-F5344CB8AC3E}">
        <p14:creationId xmlns:p14="http://schemas.microsoft.com/office/powerpoint/2010/main" val="36456831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2F5F8"/>
        </a:solidFill>
        <a:effectLst/>
      </p:bgPr>
    </p:bg>
    <p:spTree>
      <p:nvGrpSpPr>
        <p:cNvPr id="1" name="">
          <a:extLst>
            <a:ext uri="{FF2B5EF4-FFF2-40B4-BE49-F238E27FC236}">
              <a16:creationId xmlns:a16="http://schemas.microsoft.com/office/drawing/2014/main" id="{3CC487F7-1841-FBBD-BCD9-A5FF9201E835}"/>
            </a:ext>
          </a:extLst>
        </p:cNvPr>
        <p:cNvGrpSpPr/>
        <p:nvPr/>
      </p:nvGrpSpPr>
      <p:grpSpPr>
        <a:xfrm>
          <a:off x="0" y="0"/>
          <a:ext cx="0" cy="0"/>
          <a:chOff x="0" y="0"/>
          <a:chExt cx="0" cy="0"/>
        </a:xfrm>
      </p:grpSpPr>
      <p:pic>
        <p:nvPicPr>
          <p:cNvPr id="19" name="Grafik 18" descr="Ein Bild, das Im Haus, Wand, Snack, Fastfood enthält.&#10;&#10;KI-generierte Inhalte können fehlerhaft sein.">
            <a:extLst>
              <a:ext uri="{FF2B5EF4-FFF2-40B4-BE49-F238E27FC236}">
                <a16:creationId xmlns:a16="http://schemas.microsoft.com/office/drawing/2014/main" id="{D01721EA-2AE9-9ACB-7268-B25A352D31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186" y="3151328"/>
            <a:ext cx="2782216" cy="3709621"/>
          </a:xfrm>
          <a:prstGeom prst="rect">
            <a:avLst/>
          </a:prstGeom>
        </p:spPr>
      </p:pic>
      <p:sp>
        <p:nvSpPr>
          <p:cNvPr id="12" name="Textfeld 11">
            <a:extLst>
              <a:ext uri="{FF2B5EF4-FFF2-40B4-BE49-F238E27FC236}">
                <a16:creationId xmlns:a16="http://schemas.microsoft.com/office/drawing/2014/main" id="{B5AD21B4-7050-C860-054B-44768DCAD357}"/>
              </a:ext>
            </a:extLst>
          </p:cNvPr>
          <p:cNvSpPr txBox="1"/>
          <p:nvPr/>
        </p:nvSpPr>
        <p:spPr>
          <a:xfrm>
            <a:off x="523411" y="1870210"/>
            <a:ext cx="6574075" cy="830997"/>
          </a:xfrm>
          <a:prstGeom prst="rect">
            <a:avLst/>
          </a:prstGeom>
          <a:noFill/>
        </p:spPr>
        <p:txBody>
          <a:bodyPr wrap="square" rtlCol="0">
            <a:spAutoFit/>
          </a:bodyPr>
          <a:lstStyle/>
          <a:p>
            <a:pPr>
              <a:spcAft>
                <a:spcPts val="1200"/>
              </a:spcAft>
            </a:pPr>
            <a:r>
              <a:rPr lang="en-US" sz="1600" dirty="0" err="1">
                <a:latin typeface="Poppins ExtraLight" panose="00000300000000000000" pitchFamily="2" charset="0"/>
                <a:cs typeface="Poppins ExtraLight" panose="00000300000000000000" pitchFamily="2" charset="0"/>
              </a:rPr>
              <a:t>cleverQ</a:t>
            </a:r>
            <a:r>
              <a:rPr lang="en-US" sz="1600" dirty="0">
                <a:latin typeface="Poppins ExtraLight" panose="00000300000000000000" pitchFamily="2" charset="0"/>
                <a:cs typeface="Poppins ExtraLight" panose="00000300000000000000" pitchFamily="2" charset="0"/>
              </a:rPr>
              <a:t> has proven successful in retail environments, with applications ranging from customer flow management for deli counters to enhancing the overall shopping experience.</a:t>
            </a:r>
          </a:p>
        </p:txBody>
      </p:sp>
      <p:sp>
        <p:nvSpPr>
          <p:cNvPr id="2" name="Textfeld 1">
            <a:extLst>
              <a:ext uri="{FF2B5EF4-FFF2-40B4-BE49-F238E27FC236}">
                <a16:creationId xmlns:a16="http://schemas.microsoft.com/office/drawing/2014/main" id="{15280BCE-9C82-9FB1-FE18-CD0E7B2E96BF}"/>
              </a:ext>
            </a:extLst>
          </p:cNvPr>
          <p:cNvSpPr txBox="1"/>
          <p:nvPr/>
        </p:nvSpPr>
        <p:spPr>
          <a:xfrm>
            <a:off x="523411" y="616187"/>
            <a:ext cx="10425770" cy="800219"/>
          </a:xfrm>
          <a:prstGeom prst="rect">
            <a:avLst/>
          </a:prstGeom>
          <a:noFill/>
        </p:spPr>
        <p:txBody>
          <a:bodyPr wrap="square" rtlCol="0">
            <a:spAutoFit/>
          </a:bodyPr>
          <a:lstStyle/>
          <a:p>
            <a:pPr>
              <a:spcAft>
                <a:spcPts val="600"/>
              </a:spcAft>
            </a:pPr>
            <a:r>
              <a:rPr lang="en-US" sz="3000" dirty="0" err="1">
                <a:latin typeface="Poppins SemiBold" panose="00000700000000000000" pitchFamily="2" charset="0"/>
                <a:cs typeface="Poppins SemiBold" panose="00000700000000000000" pitchFamily="2" charset="0"/>
              </a:rPr>
              <a:t>cleverQ</a:t>
            </a:r>
            <a:r>
              <a:rPr lang="en-US" sz="3000" dirty="0">
                <a:latin typeface="Poppins SemiBold" panose="00000700000000000000" pitchFamily="2" charset="0"/>
                <a:cs typeface="Poppins SemiBold" panose="00000700000000000000" pitchFamily="2" charset="0"/>
              </a:rPr>
              <a:t> Success Stories in Retail</a:t>
            </a:r>
            <a:br>
              <a:rPr lang="en-US" sz="3000" dirty="0">
                <a:latin typeface="Poppins SemiBold" panose="00000700000000000000" pitchFamily="2" charset="0"/>
                <a:cs typeface="Poppins SemiBold" panose="00000700000000000000" pitchFamily="2" charset="0"/>
              </a:rPr>
            </a:br>
            <a:r>
              <a:rPr lang="en-US" sz="1600" dirty="0">
                <a:latin typeface="Poppins" panose="00000500000000000000" pitchFamily="2" charset="0"/>
                <a:cs typeface="Poppins" panose="00000500000000000000" pitchFamily="2" charset="0"/>
              </a:rPr>
              <a:t>Streamlining Customer Flow and Elevating the Shopping Experience</a:t>
            </a:r>
            <a:endParaRPr lang="de-DE" sz="1050" dirty="0">
              <a:latin typeface="Poppins" panose="00000500000000000000" pitchFamily="2" charset="0"/>
              <a:cs typeface="Poppins" panose="00000500000000000000" pitchFamily="2" charset="0"/>
            </a:endParaRPr>
          </a:p>
        </p:txBody>
      </p:sp>
      <p:pic>
        <p:nvPicPr>
          <p:cNvPr id="9" name="Grafik 8">
            <a:extLst>
              <a:ext uri="{FF2B5EF4-FFF2-40B4-BE49-F238E27FC236}">
                <a16:creationId xmlns:a16="http://schemas.microsoft.com/office/drawing/2014/main" id="{3F684BB6-FE44-ED8B-7574-06180874F0B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91843" y="1979931"/>
            <a:ext cx="499618" cy="604189"/>
          </a:xfrm>
          <a:prstGeom prst="rect">
            <a:avLst/>
          </a:prstGeom>
        </p:spPr>
      </p:pic>
      <p:pic>
        <p:nvPicPr>
          <p:cNvPr id="11" name="Grafik 10">
            <a:extLst>
              <a:ext uri="{FF2B5EF4-FFF2-40B4-BE49-F238E27FC236}">
                <a16:creationId xmlns:a16="http://schemas.microsoft.com/office/drawing/2014/main" id="{F9CA2080-4837-DA57-A084-6FDE4A76B78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103054" y="1979931"/>
            <a:ext cx="1742853" cy="604189"/>
          </a:xfrm>
          <a:prstGeom prst="rect">
            <a:avLst/>
          </a:prstGeom>
        </p:spPr>
      </p:pic>
      <p:pic>
        <p:nvPicPr>
          <p:cNvPr id="14" name="Grafik 13" descr="Ein Bild, das Text, Karte Menü, Im Haus, Decke enthält.&#10;&#10;KI-generierte Inhalte können fehlerhaft sein.">
            <a:extLst>
              <a:ext uri="{FF2B5EF4-FFF2-40B4-BE49-F238E27FC236}">
                <a16:creationId xmlns:a16="http://schemas.microsoft.com/office/drawing/2014/main" id="{9F0CAC21-E922-D6FF-5B96-EE97905169E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62903" y="3155011"/>
            <a:ext cx="2780003" cy="3706671"/>
          </a:xfrm>
          <a:prstGeom prst="rect">
            <a:avLst/>
          </a:prstGeom>
        </p:spPr>
      </p:pic>
      <p:pic>
        <p:nvPicPr>
          <p:cNvPr id="16" name="Grafik 15" descr="Ein Bild, das Text, Einzelhandelsgeschäft, Im Haus, Supermarkt enthält.&#10;&#10;KI-generierte Inhalte können fehlerhaft sein.">
            <a:extLst>
              <a:ext uri="{FF2B5EF4-FFF2-40B4-BE49-F238E27FC236}">
                <a16:creationId xmlns:a16="http://schemas.microsoft.com/office/drawing/2014/main" id="{C7B6E519-FB15-0CEB-6675-6B9B7710F09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65538" y="3151328"/>
            <a:ext cx="4942229" cy="3706672"/>
          </a:xfrm>
          <a:prstGeom prst="rect">
            <a:avLst/>
          </a:prstGeom>
        </p:spPr>
      </p:pic>
    </p:spTree>
    <p:extLst>
      <p:ext uri="{BB962C8B-B14F-4D97-AF65-F5344CB8AC3E}">
        <p14:creationId xmlns:p14="http://schemas.microsoft.com/office/powerpoint/2010/main" val="38055691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2F5F8"/>
        </a:solidFill>
        <a:effectLst/>
      </p:bgPr>
    </p:bg>
    <p:spTree>
      <p:nvGrpSpPr>
        <p:cNvPr id="1" name=""/>
        <p:cNvGrpSpPr/>
        <p:nvPr/>
      </p:nvGrpSpPr>
      <p:grpSpPr>
        <a:xfrm>
          <a:off x="0" y="0"/>
          <a:ext cx="0" cy="0"/>
          <a:chOff x="0" y="0"/>
          <a:chExt cx="0" cy="0"/>
        </a:xfrm>
      </p:grpSpPr>
      <p:sp>
        <p:nvSpPr>
          <p:cNvPr id="10" name="Textfeld 9">
            <a:extLst>
              <a:ext uri="{FF2B5EF4-FFF2-40B4-BE49-F238E27FC236}">
                <a16:creationId xmlns:a16="http://schemas.microsoft.com/office/drawing/2014/main" id="{F623CE08-9EBC-6B58-8F98-55244586B334}"/>
              </a:ext>
            </a:extLst>
          </p:cNvPr>
          <p:cNvSpPr txBox="1"/>
          <p:nvPr/>
        </p:nvSpPr>
        <p:spPr>
          <a:xfrm>
            <a:off x="523411" y="2708139"/>
            <a:ext cx="5572589" cy="3108543"/>
          </a:xfrm>
          <a:prstGeom prst="rect">
            <a:avLst/>
          </a:prstGeom>
          <a:noFill/>
        </p:spPr>
        <p:txBody>
          <a:bodyPr wrap="square" rtlCol="0">
            <a:spAutoFit/>
          </a:bodyPr>
          <a:lstStyle/>
          <a:p>
            <a:pPr marL="228600" indent="-228600">
              <a:spcAft>
                <a:spcPts val="1200"/>
              </a:spcAft>
              <a:buFont typeface="Arial" panose="020B0604020202020204" pitchFamily="34" charset="0"/>
              <a:buChar char="•"/>
            </a:pPr>
            <a:r>
              <a:rPr lang="en-US" sz="1400" dirty="0">
                <a:latin typeface="Poppins" panose="00000500000000000000" pitchFamily="2" charset="0"/>
                <a:cs typeface="Poppins" panose="00000500000000000000" pitchFamily="2" charset="0"/>
              </a:rPr>
              <a:t>Eliminate Long Wait Times</a:t>
            </a:r>
          </a:p>
          <a:p>
            <a:pPr marL="228600" indent="-228600">
              <a:spcAft>
                <a:spcPts val="1200"/>
              </a:spcAft>
              <a:buFont typeface="Arial" panose="020B0604020202020204" pitchFamily="34" charset="0"/>
              <a:buChar char="•"/>
            </a:pPr>
            <a:r>
              <a:rPr lang="en-US" sz="1400" dirty="0">
                <a:latin typeface="Poppins" panose="00000500000000000000" pitchFamily="2" charset="0"/>
                <a:cs typeface="Poppins" panose="00000500000000000000" pitchFamily="2" charset="0"/>
              </a:rPr>
              <a:t>Dissolve Long Queues</a:t>
            </a:r>
          </a:p>
          <a:p>
            <a:pPr marL="228600" indent="-228600">
              <a:spcAft>
                <a:spcPts val="1200"/>
              </a:spcAft>
              <a:buFont typeface="Arial" panose="020B0604020202020204" pitchFamily="34" charset="0"/>
              <a:buChar char="•"/>
            </a:pPr>
            <a:r>
              <a:rPr lang="en-US" sz="1400" dirty="0">
                <a:latin typeface="Poppins" panose="00000500000000000000" pitchFamily="2" charset="0"/>
                <a:cs typeface="Poppins" panose="00000500000000000000" pitchFamily="2" charset="0"/>
              </a:rPr>
              <a:t>Let Customers Keep Shopping Instead of Standing in Line</a:t>
            </a:r>
          </a:p>
          <a:p>
            <a:pPr marL="228600" indent="-228600">
              <a:spcAft>
                <a:spcPts val="1200"/>
              </a:spcAft>
              <a:buFont typeface="Arial" panose="020B0604020202020204" pitchFamily="34" charset="0"/>
              <a:buChar char="•"/>
            </a:pPr>
            <a:r>
              <a:rPr lang="en-US" sz="1400" dirty="0">
                <a:latin typeface="Poppins" panose="00000500000000000000" pitchFamily="2" charset="0"/>
                <a:cs typeface="Poppins" panose="00000500000000000000" pitchFamily="2" charset="0"/>
              </a:rPr>
              <a:t>Organized Call-Forwarding via Digital Wallet or Web App</a:t>
            </a:r>
          </a:p>
          <a:p>
            <a:pPr marL="228600" indent="-228600">
              <a:spcAft>
                <a:spcPts val="1200"/>
              </a:spcAft>
              <a:buFont typeface="Arial" panose="020B0604020202020204" pitchFamily="34" charset="0"/>
              <a:buChar char="•"/>
            </a:pPr>
            <a:r>
              <a:rPr lang="en-US" sz="1400" dirty="0">
                <a:latin typeface="Poppins" panose="00000500000000000000" pitchFamily="2" charset="0"/>
                <a:cs typeface="Poppins" panose="00000500000000000000" pitchFamily="2" charset="0"/>
              </a:rPr>
              <a:t>Queuing software Seamlessly Integrated with Existing POS Systems</a:t>
            </a:r>
          </a:p>
          <a:p>
            <a:pPr marL="228600" indent="-228600">
              <a:spcAft>
                <a:spcPts val="1200"/>
              </a:spcAft>
              <a:buFont typeface="Arial" panose="020B0604020202020204" pitchFamily="34" charset="0"/>
              <a:buChar char="•"/>
            </a:pPr>
            <a:r>
              <a:rPr lang="en-US" sz="1400" dirty="0">
                <a:latin typeface="Poppins" panose="00000500000000000000" pitchFamily="2" charset="0"/>
                <a:cs typeface="Poppins" panose="00000500000000000000" pitchFamily="2" charset="0"/>
              </a:rPr>
              <a:t>Ticket Distribution with Modern Kiosk Systems</a:t>
            </a:r>
          </a:p>
          <a:p>
            <a:pPr marL="228600" indent="-228600">
              <a:spcAft>
                <a:spcPts val="1200"/>
              </a:spcAft>
              <a:buFont typeface="Arial" panose="020B0604020202020204" pitchFamily="34" charset="0"/>
              <a:buChar char="•"/>
            </a:pPr>
            <a:r>
              <a:rPr lang="en-US" sz="1400" dirty="0">
                <a:latin typeface="Poppins" panose="00000500000000000000" pitchFamily="2" charset="0"/>
                <a:cs typeface="Poppins" panose="00000500000000000000" pitchFamily="2" charset="0"/>
              </a:rPr>
              <a:t>Centralized Control of Call Displays and Digital Signage</a:t>
            </a:r>
          </a:p>
          <a:p>
            <a:pPr marL="228600" indent="-228600">
              <a:spcAft>
                <a:spcPts val="1200"/>
              </a:spcAft>
              <a:buFont typeface="Arial" panose="020B0604020202020204" pitchFamily="34" charset="0"/>
              <a:buChar char="•"/>
            </a:pPr>
            <a:r>
              <a:rPr lang="en-US" sz="1400" dirty="0">
                <a:latin typeface="Poppins" panose="00000500000000000000" pitchFamily="2" charset="0"/>
                <a:cs typeface="Poppins" panose="00000500000000000000" pitchFamily="2" charset="0"/>
              </a:rPr>
              <a:t>Unlimited Licenses for Workstations per Branch</a:t>
            </a:r>
            <a:endParaRPr lang="de-DE" sz="1400" dirty="0">
              <a:latin typeface="Poppins" panose="00000500000000000000" pitchFamily="2" charset="0"/>
              <a:cs typeface="Poppins" panose="00000500000000000000" pitchFamily="2" charset="0"/>
            </a:endParaRPr>
          </a:p>
        </p:txBody>
      </p:sp>
      <p:sp>
        <p:nvSpPr>
          <p:cNvPr id="6" name="Textfeld 5">
            <a:extLst>
              <a:ext uri="{FF2B5EF4-FFF2-40B4-BE49-F238E27FC236}">
                <a16:creationId xmlns:a16="http://schemas.microsoft.com/office/drawing/2014/main" id="{27A0BAE9-FF20-E015-E591-875EC72411A5}"/>
              </a:ext>
            </a:extLst>
          </p:cNvPr>
          <p:cNvSpPr txBox="1"/>
          <p:nvPr/>
        </p:nvSpPr>
        <p:spPr>
          <a:xfrm>
            <a:off x="523411" y="741346"/>
            <a:ext cx="5267789" cy="323165"/>
          </a:xfrm>
          <a:prstGeom prst="rect">
            <a:avLst/>
          </a:prstGeom>
          <a:noFill/>
        </p:spPr>
        <p:txBody>
          <a:bodyPr wrap="square" rtlCol="0">
            <a:spAutoFit/>
          </a:bodyPr>
          <a:lstStyle/>
          <a:p>
            <a:pPr>
              <a:spcAft>
                <a:spcPts val="600"/>
              </a:spcAft>
            </a:pPr>
            <a:r>
              <a:rPr lang="de-DE" sz="1500" dirty="0">
                <a:latin typeface="Poppins" panose="00000500000000000000" pitchFamily="2" charset="0"/>
                <a:cs typeface="Poppins" panose="00000500000000000000" pitchFamily="2" charset="0"/>
              </a:rPr>
              <a:t>Queue smarter </a:t>
            </a:r>
            <a:r>
              <a:rPr lang="de-DE" sz="1500" dirty="0" err="1">
                <a:latin typeface="Poppins" panose="00000500000000000000" pitchFamily="2" charset="0"/>
                <a:cs typeface="Poppins" panose="00000500000000000000" pitchFamily="2" charset="0"/>
              </a:rPr>
              <a:t>with</a:t>
            </a:r>
            <a:r>
              <a:rPr lang="de-DE" sz="1500" dirty="0">
                <a:latin typeface="Poppins" panose="00000500000000000000" pitchFamily="2" charset="0"/>
                <a:cs typeface="Poppins" panose="00000500000000000000" pitchFamily="2" charset="0"/>
              </a:rPr>
              <a:t> </a:t>
            </a:r>
            <a:r>
              <a:rPr lang="de-DE" sz="1500" dirty="0" err="1">
                <a:latin typeface="Poppins" panose="00000500000000000000" pitchFamily="2" charset="0"/>
                <a:cs typeface="Poppins" panose="00000500000000000000" pitchFamily="2" charset="0"/>
              </a:rPr>
              <a:t>cleverQ</a:t>
            </a:r>
            <a:endParaRPr lang="de-DE" sz="1500" dirty="0">
              <a:latin typeface="Poppins" panose="00000500000000000000" pitchFamily="2" charset="0"/>
              <a:cs typeface="Poppins" panose="00000500000000000000" pitchFamily="2" charset="0"/>
            </a:endParaRPr>
          </a:p>
        </p:txBody>
      </p:sp>
      <p:sp>
        <p:nvSpPr>
          <p:cNvPr id="7" name="Textfeld 6">
            <a:extLst>
              <a:ext uri="{FF2B5EF4-FFF2-40B4-BE49-F238E27FC236}">
                <a16:creationId xmlns:a16="http://schemas.microsoft.com/office/drawing/2014/main" id="{6378679A-4653-276F-2334-4C206A1E6A4F}"/>
              </a:ext>
            </a:extLst>
          </p:cNvPr>
          <p:cNvSpPr txBox="1"/>
          <p:nvPr/>
        </p:nvSpPr>
        <p:spPr>
          <a:xfrm>
            <a:off x="523411" y="1064511"/>
            <a:ext cx="5380239" cy="1015663"/>
          </a:xfrm>
          <a:prstGeom prst="rect">
            <a:avLst/>
          </a:prstGeom>
          <a:noFill/>
        </p:spPr>
        <p:txBody>
          <a:bodyPr wrap="square" rtlCol="0">
            <a:spAutoFit/>
          </a:bodyPr>
          <a:lstStyle/>
          <a:p>
            <a:pPr>
              <a:spcAft>
                <a:spcPts val="600"/>
              </a:spcAft>
            </a:pPr>
            <a:r>
              <a:rPr lang="en-US" sz="3000" dirty="0">
                <a:latin typeface="Poppins SemiBold" panose="00000700000000000000" pitchFamily="2" charset="0"/>
                <a:cs typeface="Poppins SemiBold" panose="00000700000000000000" pitchFamily="2" charset="0"/>
              </a:rPr>
              <a:t>Your competitive edge, tailored to your industry.</a:t>
            </a:r>
            <a:endParaRPr lang="de-DE" sz="3000" dirty="0">
              <a:latin typeface="Poppins SemiBold" panose="00000700000000000000" pitchFamily="2" charset="0"/>
              <a:cs typeface="Poppins SemiBold" panose="00000700000000000000" pitchFamily="2" charset="0"/>
            </a:endParaRPr>
          </a:p>
        </p:txBody>
      </p:sp>
      <p:pic>
        <p:nvPicPr>
          <p:cNvPr id="9" name="Grafik 8">
            <a:extLst>
              <a:ext uri="{FF2B5EF4-FFF2-40B4-BE49-F238E27FC236}">
                <a16:creationId xmlns:a16="http://schemas.microsoft.com/office/drawing/2014/main" id="{0B9CC144-5B71-1620-A63D-D674AB989A94}"/>
              </a:ext>
            </a:extLst>
          </p:cNvPr>
          <p:cNvPicPr>
            <a:picLocks noChangeAspect="1"/>
          </p:cNvPicPr>
          <p:nvPr/>
        </p:nvPicPr>
        <p:blipFill>
          <a:blip r:embed="rId2"/>
          <a:srcRect l="13377" r="37906"/>
          <a:stretch/>
        </p:blipFill>
        <p:spPr>
          <a:xfrm>
            <a:off x="7170057" y="0"/>
            <a:ext cx="5021943" cy="6858000"/>
          </a:xfrm>
          <a:prstGeom prst="rect">
            <a:avLst/>
          </a:prstGeom>
        </p:spPr>
      </p:pic>
      <p:sp>
        <p:nvSpPr>
          <p:cNvPr id="12" name="Ellipse 11">
            <a:extLst>
              <a:ext uri="{FF2B5EF4-FFF2-40B4-BE49-F238E27FC236}">
                <a16:creationId xmlns:a16="http://schemas.microsoft.com/office/drawing/2014/main" id="{489A8764-8B0A-A7D4-BDB8-A3AF52A6BC37}"/>
              </a:ext>
            </a:extLst>
          </p:cNvPr>
          <p:cNvSpPr/>
          <p:nvPr/>
        </p:nvSpPr>
        <p:spPr>
          <a:xfrm>
            <a:off x="6035973" y="946091"/>
            <a:ext cx="2268168" cy="2268166"/>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feld 14">
            <a:extLst>
              <a:ext uri="{FF2B5EF4-FFF2-40B4-BE49-F238E27FC236}">
                <a16:creationId xmlns:a16="http://schemas.microsoft.com/office/drawing/2014/main" id="{734E10F3-B10D-B490-BB8E-EF73D5098FEB}"/>
              </a:ext>
            </a:extLst>
          </p:cNvPr>
          <p:cNvSpPr txBox="1"/>
          <p:nvPr/>
        </p:nvSpPr>
        <p:spPr>
          <a:xfrm>
            <a:off x="6512677" y="1131186"/>
            <a:ext cx="1314699" cy="246221"/>
          </a:xfrm>
          <a:prstGeom prst="rect">
            <a:avLst/>
          </a:prstGeom>
          <a:noFill/>
        </p:spPr>
        <p:txBody>
          <a:bodyPr wrap="square">
            <a:spAutoFit/>
          </a:bodyPr>
          <a:lstStyle/>
          <a:p>
            <a:pPr algn="ctr"/>
            <a:r>
              <a:rPr lang="de-DE" sz="1000" i="1" dirty="0">
                <a:solidFill>
                  <a:srgbClr val="002948"/>
                </a:solidFill>
                <a:latin typeface="Poppins Light" panose="00000400000000000000" pitchFamily="2" charset="0"/>
                <a:cs typeface="Poppins Light" panose="00000400000000000000" pitchFamily="2" charset="0"/>
              </a:rPr>
              <a:t>Try </a:t>
            </a:r>
            <a:r>
              <a:rPr lang="de-DE" sz="1000" i="1" dirty="0" err="1">
                <a:solidFill>
                  <a:srgbClr val="002948"/>
                </a:solidFill>
                <a:latin typeface="Poppins Light" panose="00000400000000000000" pitchFamily="2" charset="0"/>
                <a:cs typeface="Poppins Light" panose="00000400000000000000" pitchFamily="2" charset="0"/>
              </a:rPr>
              <a:t>for</a:t>
            </a:r>
            <a:r>
              <a:rPr lang="de-DE" sz="1000" i="1" dirty="0">
                <a:solidFill>
                  <a:srgbClr val="002948"/>
                </a:solidFill>
                <a:latin typeface="Poppins Light" panose="00000400000000000000" pitchFamily="2" charset="0"/>
                <a:cs typeface="Poppins Light" panose="00000400000000000000" pitchFamily="2" charset="0"/>
              </a:rPr>
              <a:t> </a:t>
            </a:r>
            <a:r>
              <a:rPr lang="de-DE" sz="1000" i="1" dirty="0" err="1">
                <a:solidFill>
                  <a:srgbClr val="002948"/>
                </a:solidFill>
                <a:latin typeface="Poppins Light" panose="00000400000000000000" pitchFamily="2" charset="0"/>
                <a:cs typeface="Poppins Light" panose="00000400000000000000" pitchFamily="2" charset="0"/>
              </a:rPr>
              <a:t>yourself</a:t>
            </a:r>
            <a:endParaRPr lang="de-DE" sz="1000" i="1" dirty="0">
              <a:solidFill>
                <a:srgbClr val="002948"/>
              </a:solidFill>
              <a:latin typeface="Poppins Light" panose="00000400000000000000" pitchFamily="2" charset="0"/>
              <a:cs typeface="Poppins Light" panose="00000400000000000000" pitchFamily="2" charset="0"/>
            </a:endParaRPr>
          </a:p>
        </p:txBody>
      </p:sp>
      <p:pic>
        <p:nvPicPr>
          <p:cNvPr id="18" name="Grafik 17" descr="Ein Bild, das Muster, nähen, Stoff enthält.&#10;&#10;KI-generierte Inhalte können fehlerhaft sein.">
            <a:extLst>
              <a:ext uri="{FF2B5EF4-FFF2-40B4-BE49-F238E27FC236}">
                <a16:creationId xmlns:a16="http://schemas.microsoft.com/office/drawing/2014/main" id="{D5EE4DA5-6284-91CD-85F2-9AA9265619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2676" y="1429152"/>
            <a:ext cx="1314698" cy="1314698"/>
          </a:xfrm>
          <a:prstGeom prst="rect">
            <a:avLst/>
          </a:prstGeom>
        </p:spPr>
      </p:pic>
    </p:spTree>
    <p:extLst>
      <p:ext uri="{BB962C8B-B14F-4D97-AF65-F5344CB8AC3E}">
        <p14:creationId xmlns:p14="http://schemas.microsoft.com/office/powerpoint/2010/main" val="3415497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2F5F8"/>
        </a:solidFill>
        <a:effectLst/>
      </p:bgPr>
    </p:bg>
    <p:spTree>
      <p:nvGrpSpPr>
        <p:cNvPr id="1" name=""/>
        <p:cNvGrpSpPr/>
        <p:nvPr/>
      </p:nvGrpSpPr>
      <p:grpSpPr>
        <a:xfrm>
          <a:off x="0" y="0"/>
          <a:ext cx="0" cy="0"/>
          <a:chOff x="0" y="0"/>
          <a:chExt cx="0" cy="0"/>
        </a:xfrm>
      </p:grpSpPr>
      <p:pic>
        <p:nvPicPr>
          <p:cNvPr id="17" name="Grafik 16" descr="Ein Bild, das Satellit, dunkel enthält.&#10;&#10;Automatisch generierte Beschreibung">
            <a:extLst>
              <a:ext uri="{FF2B5EF4-FFF2-40B4-BE49-F238E27FC236}">
                <a16:creationId xmlns:a16="http://schemas.microsoft.com/office/drawing/2014/main" id="{5938D963-0BA5-4432-B6AA-527F0E7B7DB7}"/>
              </a:ext>
            </a:extLst>
          </p:cNvPr>
          <p:cNvPicPr>
            <a:picLocks noChangeAspect="1"/>
          </p:cNvPicPr>
          <p:nvPr/>
        </p:nvPicPr>
        <p:blipFill rotWithShape="1">
          <a:blip r:embed="rId2">
            <a:extLst>
              <a:ext uri="{28A0092B-C50C-407E-A947-70E740481C1C}">
                <a14:useLocalDpi xmlns:a14="http://schemas.microsoft.com/office/drawing/2010/main" val="0"/>
              </a:ext>
            </a:extLst>
          </a:blip>
          <a:srcRect l="40419" r="9063"/>
          <a:stretch/>
        </p:blipFill>
        <p:spPr>
          <a:xfrm>
            <a:off x="6032840" y="0"/>
            <a:ext cx="6159160" cy="6858000"/>
          </a:xfrm>
          <a:prstGeom prst="rect">
            <a:avLst/>
          </a:prstGeom>
        </p:spPr>
      </p:pic>
      <p:sp>
        <p:nvSpPr>
          <p:cNvPr id="5" name="Textfeld 4">
            <a:extLst>
              <a:ext uri="{FF2B5EF4-FFF2-40B4-BE49-F238E27FC236}">
                <a16:creationId xmlns:a16="http://schemas.microsoft.com/office/drawing/2014/main" id="{E2E075A0-3B41-48D5-B70D-920AAC62BF68}"/>
              </a:ext>
            </a:extLst>
          </p:cNvPr>
          <p:cNvSpPr txBox="1"/>
          <p:nvPr/>
        </p:nvSpPr>
        <p:spPr>
          <a:xfrm>
            <a:off x="494837" y="1507659"/>
            <a:ext cx="4933489" cy="2308324"/>
          </a:xfrm>
          <a:prstGeom prst="rect">
            <a:avLst/>
          </a:prstGeom>
          <a:noFill/>
        </p:spPr>
        <p:txBody>
          <a:bodyPr wrap="square" rtlCol="0">
            <a:spAutoFit/>
          </a:bodyPr>
          <a:lstStyle/>
          <a:p>
            <a:r>
              <a:rPr lang="en-US" sz="1200" dirty="0">
                <a:latin typeface="Poppins Light" panose="00000400000000000000" pitchFamily="2" charset="0"/>
                <a:cs typeface="Poppins Light" panose="00000400000000000000" pitchFamily="2" charset="0"/>
              </a:rPr>
              <a:t>As a provider of SaaS (Software as a Service), the data protection and IT security of our customers and our own infrastructure is one of the most important challenges. </a:t>
            </a:r>
          </a:p>
          <a:p>
            <a:endParaRPr lang="en-US" sz="1200" dirty="0">
              <a:latin typeface="Poppins Light" panose="00000400000000000000" pitchFamily="2" charset="0"/>
              <a:cs typeface="Poppins Light" panose="00000400000000000000" pitchFamily="2" charset="0"/>
            </a:endParaRPr>
          </a:p>
          <a:p>
            <a:r>
              <a:rPr lang="en-US" sz="1200" dirty="0">
                <a:latin typeface="Poppins Light" panose="00000400000000000000" pitchFamily="2" charset="0"/>
                <a:cs typeface="Poppins Light" panose="00000400000000000000" pitchFamily="2" charset="0"/>
              </a:rPr>
              <a:t>We ensure robust data security through multiple layers of protection. Partnering with leading hosting providers, such as </a:t>
            </a:r>
            <a:r>
              <a:rPr lang="en-US" sz="1200" dirty="0" err="1">
                <a:latin typeface="Poppins Light" panose="00000400000000000000" pitchFamily="2" charset="0"/>
                <a:cs typeface="Poppins Light" panose="00000400000000000000" pitchFamily="2" charset="0"/>
              </a:rPr>
              <a:t>Hetzner</a:t>
            </a:r>
            <a:r>
              <a:rPr lang="en-US" sz="1200" dirty="0">
                <a:latin typeface="Poppins Light" panose="00000400000000000000" pitchFamily="2" charset="0"/>
                <a:cs typeface="Poppins Light" panose="00000400000000000000" pitchFamily="2" charset="0"/>
              </a:rPr>
              <a:t>, guarantees that our digital services remain highly available, performant, and secure at all times. Additionally, we strictly adhere to GDPR compliance and maintain our ISO 27001 certification (Information Security Management Systems) through regular renewals, underscoring our commitment to safeguarding your data.</a:t>
            </a:r>
          </a:p>
        </p:txBody>
      </p:sp>
      <p:sp>
        <p:nvSpPr>
          <p:cNvPr id="12" name="Textfeld 11">
            <a:extLst>
              <a:ext uri="{FF2B5EF4-FFF2-40B4-BE49-F238E27FC236}">
                <a16:creationId xmlns:a16="http://schemas.microsoft.com/office/drawing/2014/main" id="{E877CDEC-491B-40FC-A599-A1D5C2C94550}"/>
              </a:ext>
            </a:extLst>
          </p:cNvPr>
          <p:cNvSpPr txBox="1"/>
          <p:nvPr/>
        </p:nvSpPr>
        <p:spPr>
          <a:xfrm>
            <a:off x="485313" y="786384"/>
            <a:ext cx="4299751" cy="338554"/>
          </a:xfrm>
          <a:prstGeom prst="rect">
            <a:avLst/>
          </a:prstGeom>
          <a:noFill/>
        </p:spPr>
        <p:txBody>
          <a:bodyPr wrap="square" rtlCol="0">
            <a:spAutoFit/>
          </a:bodyPr>
          <a:lstStyle/>
          <a:p>
            <a:r>
              <a:rPr lang="en-US" sz="1600" dirty="0">
                <a:latin typeface="Poppins Light" panose="00000400000000000000" pitchFamily="2" charset="0"/>
                <a:cs typeface="Poppins Light" panose="00000400000000000000" pitchFamily="2" charset="0"/>
              </a:rPr>
              <a:t>Data protection and IT security</a:t>
            </a:r>
            <a:endParaRPr lang="de-DE" sz="1600" dirty="0">
              <a:latin typeface="Poppins Light" panose="00000400000000000000" pitchFamily="2" charset="0"/>
              <a:cs typeface="Poppins Light" panose="00000400000000000000" pitchFamily="2" charset="0"/>
            </a:endParaRPr>
          </a:p>
        </p:txBody>
      </p:sp>
      <p:pic>
        <p:nvPicPr>
          <p:cNvPr id="8" name="Grafik 7">
            <a:extLst>
              <a:ext uri="{FF2B5EF4-FFF2-40B4-BE49-F238E27FC236}">
                <a16:creationId xmlns:a16="http://schemas.microsoft.com/office/drawing/2014/main" id="{5DDBE40C-D69C-40E9-8C83-C7EB0D49043A}"/>
              </a:ext>
            </a:extLst>
          </p:cNvPr>
          <p:cNvPicPr>
            <a:picLocks noChangeAspect="1"/>
          </p:cNvPicPr>
          <p:nvPr/>
        </p:nvPicPr>
        <p:blipFill>
          <a:blip r:embed="rId3"/>
          <a:stretch>
            <a:fillRect/>
          </a:stretch>
        </p:blipFill>
        <p:spPr>
          <a:xfrm>
            <a:off x="494837" y="5350341"/>
            <a:ext cx="3115137" cy="841375"/>
          </a:xfrm>
          <a:prstGeom prst="rect">
            <a:avLst/>
          </a:prstGeom>
        </p:spPr>
      </p:pic>
      <p:pic>
        <p:nvPicPr>
          <p:cNvPr id="4" name="Grafik 3">
            <a:extLst>
              <a:ext uri="{FF2B5EF4-FFF2-40B4-BE49-F238E27FC236}">
                <a16:creationId xmlns:a16="http://schemas.microsoft.com/office/drawing/2014/main" id="{7CCC4D79-C820-03F9-4F38-6F93BA59C2E3}"/>
              </a:ext>
            </a:extLst>
          </p:cNvPr>
          <p:cNvPicPr>
            <a:picLocks noChangeAspect="1"/>
          </p:cNvPicPr>
          <p:nvPr/>
        </p:nvPicPr>
        <p:blipFill>
          <a:blip r:embed="rId4"/>
          <a:stretch>
            <a:fillRect/>
          </a:stretch>
        </p:blipFill>
        <p:spPr>
          <a:xfrm>
            <a:off x="3890911" y="5440052"/>
            <a:ext cx="1576165" cy="631564"/>
          </a:xfrm>
          <a:prstGeom prst="rect">
            <a:avLst/>
          </a:prstGeom>
        </p:spPr>
      </p:pic>
    </p:spTree>
    <p:extLst>
      <p:ext uri="{BB962C8B-B14F-4D97-AF65-F5344CB8AC3E}">
        <p14:creationId xmlns:p14="http://schemas.microsoft.com/office/powerpoint/2010/main" val="1252382131"/>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582</Words>
  <Application>Microsoft Office PowerPoint</Application>
  <PresentationFormat>Breitbild</PresentationFormat>
  <Paragraphs>47</Paragraphs>
  <Slides>10</Slides>
  <Notes>0</Notes>
  <HiddenSlides>0</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10</vt:i4>
      </vt:variant>
    </vt:vector>
  </HeadingPairs>
  <TitlesOfParts>
    <vt:vector size="18" baseType="lpstr">
      <vt:lpstr>Calibri</vt:lpstr>
      <vt:lpstr>Poppins SemiBold</vt:lpstr>
      <vt:lpstr>Poppins Light</vt:lpstr>
      <vt:lpstr>Calibri Light</vt:lpstr>
      <vt:lpstr>Poppins</vt:lpstr>
      <vt:lpstr>Arial</vt:lpstr>
      <vt:lpstr>Poppins ExtraLight</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Walter Majewski</dc:creator>
  <cp:lastModifiedBy>Walter Majewski</cp:lastModifiedBy>
  <cp:revision>374</cp:revision>
  <dcterms:created xsi:type="dcterms:W3CDTF">2021-02-15T08:58:26Z</dcterms:created>
  <dcterms:modified xsi:type="dcterms:W3CDTF">2025-03-09T17:10:27Z</dcterms:modified>
</cp:coreProperties>
</file>