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sldIdLst>
    <p:sldId id="349" r:id="rId3"/>
    <p:sldId id="307" r:id="rId4"/>
    <p:sldId id="338" r:id="rId5"/>
    <p:sldId id="339" r:id="rId6"/>
    <p:sldId id="340" r:id="rId7"/>
    <p:sldId id="341" r:id="rId8"/>
    <p:sldId id="342" r:id="rId9"/>
    <p:sldId id="276" r:id="rId10"/>
    <p:sldId id="350" r:id="rId11"/>
    <p:sldId id="352" r:id="rId12"/>
    <p:sldId id="343" r:id="rId13"/>
    <p:sldId id="354" r:id="rId14"/>
    <p:sldId id="344" r:id="rId15"/>
    <p:sldId id="347" r:id="rId16"/>
    <p:sldId id="355" r:id="rId17"/>
  </p:sldIdLst>
  <p:sldSz cx="12192000" cy="6858000"/>
  <p:notesSz cx="6858000" cy="9144000"/>
  <p:embeddedFontLst>
    <p:embeddedFont>
      <p:font typeface="Poppins" panose="00000500000000000000" pitchFamily="2" charset="0"/>
      <p:regular r:id="rId18"/>
      <p:bold r:id="rId19"/>
      <p:italic r:id="rId20"/>
      <p:boldItalic r:id="rId21"/>
    </p:embeddedFont>
    <p:embeddedFont>
      <p:font typeface="Poppins ExtraLight" panose="00000300000000000000" pitchFamily="2" charset="0"/>
      <p:regular r:id="rId22"/>
      <p:italic r:id="rId23"/>
    </p:embeddedFont>
    <p:embeddedFont>
      <p:font typeface="Poppins Light" panose="00000400000000000000" pitchFamily="2" charset="0"/>
      <p:regular r:id="rId24"/>
      <p:italic r:id="rId25"/>
    </p:embeddedFont>
    <p:embeddedFont>
      <p:font typeface="Poppins SemiBold" panose="00000700000000000000" pitchFamily="2" charset="0"/>
      <p:bold r:id="rId26"/>
      <p:boldItalic r:id="rId27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5F8"/>
    <a:srgbClr val="1C3B5B"/>
    <a:srgbClr val="2E3B42"/>
    <a:srgbClr val="5388D5"/>
    <a:srgbClr val="3D78CF"/>
    <a:srgbClr val="0061AA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46" d="100"/>
          <a:sy n="146" d="100"/>
        </p:scale>
        <p:origin x="100" y="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5A11AF-9729-4784-ABB6-F983CE61FFC3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F1C7FEE-262C-4267-80AA-200543D8D170}">
      <dgm:prSet phldrT="[Text]" custT="1"/>
      <dgm:spPr>
        <a:noFill/>
        <a:ln>
          <a:noFill/>
        </a:ln>
      </dgm:spPr>
      <dgm:t>
        <a:bodyPr/>
        <a:lstStyle/>
        <a:p>
          <a:r>
            <a:rPr lang="de-DE" sz="1600" dirty="0">
              <a:ln>
                <a:noFill/>
              </a:ln>
              <a:solidFill>
                <a:srgbClr val="1C3B5B"/>
              </a:solidFill>
              <a:latin typeface="Poppins" panose="00000500000000000000" pitchFamily="2" charset="0"/>
              <a:cs typeface="Poppins" panose="00000500000000000000" pitchFamily="2" charset="0"/>
            </a:rPr>
            <a:t>Queuing</a:t>
          </a:r>
          <a:r>
            <a:rPr lang="de-DE" sz="3500" dirty="0">
              <a:ln>
                <a:noFill/>
              </a:ln>
              <a:solidFill>
                <a:srgbClr val="1C3B5B"/>
              </a:solidFill>
            </a:rPr>
            <a:t> </a:t>
          </a:r>
        </a:p>
      </dgm:t>
    </dgm:pt>
    <dgm:pt modelId="{2D405AF2-8FBF-4265-A89A-2E6F698315EA}" type="parTrans" cxnId="{EC3F33AF-26FD-400A-85C2-53DC0BDDA1B8}">
      <dgm:prSet/>
      <dgm:spPr/>
      <dgm:t>
        <a:bodyPr/>
        <a:lstStyle/>
        <a:p>
          <a:endParaRPr lang="de-DE"/>
        </a:p>
      </dgm:t>
    </dgm:pt>
    <dgm:pt modelId="{2F9F3DC7-3403-4DAA-8B85-FF6DC71EE35D}" type="sibTrans" cxnId="{EC3F33AF-26FD-400A-85C2-53DC0BDDA1B8}">
      <dgm:prSet/>
      <dgm:spPr>
        <a:ln>
          <a:solidFill>
            <a:srgbClr val="1C3B5B"/>
          </a:solidFill>
        </a:ln>
      </dgm:spPr>
      <dgm:t>
        <a:bodyPr/>
        <a:lstStyle/>
        <a:p>
          <a:endParaRPr lang="de-DE"/>
        </a:p>
      </dgm:t>
    </dgm:pt>
    <dgm:pt modelId="{5A4DC5D0-C88D-42C7-BB5D-B1F7ECF6520A}">
      <dgm:prSet phldrT="[Text]" custT="1"/>
      <dgm:spPr>
        <a:noFill/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60960" tIns="60960" rIns="60960" bIns="60960" numCol="1" spcCol="1270" anchor="ctr" anchorCtr="0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ln>
                <a:noFill/>
              </a:ln>
              <a:solidFill>
                <a:srgbClr val="1C3B5B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Appointments</a:t>
          </a:r>
        </a:p>
      </dgm:t>
    </dgm:pt>
    <dgm:pt modelId="{755313BC-F65C-4198-9A4C-0B8C053A2292}" type="parTrans" cxnId="{134D91F6-273A-4217-B45C-503A672A090F}">
      <dgm:prSet/>
      <dgm:spPr/>
      <dgm:t>
        <a:bodyPr/>
        <a:lstStyle/>
        <a:p>
          <a:endParaRPr lang="de-DE"/>
        </a:p>
      </dgm:t>
    </dgm:pt>
    <dgm:pt modelId="{EC213263-BCEB-40B7-AF85-6DE0B32D73D9}" type="sibTrans" cxnId="{134D91F6-273A-4217-B45C-503A672A090F}">
      <dgm:prSet/>
      <dgm:spPr>
        <a:ln>
          <a:solidFill>
            <a:srgbClr val="1C3B5B"/>
          </a:solidFill>
        </a:ln>
      </dgm:spPr>
      <dgm:t>
        <a:bodyPr/>
        <a:lstStyle/>
        <a:p>
          <a:endParaRPr lang="de-DE"/>
        </a:p>
      </dgm:t>
    </dgm:pt>
    <dgm:pt modelId="{2EA20549-8208-4CA2-8B00-AC13A121D252}">
      <dgm:prSet phldrT="[Text]" custT="1"/>
      <dgm:spPr>
        <a:noFill/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60960" tIns="60960" rIns="60960" bIns="60960" numCol="1" spcCol="1270" anchor="ctr" anchorCtr="0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ln>
                <a:noFill/>
              </a:ln>
              <a:solidFill>
                <a:srgbClr val="1C3B5B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Security</a:t>
          </a:r>
        </a:p>
      </dgm:t>
    </dgm:pt>
    <dgm:pt modelId="{8753207D-FD17-4D4C-9FBC-7F0C9A2FBFBB}" type="parTrans" cxnId="{7AF21C68-C051-4F80-BBDF-4E21A09CD8AB}">
      <dgm:prSet/>
      <dgm:spPr/>
      <dgm:t>
        <a:bodyPr/>
        <a:lstStyle/>
        <a:p>
          <a:endParaRPr lang="de-DE"/>
        </a:p>
      </dgm:t>
    </dgm:pt>
    <dgm:pt modelId="{478096B5-F2CD-467B-94C6-90996E900A55}" type="sibTrans" cxnId="{7AF21C68-C051-4F80-BBDF-4E21A09CD8AB}">
      <dgm:prSet/>
      <dgm:spPr>
        <a:ln>
          <a:solidFill>
            <a:srgbClr val="1C3B5B"/>
          </a:solidFill>
        </a:ln>
      </dgm:spPr>
      <dgm:t>
        <a:bodyPr/>
        <a:lstStyle/>
        <a:p>
          <a:endParaRPr lang="de-DE"/>
        </a:p>
      </dgm:t>
    </dgm:pt>
    <dgm:pt modelId="{6076BA73-D1E1-4F1B-872B-3DB97E29D19B}">
      <dgm:prSet phldrT="[Text]" custT="1"/>
      <dgm:spPr>
        <a:noFill/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60960" tIns="60960" rIns="60960" bIns="60960" numCol="1" spcCol="1270" anchor="ctr" anchorCtr="0"/>
        <a:lstStyle/>
        <a:p>
          <a:r>
            <a:rPr lang="de-DE" sz="1600" kern="1200" dirty="0" err="1">
              <a:ln>
                <a:noFill/>
              </a:ln>
              <a:solidFill>
                <a:srgbClr val="1C3B5B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Statistics</a:t>
          </a:r>
          <a:endParaRPr lang="de-DE" sz="1600" kern="1200" dirty="0">
            <a:ln>
              <a:noFill/>
            </a:ln>
            <a:solidFill>
              <a:srgbClr val="1C3B5B"/>
            </a:solidFill>
            <a:latin typeface="Poppins" panose="00000500000000000000" pitchFamily="2" charset="0"/>
            <a:ea typeface="+mn-ea"/>
            <a:cs typeface="Poppins" panose="00000500000000000000" pitchFamily="2" charset="0"/>
          </a:endParaRPr>
        </a:p>
      </dgm:t>
    </dgm:pt>
    <dgm:pt modelId="{435FE756-A11A-4BD1-B4C3-75B384AF04F0}" type="parTrans" cxnId="{B33BF4D0-6931-4248-852B-987B3562CF62}">
      <dgm:prSet/>
      <dgm:spPr/>
      <dgm:t>
        <a:bodyPr/>
        <a:lstStyle/>
        <a:p>
          <a:endParaRPr lang="de-DE"/>
        </a:p>
      </dgm:t>
    </dgm:pt>
    <dgm:pt modelId="{85C41898-603D-42C9-BC4C-097A48F2CB8D}" type="sibTrans" cxnId="{B33BF4D0-6931-4248-852B-987B3562CF62}">
      <dgm:prSet/>
      <dgm:spPr>
        <a:ln>
          <a:solidFill>
            <a:srgbClr val="1C3B5B"/>
          </a:solidFill>
        </a:ln>
      </dgm:spPr>
      <dgm:t>
        <a:bodyPr/>
        <a:lstStyle/>
        <a:p>
          <a:endParaRPr lang="de-DE"/>
        </a:p>
      </dgm:t>
    </dgm:pt>
    <dgm:pt modelId="{E0322D3B-D140-435A-86A1-EEB3141CAFEF}" type="pres">
      <dgm:prSet presAssocID="{205A11AF-9729-4784-ABB6-F983CE61FFC3}" presName="cycle" presStyleCnt="0">
        <dgm:presLayoutVars>
          <dgm:dir/>
          <dgm:resizeHandles val="exact"/>
        </dgm:presLayoutVars>
      </dgm:prSet>
      <dgm:spPr/>
    </dgm:pt>
    <dgm:pt modelId="{547E9135-086A-489A-8B0F-7D6ABCD6A34A}" type="pres">
      <dgm:prSet presAssocID="{4F1C7FEE-262C-4267-80AA-200543D8D170}" presName="node" presStyleLbl="node1" presStyleIdx="0" presStyleCnt="4" custScaleX="69975" custScaleY="30268">
        <dgm:presLayoutVars>
          <dgm:bulletEnabled val="1"/>
        </dgm:presLayoutVars>
      </dgm:prSet>
      <dgm:spPr/>
    </dgm:pt>
    <dgm:pt modelId="{54931D55-65A2-4E13-A429-50DA57A98865}" type="pres">
      <dgm:prSet presAssocID="{4F1C7FEE-262C-4267-80AA-200543D8D170}" presName="spNode" presStyleCnt="0"/>
      <dgm:spPr/>
    </dgm:pt>
    <dgm:pt modelId="{CEFB835B-7286-4141-95DA-D020A961B3CF}" type="pres">
      <dgm:prSet presAssocID="{2F9F3DC7-3403-4DAA-8B85-FF6DC71EE35D}" presName="sibTrans" presStyleLbl="sibTrans1D1" presStyleIdx="0" presStyleCnt="4"/>
      <dgm:spPr/>
    </dgm:pt>
    <dgm:pt modelId="{C0DFB406-191D-415B-8079-31DE3BC6BAA9}" type="pres">
      <dgm:prSet presAssocID="{5A4DC5D0-C88D-42C7-BB5D-B1F7ECF6520A}" presName="node" presStyleLbl="node1" presStyleIdx="1" presStyleCnt="4" custScaleX="96888" custScaleY="39172">
        <dgm:presLayoutVars>
          <dgm:bulletEnabled val="1"/>
        </dgm:presLayoutVars>
      </dgm:prSet>
      <dgm:spPr>
        <a:xfrm>
          <a:off x="5175282" y="1860427"/>
          <a:ext cx="1936750" cy="1258887"/>
        </a:xfrm>
        <a:prstGeom prst="roundRect">
          <a:avLst/>
        </a:prstGeom>
      </dgm:spPr>
    </dgm:pt>
    <dgm:pt modelId="{A000F313-E6D2-4407-9991-ADC22ADC3B21}" type="pres">
      <dgm:prSet presAssocID="{5A4DC5D0-C88D-42C7-BB5D-B1F7ECF6520A}" presName="spNode" presStyleCnt="0"/>
      <dgm:spPr/>
    </dgm:pt>
    <dgm:pt modelId="{30FADF6C-5281-486A-95B4-384076CED7B7}" type="pres">
      <dgm:prSet presAssocID="{EC213263-BCEB-40B7-AF85-6DE0B32D73D9}" presName="sibTrans" presStyleLbl="sibTrans1D1" presStyleIdx="1" presStyleCnt="4"/>
      <dgm:spPr/>
    </dgm:pt>
    <dgm:pt modelId="{36D06B2B-70AB-4B1B-8352-F89CB34294DB}" type="pres">
      <dgm:prSet presAssocID="{6076BA73-D1E1-4F1B-872B-3DB97E29D19B}" presName="node" presStyleLbl="node1" presStyleIdx="2" presStyleCnt="4" custScaleX="63183" custScaleY="37253">
        <dgm:presLayoutVars>
          <dgm:bulletEnabled val="1"/>
        </dgm:presLayoutVars>
      </dgm:prSet>
      <dgm:spPr>
        <a:xfrm>
          <a:off x="3145704" y="3940085"/>
          <a:ext cx="1936750" cy="1258887"/>
        </a:xfrm>
        <a:prstGeom prst="roundRect">
          <a:avLst/>
        </a:prstGeom>
      </dgm:spPr>
    </dgm:pt>
    <dgm:pt modelId="{B5B4B9C2-9423-47EE-9B00-03FC6C8C1E06}" type="pres">
      <dgm:prSet presAssocID="{6076BA73-D1E1-4F1B-872B-3DB97E29D19B}" presName="spNode" presStyleCnt="0"/>
      <dgm:spPr/>
    </dgm:pt>
    <dgm:pt modelId="{406C6392-36F7-4FBB-BBC3-2EC5EA1CFF34}" type="pres">
      <dgm:prSet presAssocID="{85C41898-603D-42C9-BC4C-097A48F2CB8D}" presName="sibTrans" presStyleLbl="sibTrans1D1" presStyleIdx="2" presStyleCnt="4"/>
      <dgm:spPr/>
    </dgm:pt>
    <dgm:pt modelId="{1C109F2E-7BC2-47F3-848D-88977C3CF4EB}" type="pres">
      <dgm:prSet presAssocID="{2EA20549-8208-4CA2-8B00-AC13A121D252}" presName="node" presStyleLbl="node1" presStyleIdx="3" presStyleCnt="4" custScaleX="59084" custScaleY="42407">
        <dgm:presLayoutVars>
          <dgm:bulletEnabled val="1"/>
        </dgm:presLayoutVars>
      </dgm:prSet>
      <dgm:spPr>
        <a:xfrm>
          <a:off x="1066047" y="2057906"/>
          <a:ext cx="1936750" cy="1258887"/>
        </a:xfrm>
        <a:prstGeom prst="roundRect">
          <a:avLst/>
        </a:prstGeom>
      </dgm:spPr>
    </dgm:pt>
    <dgm:pt modelId="{AAEEC0F2-E851-43F9-8A02-78A433E747D6}" type="pres">
      <dgm:prSet presAssocID="{2EA20549-8208-4CA2-8B00-AC13A121D252}" presName="spNode" presStyleCnt="0"/>
      <dgm:spPr/>
    </dgm:pt>
    <dgm:pt modelId="{6E659BAA-5159-4979-AC5E-372AE0EE5BC1}" type="pres">
      <dgm:prSet presAssocID="{478096B5-F2CD-467B-94C6-90996E900A55}" presName="sibTrans" presStyleLbl="sibTrans1D1" presStyleIdx="3" presStyleCnt="4"/>
      <dgm:spPr/>
    </dgm:pt>
  </dgm:ptLst>
  <dgm:cxnLst>
    <dgm:cxn modelId="{9260180F-38BD-4976-81BE-D30B5E87CA67}" type="presOf" srcId="{478096B5-F2CD-467B-94C6-90996E900A55}" destId="{6E659BAA-5159-4979-AC5E-372AE0EE5BC1}" srcOrd="0" destOrd="0" presId="urn:microsoft.com/office/officeart/2005/8/layout/cycle6"/>
    <dgm:cxn modelId="{6F00B123-EFBE-4BB9-95FA-F807C36DF154}" type="presOf" srcId="{85C41898-603D-42C9-BC4C-097A48F2CB8D}" destId="{406C6392-36F7-4FBB-BBC3-2EC5EA1CFF34}" srcOrd="0" destOrd="0" presId="urn:microsoft.com/office/officeart/2005/8/layout/cycle6"/>
    <dgm:cxn modelId="{7AF21C68-C051-4F80-BBDF-4E21A09CD8AB}" srcId="{205A11AF-9729-4784-ABB6-F983CE61FFC3}" destId="{2EA20549-8208-4CA2-8B00-AC13A121D252}" srcOrd="3" destOrd="0" parTransId="{8753207D-FD17-4D4C-9FBC-7F0C9A2FBFBB}" sibTransId="{478096B5-F2CD-467B-94C6-90996E900A55}"/>
    <dgm:cxn modelId="{F5D1476D-02A6-490E-A4A9-132EECEAE674}" type="presOf" srcId="{6076BA73-D1E1-4F1B-872B-3DB97E29D19B}" destId="{36D06B2B-70AB-4B1B-8352-F89CB34294DB}" srcOrd="0" destOrd="0" presId="urn:microsoft.com/office/officeart/2005/8/layout/cycle6"/>
    <dgm:cxn modelId="{DD818779-3588-45ED-AE98-E9B8ABBD621F}" type="presOf" srcId="{EC213263-BCEB-40B7-AF85-6DE0B32D73D9}" destId="{30FADF6C-5281-486A-95B4-384076CED7B7}" srcOrd="0" destOrd="0" presId="urn:microsoft.com/office/officeart/2005/8/layout/cycle6"/>
    <dgm:cxn modelId="{D16FD99D-5A7A-446A-A856-2D3163B1E326}" type="presOf" srcId="{4F1C7FEE-262C-4267-80AA-200543D8D170}" destId="{547E9135-086A-489A-8B0F-7D6ABCD6A34A}" srcOrd="0" destOrd="0" presId="urn:microsoft.com/office/officeart/2005/8/layout/cycle6"/>
    <dgm:cxn modelId="{05358BA0-2B50-44BC-9F19-ABEEB9804CBE}" type="presOf" srcId="{5A4DC5D0-C88D-42C7-BB5D-B1F7ECF6520A}" destId="{C0DFB406-191D-415B-8079-31DE3BC6BAA9}" srcOrd="0" destOrd="0" presId="urn:microsoft.com/office/officeart/2005/8/layout/cycle6"/>
    <dgm:cxn modelId="{EC3F33AF-26FD-400A-85C2-53DC0BDDA1B8}" srcId="{205A11AF-9729-4784-ABB6-F983CE61FFC3}" destId="{4F1C7FEE-262C-4267-80AA-200543D8D170}" srcOrd="0" destOrd="0" parTransId="{2D405AF2-8FBF-4265-A89A-2E6F698315EA}" sibTransId="{2F9F3DC7-3403-4DAA-8B85-FF6DC71EE35D}"/>
    <dgm:cxn modelId="{B33BF4D0-6931-4248-852B-987B3562CF62}" srcId="{205A11AF-9729-4784-ABB6-F983CE61FFC3}" destId="{6076BA73-D1E1-4F1B-872B-3DB97E29D19B}" srcOrd="2" destOrd="0" parTransId="{435FE756-A11A-4BD1-B4C3-75B384AF04F0}" sibTransId="{85C41898-603D-42C9-BC4C-097A48F2CB8D}"/>
    <dgm:cxn modelId="{154F14D4-409C-4B24-9DD7-9AB8EF759940}" type="presOf" srcId="{205A11AF-9729-4784-ABB6-F983CE61FFC3}" destId="{E0322D3B-D140-435A-86A1-EEB3141CAFEF}" srcOrd="0" destOrd="0" presId="urn:microsoft.com/office/officeart/2005/8/layout/cycle6"/>
    <dgm:cxn modelId="{D0AB53F1-BD12-4D94-AE18-77DA4A266061}" type="presOf" srcId="{2F9F3DC7-3403-4DAA-8B85-FF6DC71EE35D}" destId="{CEFB835B-7286-4141-95DA-D020A961B3CF}" srcOrd="0" destOrd="0" presId="urn:microsoft.com/office/officeart/2005/8/layout/cycle6"/>
    <dgm:cxn modelId="{134D91F6-273A-4217-B45C-503A672A090F}" srcId="{205A11AF-9729-4784-ABB6-F983CE61FFC3}" destId="{5A4DC5D0-C88D-42C7-BB5D-B1F7ECF6520A}" srcOrd="1" destOrd="0" parTransId="{755313BC-F65C-4198-9A4C-0B8C053A2292}" sibTransId="{EC213263-BCEB-40B7-AF85-6DE0B32D73D9}"/>
    <dgm:cxn modelId="{FF916EF7-5010-4E33-B170-4D75B4430E69}" type="presOf" srcId="{2EA20549-8208-4CA2-8B00-AC13A121D252}" destId="{1C109F2E-7BC2-47F3-848D-88977C3CF4EB}" srcOrd="0" destOrd="0" presId="urn:microsoft.com/office/officeart/2005/8/layout/cycle6"/>
    <dgm:cxn modelId="{945C31B5-9D1C-437B-B573-F1312637C5D6}" type="presParOf" srcId="{E0322D3B-D140-435A-86A1-EEB3141CAFEF}" destId="{547E9135-086A-489A-8B0F-7D6ABCD6A34A}" srcOrd="0" destOrd="0" presId="urn:microsoft.com/office/officeart/2005/8/layout/cycle6"/>
    <dgm:cxn modelId="{28C33F27-D550-447C-BEDA-CA1FA0BD34FE}" type="presParOf" srcId="{E0322D3B-D140-435A-86A1-EEB3141CAFEF}" destId="{54931D55-65A2-4E13-A429-50DA57A98865}" srcOrd="1" destOrd="0" presId="urn:microsoft.com/office/officeart/2005/8/layout/cycle6"/>
    <dgm:cxn modelId="{F48B3CC3-33C9-4668-829E-31F568108E91}" type="presParOf" srcId="{E0322D3B-D140-435A-86A1-EEB3141CAFEF}" destId="{CEFB835B-7286-4141-95DA-D020A961B3CF}" srcOrd="2" destOrd="0" presId="urn:microsoft.com/office/officeart/2005/8/layout/cycle6"/>
    <dgm:cxn modelId="{577EBBB3-B4AE-4B1C-AE41-9BE59DCD5A00}" type="presParOf" srcId="{E0322D3B-D140-435A-86A1-EEB3141CAFEF}" destId="{C0DFB406-191D-415B-8079-31DE3BC6BAA9}" srcOrd="3" destOrd="0" presId="urn:microsoft.com/office/officeart/2005/8/layout/cycle6"/>
    <dgm:cxn modelId="{FEE1E532-B686-4977-BB56-9FEE21A853E1}" type="presParOf" srcId="{E0322D3B-D140-435A-86A1-EEB3141CAFEF}" destId="{A000F313-E6D2-4407-9991-ADC22ADC3B21}" srcOrd="4" destOrd="0" presId="urn:microsoft.com/office/officeart/2005/8/layout/cycle6"/>
    <dgm:cxn modelId="{57CAF454-C2F5-4B02-830D-FD4CC44C126F}" type="presParOf" srcId="{E0322D3B-D140-435A-86A1-EEB3141CAFEF}" destId="{30FADF6C-5281-486A-95B4-384076CED7B7}" srcOrd="5" destOrd="0" presId="urn:microsoft.com/office/officeart/2005/8/layout/cycle6"/>
    <dgm:cxn modelId="{4501D509-6A07-472C-A443-68F2A4D09696}" type="presParOf" srcId="{E0322D3B-D140-435A-86A1-EEB3141CAFEF}" destId="{36D06B2B-70AB-4B1B-8352-F89CB34294DB}" srcOrd="6" destOrd="0" presId="urn:microsoft.com/office/officeart/2005/8/layout/cycle6"/>
    <dgm:cxn modelId="{D4866036-1CD0-4FF9-A71E-5F6EF846B731}" type="presParOf" srcId="{E0322D3B-D140-435A-86A1-EEB3141CAFEF}" destId="{B5B4B9C2-9423-47EE-9B00-03FC6C8C1E06}" srcOrd="7" destOrd="0" presId="urn:microsoft.com/office/officeart/2005/8/layout/cycle6"/>
    <dgm:cxn modelId="{6D079455-A26B-4886-BACC-E52EBFCAEAD1}" type="presParOf" srcId="{E0322D3B-D140-435A-86A1-EEB3141CAFEF}" destId="{406C6392-36F7-4FBB-BBC3-2EC5EA1CFF34}" srcOrd="8" destOrd="0" presId="urn:microsoft.com/office/officeart/2005/8/layout/cycle6"/>
    <dgm:cxn modelId="{A16F18EC-3058-431D-A71A-16C5836D3BBA}" type="presParOf" srcId="{E0322D3B-D140-435A-86A1-EEB3141CAFEF}" destId="{1C109F2E-7BC2-47F3-848D-88977C3CF4EB}" srcOrd="9" destOrd="0" presId="urn:microsoft.com/office/officeart/2005/8/layout/cycle6"/>
    <dgm:cxn modelId="{850F2A16-A579-495A-AF7F-E5FBB1DC9F8E}" type="presParOf" srcId="{E0322D3B-D140-435A-86A1-EEB3141CAFEF}" destId="{AAEEC0F2-E851-43F9-8A02-78A433E747D6}" srcOrd="10" destOrd="0" presId="urn:microsoft.com/office/officeart/2005/8/layout/cycle6"/>
    <dgm:cxn modelId="{BB813C39-1522-4B32-9BD2-28A64A461DAF}" type="presParOf" srcId="{E0322D3B-D140-435A-86A1-EEB3141CAFEF}" destId="{6E659BAA-5159-4979-AC5E-372AE0EE5BC1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7E9135-086A-489A-8B0F-7D6ABCD6A34A}">
      <dsp:nvSpPr>
        <dsp:cNvPr id="0" name=""/>
        <dsp:cNvSpPr/>
      </dsp:nvSpPr>
      <dsp:spPr>
        <a:xfrm>
          <a:off x="2072547" y="597893"/>
          <a:ext cx="1282285" cy="360528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ln>
                <a:noFill/>
              </a:ln>
              <a:solidFill>
                <a:srgbClr val="1C3B5B"/>
              </a:solidFill>
              <a:latin typeface="Poppins" panose="00000500000000000000" pitchFamily="2" charset="0"/>
              <a:cs typeface="Poppins" panose="00000500000000000000" pitchFamily="2" charset="0"/>
            </a:rPr>
            <a:t>Queuing</a:t>
          </a:r>
          <a:r>
            <a:rPr lang="de-DE" sz="3500" kern="1200" dirty="0">
              <a:ln>
                <a:noFill/>
              </a:ln>
              <a:solidFill>
                <a:srgbClr val="1C3B5B"/>
              </a:solidFill>
            </a:rPr>
            <a:t> </a:t>
          </a:r>
        </a:p>
      </dsp:txBody>
      <dsp:txXfrm>
        <a:off x="2090147" y="615493"/>
        <a:ext cx="1247085" cy="325328"/>
      </dsp:txXfrm>
    </dsp:sp>
    <dsp:sp modelId="{CEFB835B-7286-4141-95DA-D020A961B3CF}">
      <dsp:nvSpPr>
        <dsp:cNvPr id="0" name=""/>
        <dsp:cNvSpPr/>
      </dsp:nvSpPr>
      <dsp:spPr>
        <a:xfrm>
          <a:off x="743229" y="778157"/>
          <a:ext cx="3940920" cy="3940920"/>
        </a:xfrm>
        <a:custGeom>
          <a:avLst/>
          <a:gdLst/>
          <a:ahLst/>
          <a:cxnLst/>
          <a:rect l="0" t="0" r="0" b="0"/>
          <a:pathLst>
            <a:path>
              <a:moveTo>
                <a:pt x="2631372" y="114144"/>
              </a:moveTo>
              <a:arcTo wR="1970460" hR="1970460" stAng="17375848" swAng="3779640"/>
            </a:path>
          </a:pathLst>
        </a:custGeom>
        <a:noFill/>
        <a:ln w="6350" cap="flat" cmpd="sng" algn="ctr">
          <a:solidFill>
            <a:srgbClr val="1C3B5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DFB406-191D-415B-8079-31DE3BC6BAA9}">
      <dsp:nvSpPr>
        <dsp:cNvPr id="0" name=""/>
        <dsp:cNvSpPr/>
      </dsp:nvSpPr>
      <dsp:spPr>
        <a:xfrm>
          <a:off x="3796418" y="2515325"/>
          <a:ext cx="1775464" cy="466585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ln>
                <a:noFill/>
              </a:ln>
              <a:solidFill>
                <a:srgbClr val="1C3B5B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Appointments</a:t>
          </a:r>
        </a:p>
      </dsp:txBody>
      <dsp:txXfrm>
        <a:off x="3819195" y="2538102"/>
        <a:ext cx="1729910" cy="421031"/>
      </dsp:txXfrm>
    </dsp:sp>
    <dsp:sp modelId="{30FADF6C-5281-486A-95B4-384076CED7B7}">
      <dsp:nvSpPr>
        <dsp:cNvPr id="0" name=""/>
        <dsp:cNvSpPr/>
      </dsp:nvSpPr>
      <dsp:spPr>
        <a:xfrm>
          <a:off x="743229" y="778157"/>
          <a:ext cx="3940920" cy="3940920"/>
        </a:xfrm>
        <a:custGeom>
          <a:avLst/>
          <a:gdLst/>
          <a:ahLst/>
          <a:cxnLst/>
          <a:rect l="0" t="0" r="0" b="0"/>
          <a:pathLst>
            <a:path>
              <a:moveTo>
                <a:pt x="3924399" y="2225084"/>
              </a:moveTo>
              <a:arcTo wR="1970460" hR="1970460" stAng="445474" swAng="3891904"/>
            </a:path>
          </a:pathLst>
        </a:custGeom>
        <a:noFill/>
        <a:ln w="6350" cap="flat" cmpd="sng" algn="ctr">
          <a:solidFill>
            <a:srgbClr val="1C3B5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D06B2B-70AB-4B1B-8352-F89CB34294DB}">
      <dsp:nvSpPr>
        <dsp:cNvPr id="0" name=""/>
        <dsp:cNvSpPr/>
      </dsp:nvSpPr>
      <dsp:spPr>
        <a:xfrm>
          <a:off x="2134778" y="4497214"/>
          <a:ext cx="1157823" cy="443727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>
              <a:ln>
                <a:noFill/>
              </a:ln>
              <a:solidFill>
                <a:srgbClr val="1C3B5B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Statistics</a:t>
          </a:r>
          <a:endParaRPr lang="de-DE" sz="1600" kern="1200" dirty="0">
            <a:ln>
              <a:noFill/>
            </a:ln>
            <a:solidFill>
              <a:srgbClr val="1C3B5B"/>
            </a:solidFill>
            <a:latin typeface="Poppins" panose="00000500000000000000" pitchFamily="2" charset="0"/>
            <a:ea typeface="+mn-ea"/>
            <a:cs typeface="Poppins" panose="00000500000000000000" pitchFamily="2" charset="0"/>
          </a:endParaRPr>
        </a:p>
      </dsp:txBody>
      <dsp:txXfrm>
        <a:off x="2156439" y="4518875"/>
        <a:ext cx="1114501" cy="400405"/>
      </dsp:txXfrm>
    </dsp:sp>
    <dsp:sp modelId="{406C6392-36F7-4FBB-BBC3-2EC5EA1CFF34}">
      <dsp:nvSpPr>
        <dsp:cNvPr id="0" name=""/>
        <dsp:cNvSpPr/>
      </dsp:nvSpPr>
      <dsp:spPr>
        <a:xfrm>
          <a:off x="743229" y="778157"/>
          <a:ext cx="3940920" cy="3940920"/>
        </a:xfrm>
        <a:custGeom>
          <a:avLst/>
          <a:gdLst/>
          <a:ahLst/>
          <a:cxnLst/>
          <a:rect l="0" t="0" r="0" b="0"/>
          <a:pathLst>
            <a:path>
              <a:moveTo>
                <a:pt x="1371190" y="3847582"/>
              </a:moveTo>
              <a:arcTo wR="1970460" hR="1970460" stAng="6462338" swAng="3858601"/>
            </a:path>
          </a:pathLst>
        </a:custGeom>
        <a:noFill/>
        <a:ln w="6350" cap="flat" cmpd="sng" algn="ctr">
          <a:solidFill>
            <a:srgbClr val="1C3B5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109F2E-7BC2-47F3-848D-88977C3CF4EB}">
      <dsp:nvSpPr>
        <dsp:cNvPr id="0" name=""/>
        <dsp:cNvSpPr/>
      </dsp:nvSpPr>
      <dsp:spPr>
        <a:xfrm>
          <a:off x="201875" y="2496059"/>
          <a:ext cx="1082709" cy="505118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ln>
                <a:noFill/>
              </a:ln>
              <a:solidFill>
                <a:srgbClr val="1C3B5B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Security</a:t>
          </a:r>
        </a:p>
      </dsp:txBody>
      <dsp:txXfrm>
        <a:off x="226533" y="2520717"/>
        <a:ext cx="1033393" cy="455802"/>
      </dsp:txXfrm>
    </dsp:sp>
    <dsp:sp modelId="{6E659BAA-5159-4979-AC5E-372AE0EE5BC1}">
      <dsp:nvSpPr>
        <dsp:cNvPr id="0" name=""/>
        <dsp:cNvSpPr/>
      </dsp:nvSpPr>
      <dsp:spPr>
        <a:xfrm>
          <a:off x="743229" y="778157"/>
          <a:ext cx="3940920" cy="3940920"/>
        </a:xfrm>
        <a:custGeom>
          <a:avLst/>
          <a:gdLst/>
          <a:ahLst/>
          <a:cxnLst/>
          <a:rect l="0" t="0" r="0" b="0"/>
          <a:pathLst>
            <a:path>
              <a:moveTo>
                <a:pt x="19024" y="1697306"/>
              </a:moveTo>
              <a:arcTo wR="1970460" hR="1970460" stAng="11278095" swAng="3746343"/>
            </a:path>
          </a:pathLst>
        </a:custGeom>
        <a:noFill/>
        <a:ln w="6350" cap="flat" cmpd="sng" algn="ctr">
          <a:solidFill>
            <a:srgbClr val="1C3B5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C06CF9-66AF-4C8C-8F70-8872B7D47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0881FBF-6181-4EEF-B89C-209EE21C02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84EBD1-1212-4F76-BBA6-1562A592D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18.03.2025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0B883F-F7EB-431E-A075-7CD9AC3E8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C86E06-4EA7-4EA8-9C06-445BBBA95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7020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B68AF3-0B0D-4F73-B693-4F5EF42F2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1E2E347-A4D0-4AC1-96BB-E4384CB82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D2FDA8-A054-4183-B8B2-91A8ED3BF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18.03.2025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3ECF99-834E-486A-A8E0-A0569A1F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944269-D590-405D-A0ED-94E889BA6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494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CD658C3-61C8-4848-9060-B606C48ABA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C1CEEE3-31DC-495A-8EFB-C85A03BD4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52FDA2-0CF8-4DC1-B527-6B297478B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18.03.2025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68D2A4-59D3-4382-9653-0CC79043A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29D1F9-BB3F-43B8-AFE9-C8D3B6DC2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678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C06CF9-66AF-4C8C-8F70-8872B7D47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0881FBF-6181-4EEF-B89C-209EE21C02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84EBD1-1212-4F76-BBA6-1562A592D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18.03.2025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0B883F-F7EB-431E-A075-7CD9AC3E8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C86E06-4EA7-4EA8-9C06-445BBBA95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4182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0AD928-9ADA-4D96-84C9-82BFFCFDC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2EA2C8A-B7AE-4EFB-8CDF-65B334DC5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32CE092-87EF-4B16-B0CD-E3DA61C27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18.03.2025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73FC3C-92C8-435D-88D1-2B983931B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43DDDB9-A499-4262-9410-EB808BE2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9627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6F18F1-F4C9-472D-A50A-532A4B1F4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32BC02-0638-46F5-8DEB-9DD2998D3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E0A4C4-9FF0-46FC-A2FD-A669196B4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18.03.2025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306C11-E1AD-4A62-A983-A44A9A864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BC90F5-30EC-40AA-AC5E-DC18BC8D6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890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2DD343-EB72-4DC3-BB04-C05C4CBCF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7F19BF-A43D-4F7C-B429-92246A017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9273FD1-6F76-4ACC-AB03-A3F8B254A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6108204-2505-43C9-9D4E-78BA6C3D7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18.03.2025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23514AC-93EE-4068-B1F0-EF32CF2BA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9D2868A-48F1-4B5A-AB23-565A208CA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996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A4BEB9-590A-41EA-8F79-33F3DE742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BBF1481-12C0-43A2-8348-2BAA2ECBA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747134B-9D44-4A79-BFB4-23727F483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AA57034-9436-45D4-A6DF-3C080E9E75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603D368-D9B8-493A-83AB-1CA14B2726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E05A0D4-9D88-4191-AEA4-ACA60AC42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18.03.2025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9FB7E56-E454-4D2D-B701-85EE5FD84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766E596-DF3E-46BB-BB9E-CC79EA60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29749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BBBD52-CD3C-4D72-8047-576BC9AE9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FE4D69A-9C08-48D1-8224-89948983D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18.03.2025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F6B4BD7-FD77-4680-9F7F-A7721107F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7B50984-6C85-4B29-AD51-7B5D1C107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4028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A45028A-A50F-48E5-A93F-784C47586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18.03.2025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39B054C-3343-4D74-ACE6-7B1EB6E6A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7A9E96C-58E7-4D3B-957E-071D712C0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2035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B3E557-94DE-41ED-80F8-A9C1134F1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73BD39-0D5E-4176-8C88-61844CD7B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36991DA-353D-4703-B6F1-8949A7B86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73B51C6-01DF-4CC5-88C7-D3F707C67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18.03.2025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F011546-F889-4A3D-8F58-B4043F0A0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77EA61F-845A-4533-8496-AF37A012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8411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0AD928-9ADA-4D96-84C9-82BFFCFDC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2EA2C8A-B7AE-4EFB-8CDF-65B334DC5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32CE092-87EF-4B16-B0CD-E3DA61C27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18.03.2025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73FC3C-92C8-435D-88D1-2B983931B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43DDDB9-A499-4262-9410-EB808BE2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8582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A0C9C5-CA77-4937-A151-A38B45A06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9B04C9C-86DC-48FD-A67D-607D97DCF5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6E7494-A3F6-4493-A3FD-04BED23B8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55946A8-A506-4656-A9A0-34DAEC7ED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18.03.2025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9258C94-9FA1-4F13-BD96-E22D06AB1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7E2832F-8370-48AF-AD57-48859246B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71011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B68AF3-0B0D-4F73-B693-4F5EF42F2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1E2E347-A4D0-4AC1-96BB-E4384CB82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D2FDA8-A054-4183-B8B2-91A8ED3BF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18.03.2025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3ECF99-834E-486A-A8E0-A0569A1F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944269-D590-405D-A0ED-94E889BA6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7080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CD658C3-61C8-4848-9060-B606C48ABA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C1CEEE3-31DC-495A-8EFB-C85A03BD4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52FDA2-0CF8-4DC1-B527-6B297478B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18.03.2025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68D2A4-59D3-4382-9653-0CC79043A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29D1F9-BB3F-43B8-AFE9-C8D3B6DC2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0976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6F18F1-F4C9-472D-A50A-532A4B1F4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32BC02-0638-46F5-8DEB-9DD2998D3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E0A4C4-9FF0-46FC-A2FD-A669196B4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18.03.2025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306C11-E1AD-4A62-A983-A44A9A864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BC90F5-30EC-40AA-AC5E-DC18BC8D6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7906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2DD343-EB72-4DC3-BB04-C05C4CBCF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7F19BF-A43D-4F7C-B429-92246A017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9273FD1-6F76-4ACC-AB03-A3F8B254A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6108204-2505-43C9-9D4E-78BA6C3D7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18.03.2025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23514AC-93EE-4068-B1F0-EF32CF2BA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9D2868A-48F1-4B5A-AB23-565A208CA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165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A4BEB9-590A-41EA-8F79-33F3DE742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BBF1481-12C0-43A2-8348-2BAA2ECBA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747134B-9D44-4A79-BFB4-23727F483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AA57034-9436-45D4-A6DF-3C080E9E75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603D368-D9B8-493A-83AB-1CA14B2726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E05A0D4-9D88-4191-AEA4-ACA60AC42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18.03.2025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9FB7E56-E454-4D2D-B701-85EE5FD84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766E596-DF3E-46BB-BB9E-CC79EA60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699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BBBD52-CD3C-4D72-8047-576BC9AE9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FE4D69A-9C08-48D1-8224-89948983D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18.03.2025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F6B4BD7-FD77-4680-9F7F-A7721107F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7B50984-6C85-4B29-AD51-7B5D1C107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6032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A45028A-A50F-48E5-A93F-784C47586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18.03.2025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39B054C-3343-4D74-ACE6-7B1EB6E6A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7A9E96C-58E7-4D3B-957E-071D712C0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6271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B3E557-94DE-41ED-80F8-A9C1134F1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73BD39-0D5E-4176-8C88-61844CD7B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36991DA-353D-4703-B6F1-8949A7B86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73B51C6-01DF-4CC5-88C7-D3F707C67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18.03.2025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F011546-F889-4A3D-8F58-B4043F0A0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77EA61F-845A-4533-8496-AF37A012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7183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A0C9C5-CA77-4937-A151-A38B45A06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9B04C9C-86DC-48FD-A67D-607D97DCF5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6E7494-A3F6-4493-A3FD-04BED23B8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55946A8-A506-4656-A9A0-34DAEC7ED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18.03.2025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9258C94-9FA1-4F13-BD96-E22D06AB1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7E2832F-8370-48AF-AD57-48859246B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6401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61AA"/>
            </a:gs>
            <a:gs pos="100000">
              <a:srgbClr val="004D8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3C9707F-7C9D-48AF-9A22-C419B47F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03D0D37-A68C-4736-8036-D4EAFB23F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6A94AD-9CFC-465E-ABC2-E0E9419081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D8A40-847B-433E-9A0E-DB43C2920DC3}" type="datetimeFigureOut">
              <a:rPr lang="de-DE" smtClean="0"/>
              <a:t>18.03.2025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73C02BC-1A5C-49B0-9E9E-D3CB708BE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FE653C-9712-4E63-844E-92D4CFD321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908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3C9707F-7C9D-48AF-9A22-C419B47F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03D0D37-A68C-4736-8036-D4EAFB23F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6A94AD-9CFC-465E-ABC2-E0E9419081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D8A40-847B-433E-9A0E-DB43C2920DC3}" type="datetimeFigureOut">
              <a:rPr lang="de-DE" smtClean="0"/>
              <a:t>18.03.2025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73C02BC-1A5C-49B0-9E9E-D3CB708BE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FE653C-9712-4E63-844E-92D4CFD321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6111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6.svg"/><Relationship Id="rId7" Type="http://schemas.openxmlformats.org/officeDocument/2006/relationships/image" Target="../media/image1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263C8-CBC3-80EB-00B8-E3807C787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1AFEC3-E5D2-4DED-A79E-016E3EF1F9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0">
            <a:extLst>
              <a:ext uri="{FF2B5EF4-FFF2-40B4-BE49-F238E27FC236}">
                <a16:creationId xmlns:a16="http://schemas.microsoft.com/office/drawing/2014/main" id="{D25EAB24-F7ED-344C-A430-D7B40942944A}"/>
              </a:ext>
            </a:extLst>
          </p:cNvPr>
          <p:cNvSpPr/>
          <p:nvPr/>
        </p:nvSpPr>
        <p:spPr>
          <a:xfrm>
            <a:off x="892505" y="2601357"/>
            <a:ext cx="6108700" cy="3889619"/>
          </a:xfrm>
          <a:prstGeom prst="roundRect">
            <a:avLst>
              <a:gd name="adj" fmla="val 4666"/>
            </a:avLst>
          </a:prstGeom>
          <a:solidFill>
            <a:schemeClr val="bg1"/>
          </a:solidFill>
          <a:ln>
            <a:noFill/>
          </a:ln>
          <a:effectLst>
            <a:outerShdw blurRad="50800" dist="228600" dir="2400000" sx="96000" sy="96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11">
            <a:extLst>
              <a:ext uri="{FF2B5EF4-FFF2-40B4-BE49-F238E27FC236}">
                <a16:creationId xmlns:a16="http://schemas.microsoft.com/office/drawing/2014/main" id="{730C857C-6C74-0633-55CC-818DA6557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9548" y="3037296"/>
            <a:ext cx="2043269" cy="541648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0B175D27-2985-E3DA-A3BE-E6059127218E}"/>
              </a:ext>
            </a:extLst>
          </p:cNvPr>
          <p:cNvSpPr txBox="1"/>
          <p:nvPr/>
        </p:nvSpPr>
        <p:spPr>
          <a:xfrm>
            <a:off x="1265034" y="3632110"/>
            <a:ext cx="5363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350" cap="none" spc="0" normalizeH="0" baseline="0" noProof="0" dirty="0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Industry </a:t>
            </a:r>
            <a:r>
              <a:rPr kumimoji="0" lang="de-DE" sz="1600" b="0" i="0" u="none" strike="noStrike" kern="1350" cap="none" spc="0" normalizeH="0" baseline="0" noProof="0" dirty="0" err="1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solutions</a:t>
            </a:r>
            <a:r>
              <a:rPr kumimoji="0" lang="de-DE" sz="1600" b="0" i="0" u="none" strike="noStrike" kern="1350" cap="none" spc="0" normalizeH="0" baseline="0" noProof="0" dirty="0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350" cap="none" spc="0" normalizeH="0" baseline="0" noProof="0" dirty="0" err="1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for</a:t>
            </a:r>
            <a:r>
              <a:rPr kumimoji="0" lang="de-DE" sz="1600" b="0" i="0" u="none" strike="noStrike" kern="1350" cap="none" spc="0" normalizeH="0" baseline="0" noProof="0" dirty="0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 Public Services</a:t>
            </a:r>
            <a:endParaRPr kumimoji="0" lang="en-GB" sz="1600" b="0" i="0" u="none" strike="noStrike" kern="100" cap="none" spc="0" normalizeH="0" baseline="0" noProof="0" dirty="0">
              <a:ln>
                <a:noFill/>
              </a:ln>
              <a:solidFill>
                <a:srgbClr val="044271"/>
              </a:solidFill>
              <a:effectLst/>
              <a:uLnTx/>
              <a:uFillTx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Optimizing services &amp; reducing workload</a:t>
            </a:r>
            <a:endParaRPr kumimoji="0" lang="de-DE" sz="1600" b="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Poppins SemiBold" panose="00000700000000000000" pitchFamily="2" charset="0"/>
              <a:ea typeface="Calibri" panose="020F0502020204030204" pitchFamily="34" charset="0"/>
              <a:cs typeface="Poppins SemiBold" panose="00000700000000000000" pitchFamily="2" charset="0"/>
            </a:endParaRPr>
          </a:p>
        </p:txBody>
      </p:sp>
      <p:sp>
        <p:nvSpPr>
          <p:cNvPr id="6" name="TextBox 31">
            <a:extLst>
              <a:ext uri="{FF2B5EF4-FFF2-40B4-BE49-F238E27FC236}">
                <a16:creationId xmlns:a16="http://schemas.microsoft.com/office/drawing/2014/main" id="{E2268D40-205B-7532-DEB1-A0D9B1E4E8F0}"/>
              </a:ext>
            </a:extLst>
          </p:cNvPr>
          <p:cNvSpPr txBox="1"/>
          <p:nvPr/>
        </p:nvSpPr>
        <p:spPr>
          <a:xfrm>
            <a:off x="1265034" y="4441246"/>
            <a:ext cx="536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www.cleverq.us | info@cleverq.us | 786-709-9550</a:t>
            </a:r>
            <a:br>
              <a:rPr kumimoji="0" lang="en-US" sz="900" b="0" i="0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</a:br>
            <a:r>
              <a:rPr kumimoji="0" lang="en-US" sz="900" b="0" i="0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851 Ne 1st Ave Miami | FL 33132-1842 | (Paramount Miami World Center</a:t>
            </a:r>
            <a:r>
              <a:rPr kumimoji="0" lang="en-US" sz="900" b="0" i="1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)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DBABF87-91BF-3775-F688-0A6C934E16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0825" y="1312834"/>
            <a:ext cx="1886700" cy="349961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584A4B7-E6F3-BFCA-E4C0-FB7EF30959D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36481"/>
          <a:stretch/>
        </p:blipFill>
        <p:spPr>
          <a:xfrm>
            <a:off x="7144211" y="1755321"/>
            <a:ext cx="2215645" cy="5102679"/>
          </a:xfrm>
          <a:prstGeom prst="rect">
            <a:avLst/>
          </a:prstGeom>
        </p:spPr>
      </p:pic>
      <p:pic>
        <p:nvPicPr>
          <p:cNvPr id="9" name="Picture 8" descr="A blue and red logo&#10;&#10;AI-generated content may be incorrect.">
            <a:extLst>
              <a:ext uri="{FF2B5EF4-FFF2-40B4-BE49-F238E27FC236}">
                <a16:creationId xmlns:a16="http://schemas.microsoft.com/office/drawing/2014/main" id="{3B4A0D80-6462-0F0D-6F8B-88CBA30A53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633" y="5365630"/>
            <a:ext cx="1224520" cy="626112"/>
          </a:xfrm>
          <a:prstGeom prst="rect">
            <a:avLst/>
          </a:prstGeom>
        </p:spPr>
      </p:pic>
      <p:pic>
        <p:nvPicPr>
          <p:cNvPr id="12" name="Picture 11" descr="A close-up of a logo&#10;&#10;AI-generated content may be incorrect.">
            <a:extLst>
              <a:ext uri="{FF2B5EF4-FFF2-40B4-BE49-F238E27FC236}">
                <a16:creationId xmlns:a16="http://schemas.microsoft.com/office/drawing/2014/main" id="{EFBC8B54-73CF-CB4A-9FE6-B551F25DEB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488" y="5309812"/>
            <a:ext cx="1299183" cy="626112"/>
          </a:xfrm>
          <a:prstGeom prst="rect">
            <a:avLst/>
          </a:prstGeom>
        </p:spPr>
      </p:pic>
      <p:pic>
        <p:nvPicPr>
          <p:cNvPr id="10" name="Picture 9" descr="A close-up of a logo&#10;&#10;AI-generated content may be incorrect.">
            <a:extLst>
              <a:ext uri="{FF2B5EF4-FFF2-40B4-BE49-F238E27FC236}">
                <a16:creationId xmlns:a16="http://schemas.microsoft.com/office/drawing/2014/main" id="{4D574E76-109A-3656-B2CD-62C6C6B36A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282" y="5247638"/>
            <a:ext cx="2391107" cy="8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22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D6EA90-B1CC-364A-FDCB-BB14166E6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>
            <a:extLst>
              <a:ext uri="{FF2B5EF4-FFF2-40B4-BE49-F238E27FC236}">
                <a16:creationId xmlns:a16="http://schemas.microsoft.com/office/drawing/2014/main" id="{2FEE2E50-3215-DCFB-F5A8-7C4913C9CD7D}"/>
              </a:ext>
            </a:extLst>
          </p:cNvPr>
          <p:cNvSpPr txBox="1"/>
          <p:nvPr/>
        </p:nvSpPr>
        <p:spPr>
          <a:xfrm>
            <a:off x="548817" y="683449"/>
            <a:ext cx="51534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Business Intelligence (BI) for Public services</a:t>
            </a:r>
            <a:endParaRPr kumimoji="0" lang="de-DE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D2F275BF-31CD-C2D2-E09E-9BCC7039EC93}"/>
              </a:ext>
            </a:extLst>
          </p:cNvPr>
          <p:cNvSpPr txBox="1"/>
          <p:nvPr/>
        </p:nvSpPr>
        <p:spPr>
          <a:xfrm>
            <a:off x="548816" y="2248059"/>
            <a:ext cx="515348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Unoptimized workforce planning:</a:t>
            </a:r>
          </a:p>
          <a:p>
            <a:pPr>
              <a:buNone/>
            </a:pP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Historical data and predictive analytics support better staffing decisions, reducing unnecessary idle time or service delays.</a:t>
            </a:r>
          </a:p>
          <a:p>
            <a:pPr>
              <a:buNone/>
            </a:pP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  </a:t>
            </a:r>
          </a:p>
          <a:p>
            <a:pPr>
              <a:buNone/>
            </a:pPr>
            <a:r>
              <a:rPr lang="en-US" sz="16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Low citizen satisfaction: 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By minimizing wait times and improving service efficiency, </a:t>
            </a:r>
            <a:r>
              <a:rPr lang="en-US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enhances the </a:t>
            </a:r>
            <a:r>
              <a:rPr lang="en-US" sz="16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customer experience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, leading to higher public satisfaction.</a:t>
            </a:r>
          </a:p>
          <a:p>
            <a:pPr>
              <a:buNone/>
            </a:pP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 </a:t>
            </a:r>
          </a:p>
          <a:p>
            <a:pPr>
              <a:buNone/>
            </a:pPr>
            <a:r>
              <a:rPr lang="en-US" sz="16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Bottom line</a:t>
            </a:r>
            <a:r>
              <a:rPr lang="en-US" sz="1600" b="1" dirty="0">
                <a:latin typeface="Poppins SemiBold" panose="00000700000000000000" pitchFamily="2" charset="0"/>
                <a:cs typeface="Poppins SemiBold" panose="00000700000000000000" pitchFamily="2" charset="0"/>
              </a:rPr>
              <a:t>:</a:t>
            </a:r>
            <a:r>
              <a:rPr lang="en-US" sz="16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lang="en-US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BI empowers Public Services to leverage real-time data for smarter decision-making, improved citizen services, and streamlined operations.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F47119-8A0F-A4B7-F1DE-9457E9140F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276" r="25553"/>
          <a:stretch/>
        </p:blipFill>
        <p:spPr>
          <a:xfrm>
            <a:off x="6489702" y="-219785"/>
            <a:ext cx="5702298" cy="720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50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56319C-DC66-BB6B-7BCE-1FD389F99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03EEB1E4-CAFA-1758-EE47-36EBD6CF0C1C}"/>
              </a:ext>
            </a:extLst>
          </p:cNvPr>
          <p:cNvSpPr txBox="1"/>
          <p:nvPr/>
        </p:nvSpPr>
        <p:spPr>
          <a:xfrm>
            <a:off x="548816" y="2248059"/>
            <a:ext cx="401048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By outsourcing and automating check-in and booking operations with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, you can significantly reduce the workload on your staff, enhance overall service throughput, and maintain high service quality standards.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945DC01-D662-E10D-F199-36ED7B17C0A9}"/>
              </a:ext>
            </a:extLst>
          </p:cNvPr>
          <p:cNvSpPr txBox="1"/>
          <p:nvPr/>
        </p:nvSpPr>
        <p:spPr>
          <a:xfrm>
            <a:off x="548817" y="683449"/>
            <a:ext cx="40104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Reduce workload on employees</a:t>
            </a:r>
            <a:endParaRPr kumimoji="0" lang="de-DE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44CA5F-F092-67FC-148E-EDE8F59D14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416" r="11203"/>
          <a:stretch/>
        </p:blipFill>
        <p:spPr>
          <a:xfrm>
            <a:off x="5528733" y="0"/>
            <a:ext cx="6663267" cy="68580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065022E-71C6-ACAB-710A-3DB5992CE824}"/>
              </a:ext>
            </a:extLst>
          </p:cNvPr>
          <p:cNvSpPr/>
          <p:nvPr/>
        </p:nvSpPr>
        <p:spPr>
          <a:xfrm>
            <a:off x="4156418" y="4113372"/>
            <a:ext cx="2744630" cy="2744628"/>
          </a:xfrm>
          <a:prstGeom prst="ellipse">
            <a:avLst/>
          </a:prstGeom>
          <a:solidFill>
            <a:schemeClr val="bg1"/>
          </a:solidFill>
          <a:ln>
            <a:solidFill>
              <a:srgbClr val="1C3B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20">
            <a:extLst>
              <a:ext uri="{FF2B5EF4-FFF2-40B4-BE49-F238E27FC236}">
                <a16:creationId xmlns:a16="http://schemas.microsoft.com/office/drawing/2014/main" id="{50CCA4C6-FC22-B9AD-60C0-688107C14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592" y="4300005"/>
            <a:ext cx="2426014" cy="407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19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F52C6E-F450-6ED8-78AB-7C28C936E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25FA260E-037F-7167-0C66-71629D327B97}"/>
              </a:ext>
            </a:extLst>
          </p:cNvPr>
          <p:cNvSpPr txBox="1"/>
          <p:nvPr/>
        </p:nvSpPr>
        <p:spPr>
          <a:xfrm>
            <a:off x="548816" y="683449"/>
            <a:ext cx="5144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>
                <a:latin typeface="Poppins SemiBold" panose="00000700000000000000" pitchFamily="2" charset="0"/>
                <a:cs typeface="Poppins SemiBold" panose="00000700000000000000" pitchFamily="2" charset="0"/>
              </a:rPr>
              <a:t>Improve </a:t>
            </a:r>
            <a:r>
              <a:rPr lang="de-DE" sz="32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Security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0C1BDB52-BF5B-4ACA-A936-07FACEFABF65}"/>
              </a:ext>
            </a:extLst>
          </p:cNvPr>
          <p:cNvSpPr txBox="1"/>
          <p:nvPr/>
        </p:nvSpPr>
        <p:spPr>
          <a:xfrm>
            <a:off x="548816" y="2045867"/>
            <a:ext cx="4272443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With </a:t>
            </a:r>
            <a:r>
              <a:rPr lang="en-US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, you can professionally address threatening and violent behavior, enabling you to request cross-location assistance in seconds. </a:t>
            </a:r>
          </a:p>
          <a:p>
            <a:endParaRPr lang="en-US" sz="16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The system offers two distinct alarm types, allowing you to choose the most appropriate response based on the situation at hand. Whether it’s a low-priority alert for minor disturbances or a high-priority alarm for urgent threats, </a:t>
            </a:r>
            <a:r>
              <a:rPr lang="en-US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ensures a swift and coordinated response to maintain safety and order. </a:t>
            </a:r>
          </a:p>
        </p:txBody>
      </p:sp>
      <p:sp>
        <p:nvSpPr>
          <p:cNvPr id="4" name="Ellipse 20">
            <a:extLst>
              <a:ext uri="{FF2B5EF4-FFF2-40B4-BE49-F238E27FC236}">
                <a16:creationId xmlns:a16="http://schemas.microsoft.com/office/drawing/2014/main" id="{44A2315C-9B2E-5F3B-631D-A897BD8D8BCE}"/>
              </a:ext>
            </a:extLst>
          </p:cNvPr>
          <p:cNvSpPr/>
          <p:nvPr/>
        </p:nvSpPr>
        <p:spPr>
          <a:xfrm>
            <a:off x="9119599" y="248531"/>
            <a:ext cx="2523584" cy="25235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24">
            <a:extLst>
              <a:ext uri="{FF2B5EF4-FFF2-40B4-BE49-F238E27FC236}">
                <a16:creationId xmlns:a16="http://schemas.microsoft.com/office/drawing/2014/main" id="{19E5E445-03E4-2CE4-C2CB-D6BC57E04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85641" y="2422065"/>
            <a:ext cx="593377" cy="5933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5E7B60-C26F-13C3-78A5-0BCA4139F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150767"/>
            <a:ext cx="3332298" cy="282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D7C780-7CE5-B8FB-482D-C0F0B1D4E9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6036" y="-327999"/>
            <a:ext cx="3025964" cy="3100114"/>
          </a:xfrm>
          <a:prstGeom prst="rect">
            <a:avLst/>
          </a:prstGeom>
        </p:spPr>
      </p:pic>
      <p:sp>
        <p:nvSpPr>
          <p:cNvPr id="12" name="Ellipse 20">
            <a:extLst>
              <a:ext uri="{FF2B5EF4-FFF2-40B4-BE49-F238E27FC236}">
                <a16:creationId xmlns:a16="http://schemas.microsoft.com/office/drawing/2014/main" id="{FE1EF3E4-FC72-2519-BE6C-B4443F2059C7}"/>
              </a:ext>
            </a:extLst>
          </p:cNvPr>
          <p:cNvSpPr/>
          <p:nvPr/>
        </p:nvSpPr>
        <p:spPr>
          <a:xfrm>
            <a:off x="9006285" y="3842559"/>
            <a:ext cx="2523584" cy="25235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rafik 26">
            <a:extLst>
              <a:ext uri="{FF2B5EF4-FFF2-40B4-BE49-F238E27FC236}">
                <a16:creationId xmlns:a16="http://schemas.microsoft.com/office/drawing/2014/main" id="{8BC2BF5A-B3EA-4E12-55BF-C897B2164B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16805" y="3842559"/>
            <a:ext cx="928401" cy="9284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439514-E1B1-8915-DCAB-A29C8EBBD3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6143" y="4085799"/>
            <a:ext cx="1503926" cy="21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2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16423B-CD65-EF6C-626F-3B6B9172F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AC4D5BF-B35A-0778-42A4-D0D72E629D77}"/>
              </a:ext>
            </a:extLst>
          </p:cNvPr>
          <p:cNvSpPr txBox="1"/>
          <p:nvPr/>
        </p:nvSpPr>
        <p:spPr>
          <a:xfrm>
            <a:off x="523411" y="616187"/>
            <a:ext cx="104257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All-in-One Platform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59A5DA5-8A59-A2C4-19A6-95897AC57301}"/>
              </a:ext>
            </a:extLst>
          </p:cNvPr>
          <p:cNvSpPr txBox="1"/>
          <p:nvPr/>
        </p:nvSpPr>
        <p:spPr>
          <a:xfrm>
            <a:off x="523411" y="1870210"/>
            <a:ext cx="37830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 is your single, centralized SaaS solution for managing queuing, appointments, statistics, and security appliances.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prstClr val="black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By consolidating all these features into one intuitive platform,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 eliminates complexity, reduces costs, and ensures seamless integration across your operations.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D565A9C-C8EB-591F-F993-750CF95527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6781150"/>
              </p:ext>
            </p:extLst>
          </p:nvPr>
        </p:nvGraphicFramePr>
        <p:xfrm>
          <a:off x="5736296" y="723591"/>
          <a:ext cx="5773758" cy="5538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CDB177CD-5C94-7A04-F88A-328B6212D7D4}"/>
              </a:ext>
            </a:extLst>
          </p:cNvPr>
          <p:cNvGrpSpPr/>
          <p:nvPr/>
        </p:nvGrpSpPr>
        <p:grpSpPr>
          <a:xfrm>
            <a:off x="7722920" y="2770959"/>
            <a:ext cx="1444100" cy="1444100"/>
            <a:chOff x="7680277" y="2770959"/>
            <a:chExt cx="1444100" cy="14441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1792835-F951-161F-EAFA-12A24F6D15A0}"/>
                </a:ext>
              </a:extLst>
            </p:cNvPr>
            <p:cNvSpPr/>
            <p:nvPr/>
          </p:nvSpPr>
          <p:spPr>
            <a:xfrm>
              <a:off x="7680277" y="2770959"/>
              <a:ext cx="1444100" cy="14441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phic 11">
              <a:extLst>
                <a:ext uri="{FF2B5EF4-FFF2-40B4-BE49-F238E27FC236}">
                  <a16:creationId xmlns:a16="http://schemas.microsoft.com/office/drawing/2014/main" id="{14AB7B95-5B8D-0AD5-90F3-739DD4321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743067" y="3270720"/>
              <a:ext cx="1318520" cy="3495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2363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373AC-FE17-D0A1-B8A0-580327C2B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B0535D7E-F00A-9EE4-8D41-AE6D0E4EB90A}"/>
              </a:ext>
            </a:extLst>
          </p:cNvPr>
          <p:cNvSpPr txBox="1"/>
          <p:nvPr/>
        </p:nvSpPr>
        <p:spPr>
          <a:xfrm>
            <a:off x="548815" y="683449"/>
            <a:ext cx="49079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Flexible Solutions for Every Community</a:t>
            </a:r>
            <a:endParaRPr lang="de-DE" sz="320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FAD84A3D-C827-AE49-BB36-2F746BBB14CE}"/>
              </a:ext>
            </a:extLst>
          </p:cNvPr>
          <p:cNvSpPr txBox="1"/>
          <p:nvPr/>
        </p:nvSpPr>
        <p:spPr>
          <a:xfrm>
            <a:off x="548817" y="2045867"/>
            <a:ext cx="427718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adapts effortlessly to any environment, from big cities to small communities. </a:t>
            </a:r>
          </a:p>
          <a:p>
            <a:endParaRPr lang="en-US" sz="16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Its flexible licensing model allows unlimited workstations per location or department, ensuring cost efficiency and easy scalability.</a:t>
            </a:r>
            <a:endParaRPr lang="en-US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5" name="Picture 4" descr="A city with buildings and roads&#10;&#10;AI-generated content may be incorrect.">
            <a:extLst>
              <a:ext uri="{FF2B5EF4-FFF2-40B4-BE49-F238E27FC236}">
                <a16:creationId xmlns:a16="http://schemas.microsoft.com/office/drawing/2014/main" id="{87858DAE-0DEB-6359-DFC3-335D3EFEF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784" y="3652651"/>
            <a:ext cx="3166533" cy="3166533"/>
          </a:xfrm>
          <a:prstGeom prst="rect">
            <a:avLst/>
          </a:prstGeom>
        </p:spPr>
      </p:pic>
      <p:pic>
        <p:nvPicPr>
          <p:cNvPr id="3" name="Picture 2" descr="A 3d model of a small town&#10;&#10;AI-generated content may be incorrect.">
            <a:extLst>
              <a:ext uri="{FF2B5EF4-FFF2-40B4-BE49-F238E27FC236}">
                <a16:creationId xmlns:a16="http://schemas.microsoft.com/office/drawing/2014/main" id="{7AB5C134-9765-C7DF-6D65-E488E56E6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50" y="4786082"/>
            <a:ext cx="2054031" cy="12990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E1AF82-B146-ED78-49D3-5444AB9E0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969" y="766991"/>
            <a:ext cx="4152164" cy="285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37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CAF44-5627-FA1B-14B0-24E3EBAA3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0003C7-A746-1FCE-D5C7-8CA0C89B37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0">
            <a:extLst>
              <a:ext uri="{FF2B5EF4-FFF2-40B4-BE49-F238E27FC236}">
                <a16:creationId xmlns:a16="http://schemas.microsoft.com/office/drawing/2014/main" id="{F5E55CCB-B03F-4E75-ED25-4BD35615C073}"/>
              </a:ext>
            </a:extLst>
          </p:cNvPr>
          <p:cNvSpPr/>
          <p:nvPr/>
        </p:nvSpPr>
        <p:spPr>
          <a:xfrm>
            <a:off x="892505" y="2601357"/>
            <a:ext cx="6108700" cy="3889619"/>
          </a:xfrm>
          <a:prstGeom prst="roundRect">
            <a:avLst>
              <a:gd name="adj" fmla="val 4666"/>
            </a:avLst>
          </a:prstGeom>
          <a:solidFill>
            <a:schemeClr val="bg1"/>
          </a:solidFill>
          <a:ln>
            <a:noFill/>
          </a:ln>
          <a:effectLst>
            <a:outerShdw blurRad="50800" dist="228600" dir="2400000" sx="96000" sy="96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11">
            <a:extLst>
              <a:ext uri="{FF2B5EF4-FFF2-40B4-BE49-F238E27FC236}">
                <a16:creationId xmlns:a16="http://schemas.microsoft.com/office/drawing/2014/main" id="{7E31F60C-FC27-2692-0347-7EE15CCAF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9548" y="3037296"/>
            <a:ext cx="2043269" cy="541648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E6296EEC-6355-CC54-04C1-DA1447961374}"/>
              </a:ext>
            </a:extLst>
          </p:cNvPr>
          <p:cNvSpPr txBox="1"/>
          <p:nvPr/>
        </p:nvSpPr>
        <p:spPr>
          <a:xfrm>
            <a:off x="1265034" y="3632110"/>
            <a:ext cx="5363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350" cap="none" spc="0" normalizeH="0" baseline="0" noProof="0" dirty="0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Industry </a:t>
            </a:r>
            <a:r>
              <a:rPr kumimoji="0" lang="de-DE" sz="1600" b="0" i="0" u="none" strike="noStrike" kern="1350" cap="none" spc="0" normalizeH="0" baseline="0" noProof="0" dirty="0" err="1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solutions</a:t>
            </a:r>
            <a:r>
              <a:rPr kumimoji="0" lang="de-DE" sz="1600" b="0" i="0" u="none" strike="noStrike" kern="1350" cap="none" spc="0" normalizeH="0" baseline="0" noProof="0" dirty="0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350" cap="none" spc="0" normalizeH="0" baseline="0" noProof="0" dirty="0" err="1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for</a:t>
            </a:r>
            <a:r>
              <a:rPr kumimoji="0" lang="de-DE" sz="1600" b="0" i="0" u="none" strike="noStrike" kern="1350" cap="none" spc="0" normalizeH="0" baseline="0" noProof="0" dirty="0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 Public Services</a:t>
            </a:r>
            <a:endParaRPr kumimoji="0" lang="en-GB" sz="1600" b="0" i="0" u="none" strike="noStrike" kern="100" cap="none" spc="0" normalizeH="0" baseline="0" noProof="0" dirty="0">
              <a:ln>
                <a:noFill/>
              </a:ln>
              <a:solidFill>
                <a:srgbClr val="044271"/>
              </a:solidFill>
              <a:effectLst/>
              <a:uLnTx/>
              <a:uFillTx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Optimizing services &amp; reducing workload</a:t>
            </a:r>
            <a:endParaRPr kumimoji="0" lang="de-DE" sz="1600" b="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Poppins SemiBold" panose="00000700000000000000" pitchFamily="2" charset="0"/>
              <a:ea typeface="Calibri" panose="020F0502020204030204" pitchFamily="34" charset="0"/>
              <a:cs typeface="Poppins SemiBold" panose="00000700000000000000" pitchFamily="2" charset="0"/>
            </a:endParaRPr>
          </a:p>
        </p:txBody>
      </p:sp>
      <p:sp>
        <p:nvSpPr>
          <p:cNvPr id="6" name="TextBox 31">
            <a:extLst>
              <a:ext uri="{FF2B5EF4-FFF2-40B4-BE49-F238E27FC236}">
                <a16:creationId xmlns:a16="http://schemas.microsoft.com/office/drawing/2014/main" id="{3F4A1749-C73F-C896-BC0C-61DACDB0C250}"/>
              </a:ext>
            </a:extLst>
          </p:cNvPr>
          <p:cNvSpPr txBox="1"/>
          <p:nvPr/>
        </p:nvSpPr>
        <p:spPr>
          <a:xfrm>
            <a:off x="1265034" y="4441246"/>
            <a:ext cx="536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www.cleverq.us | info@cleverq.us | 786-709-9550</a:t>
            </a:r>
            <a:br>
              <a:rPr kumimoji="0" lang="en-US" sz="900" b="0" i="0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</a:br>
            <a:r>
              <a:rPr kumimoji="0" lang="en-US" sz="900" b="0" i="0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851 Ne 1st Ave Miami | FL 33132-1842 | (Paramount Miami World Center</a:t>
            </a:r>
            <a:r>
              <a:rPr kumimoji="0" lang="en-US" sz="900" b="0" i="1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)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CAB7260-B95F-60E0-32FD-8E4E8E7889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0825" y="1312834"/>
            <a:ext cx="1886700" cy="349961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56ACAD4-F3E2-719A-9D55-9583995991B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36481"/>
          <a:stretch/>
        </p:blipFill>
        <p:spPr>
          <a:xfrm>
            <a:off x="7144211" y="1755321"/>
            <a:ext cx="2215645" cy="5102679"/>
          </a:xfrm>
          <a:prstGeom prst="rect">
            <a:avLst/>
          </a:prstGeom>
        </p:spPr>
      </p:pic>
      <p:pic>
        <p:nvPicPr>
          <p:cNvPr id="9" name="Picture 8" descr="A blue and red logo&#10;&#10;AI-generated content may be incorrect.">
            <a:extLst>
              <a:ext uri="{FF2B5EF4-FFF2-40B4-BE49-F238E27FC236}">
                <a16:creationId xmlns:a16="http://schemas.microsoft.com/office/drawing/2014/main" id="{4FB515C7-E806-A7B3-17CD-6D19A3C924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633" y="5365630"/>
            <a:ext cx="1224520" cy="626112"/>
          </a:xfrm>
          <a:prstGeom prst="rect">
            <a:avLst/>
          </a:prstGeom>
        </p:spPr>
      </p:pic>
      <p:pic>
        <p:nvPicPr>
          <p:cNvPr id="12" name="Picture 11" descr="A close-up of a logo&#10;&#10;AI-generated content may be incorrect.">
            <a:extLst>
              <a:ext uri="{FF2B5EF4-FFF2-40B4-BE49-F238E27FC236}">
                <a16:creationId xmlns:a16="http://schemas.microsoft.com/office/drawing/2014/main" id="{E8B6E6B9-0489-7567-2A7F-F0D6794131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488" y="5309812"/>
            <a:ext cx="1299183" cy="626112"/>
          </a:xfrm>
          <a:prstGeom prst="rect">
            <a:avLst/>
          </a:prstGeom>
        </p:spPr>
      </p:pic>
      <p:pic>
        <p:nvPicPr>
          <p:cNvPr id="10" name="Picture 9" descr="A close-up of a logo&#10;&#10;AI-generated content may be incorrect.">
            <a:extLst>
              <a:ext uri="{FF2B5EF4-FFF2-40B4-BE49-F238E27FC236}">
                <a16:creationId xmlns:a16="http://schemas.microsoft.com/office/drawing/2014/main" id="{78DCF9D2-CB84-A570-6671-BB2FB00703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282" y="5247638"/>
            <a:ext cx="2391107" cy="8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52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29CC1E7E-B52F-44B8-8F16-3C52D15B8CFD}"/>
              </a:ext>
            </a:extLst>
          </p:cNvPr>
          <p:cNvSpPr txBox="1"/>
          <p:nvPr/>
        </p:nvSpPr>
        <p:spPr>
          <a:xfrm>
            <a:off x="523411" y="1870210"/>
            <a:ext cx="449270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Queuing Software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for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 Kiosk Systems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On-Site Appointment Management and Online Appointment Booking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e-Tickets via QR Code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for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 Smartphones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(Web App &amp; Digital Wallet App)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Queuing Screens &amp; Digital Signage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Analytics &amp; Business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Intelligence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ExtraLight" panose="00000300000000000000" pitchFamily="2" charset="0"/>
              <a:ea typeface="+mn-ea"/>
              <a:cs typeface="Poppins ExtraLight" panose="00000300000000000000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Security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Applications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ExtraLight" panose="00000300000000000000" pitchFamily="2" charset="0"/>
              <a:ea typeface="+mn-ea"/>
              <a:cs typeface="Poppins ExtraLight" panose="00000300000000000000" pitchFamily="2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C1F3CDB-975C-1DE0-4AD8-D5DD7A85D05E}"/>
              </a:ext>
            </a:extLst>
          </p:cNvPr>
          <p:cNvSpPr txBox="1"/>
          <p:nvPr/>
        </p:nvSpPr>
        <p:spPr>
          <a:xfrm>
            <a:off x="523411" y="616187"/>
            <a:ext cx="104257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What we offer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|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Professional Queuing and Appointment Booking SaaS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114B397-2450-9988-43F4-D9AAA4B95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3838" y="4078938"/>
            <a:ext cx="1114689" cy="206762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4D492DA-686B-9A47-EE39-3C53C0568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3261" y="3771900"/>
            <a:ext cx="1380193" cy="2560105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5258782F-F150-3758-1ACA-05517D366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8150" y="2000252"/>
            <a:ext cx="2644884" cy="4443882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CD8E370B-269C-1B1C-54F6-5F29D9AC01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5071" y="1884251"/>
            <a:ext cx="2748481" cy="158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91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8DE1E7-398A-6501-E12F-80707E68A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6F0FF874-B867-B56D-2A49-E1A0062C5A96}"/>
              </a:ext>
            </a:extLst>
          </p:cNvPr>
          <p:cNvSpPr txBox="1"/>
          <p:nvPr/>
        </p:nvSpPr>
        <p:spPr>
          <a:xfrm>
            <a:off x="523411" y="1870210"/>
            <a:ext cx="475979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Use </a:t>
            </a:r>
            <a:r>
              <a:rPr lang="en-US" sz="1600" dirty="0">
                <a:solidFill>
                  <a:prstClr val="black"/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c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leverQ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 software as a stand-alone application or as an API on existing kiosk systems.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Activate/deactivate queuing automatically or manually as needed.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Paper ticket dispensing.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e-Ticket reservation.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Appointment booking &amp; verification.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Multilingual support.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CA44475-AE24-1994-2C74-CEF26B4FCC2F}"/>
              </a:ext>
            </a:extLst>
          </p:cNvPr>
          <p:cNvSpPr txBox="1"/>
          <p:nvPr/>
        </p:nvSpPr>
        <p:spPr>
          <a:xfrm>
            <a:off x="523411" y="616187"/>
            <a:ext cx="104257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How it works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|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Software for Kiosks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EE4E663-492F-37FF-29BE-F0609AD21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461" y="2341275"/>
            <a:ext cx="2865695" cy="10390306"/>
          </a:xfrm>
          <a:prstGeom prst="rect">
            <a:avLst/>
          </a:prstGeom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2EE61F4B-F343-C094-918A-8ED27B870A7C}"/>
              </a:ext>
            </a:extLst>
          </p:cNvPr>
          <p:cNvSpPr/>
          <p:nvPr/>
        </p:nvSpPr>
        <p:spPr>
          <a:xfrm>
            <a:off x="7442040" y="3590670"/>
            <a:ext cx="2685741" cy="268574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8B22D83-0169-669F-D192-CA7177CEA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2563" y="3917609"/>
            <a:ext cx="491908" cy="178353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14761B12-610E-9C88-26D7-1F966251E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614" y="3931325"/>
            <a:ext cx="1110711" cy="2138531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7A72DF0B-25A3-B715-2C1E-59AFDDC7B7A9}"/>
              </a:ext>
            </a:extLst>
          </p:cNvPr>
          <p:cNvSpPr/>
          <p:nvPr/>
        </p:nvSpPr>
        <p:spPr>
          <a:xfrm>
            <a:off x="8914948" y="785856"/>
            <a:ext cx="1805734" cy="180573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3DB3F380-BCA7-0FBD-6520-3B015568B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66520" y="4385010"/>
            <a:ext cx="928401" cy="928401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5C4B88C2-6C77-F562-3D3E-1ABC4EF2D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01562" y="2137846"/>
            <a:ext cx="593377" cy="59337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6BF095B-9BE9-BC30-18EC-2BCA37818D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5687" y="-20646"/>
            <a:ext cx="2883679" cy="234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10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BDF551-85D3-BEAF-91CC-6A88B837B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0E628662-153A-9BEE-C3D2-D5CFAF05E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974" y="2782291"/>
            <a:ext cx="1626421" cy="3016832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E69385C-5D14-B3AC-2E5F-F0A43DA5B12A}"/>
              </a:ext>
            </a:extLst>
          </p:cNvPr>
          <p:cNvSpPr txBox="1"/>
          <p:nvPr/>
        </p:nvSpPr>
        <p:spPr>
          <a:xfrm>
            <a:off x="523411" y="1870210"/>
            <a:ext cx="384119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Poppins ExtraLight" panose="00000300000000000000" pitchFamily="2" charset="0"/>
                <a:cs typeface="Poppins ExtraLight" panose="00000300000000000000" pitchFamily="2" charset="0"/>
              </a:rPr>
              <a:t>Citizens can bypass long waits in crowded waiting rooms.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Poppins ExtraLight" panose="00000300000000000000" pitchFamily="2" charset="0"/>
                <a:cs typeface="Poppins ExtraLight" panose="00000300000000000000" pitchFamily="2" charset="0"/>
              </a:rPr>
              <a:t>Push notifications or SMS inform citizens of upcoming call-ups.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Poppins ExtraLight" panose="00000300000000000000" pitchFamily="2" charset="0"/>
                <a:cs typeface="Poppins ExtraLight" panose="00000300000000000000" pitchFamily="2" charset="0"/>
              </a:rPr>
              <a:t>cleverQ</a:t>
            </a:r>
            <a:r>
              <a:rPr lang="en-US" sz="1600" dirty="0">
                <a:latin typeface="Poppins ExtraLight" panose="00000300000000000000" pitchFamily="2" charset="0"/>
                <a:cs typeface="Poppins ExtraLight" panose="00000300000000000000" pitchFamily="2" charset="0"/>
              </a:rPr>
              <a:t> e-Ticket runs as a web app—no installation needed.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Poppins ExtraLight" panose="00000300000000000000" pitchFamily="2" charset="0"/>
                <a:cs typeface="Poppins ExtraLight" panose="00000300000000000000" pitchFamily="2" charset="0"/>
              </a:rPr>
              <a:t>Alternatively, the </a:t>
            </a:r>
            <a:r>
              <a:rPr lang="en-US" sz="1600" dirty="0" err="1">
                <a:latin typeface="Poppins ExtraLight" panose="00000300000000000000" pitchFamily="2" charset="0"/>
                <a:cs typeface="Poppins ExtraLight" panose="00000300000000000000" pitchFamily="2" charset="0"/>
              </a:rPr>
              <a:t>cleverQ</a:t>
            </a:r>
            <a:r>
              <a:rPr lang="en-US" sz="1600" dirty="0">
                <a:latin typeface="Poppins ExtraLight" panose="00000300000000000000" pitchFamily="2" charset="0"/>
                <a:cs typeface="Poppins ExtraLight" panose="00000300000000000000" pitchFamily="2" charset="0"/>
              </a:rPr>
              <a:t> Digital Wallet provides handy features like managing favorites and receiving push notifications.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584822C-391C-66C4-D898-A5A7A9754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576" y="2782295"/>
            <a:ext cx="1626421" cy="301683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5219A24-EA9C-BC3E-8CA6-9FDCB0E5A41A}"/>
              </a:ext>
            </a:extLst>
          </p:cNvPr>
          <p:cNvSpPr txBox="1"/>
          <p:nvPr/>
        </p:nvSpPr>
        <p:spPr>
          <a:xfrm>
            <a:off x="523411" y="616187"/>
            <a:ext cx="104257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How it works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|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e-Tickets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B2DB437-E751-044D-537A-A04A14100298}"/>
              </a:ext>
            </a:extLst>
          </p:cNvPr>
          <p:cNvSpPr/>
          <p:nvPr/>
        </p:nvSpPr>
        <p:spPr>
          <a:xfrm>
            <a:off x="7442040" y="3590670"/>
            <a:ext cx="2685741" cy="268574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7696593-B147-A84F-DB0F-F67633715810}"/>
              </a:ext>
            </a:extLst>
          </p:cNvPr>
          <p:cNvSpPr/>
          <p:nvPr/>
        </p:nvSpPr>
        <p:spPr>
          <a:xfrm>
            <a:off x="8387309" y="940759"/>
            <a:ext cx="1805734" cy="180573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B3DF45F-C801-7A6A-887D-CD8D49BED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7538" y="0"/>
            <a:ext cx="3834462" cy="251706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0353E61-C867-4E1A-BA44-CFA3FF7222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14948" y="2419580"/>
            <a:ext cx="593377" cy="593377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C4D13D95-BDC9-7AFC-5EC0-C43B86D197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0470" y="4125003"/>
            <a:ext cx="2508880" cy="1617074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A07896FE-1054-975E-9079-A3A2771C08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87186" y="5615177"/>
            <a:ext cx="928401" cy="92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425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85E044-46E9-A41A-BB7B-4F18A6084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874168AF-DFEE-B1BF-6B3D-71AF05DB3347}"/>
              </a:ext>
            </a:extLst>
          </p:cNvPr>
          <p:cNvSpPr txBox="1"/>
          <p:nvPr/>
        </p:nvSpPr>
        <p:spPr>
          <a:xfrm>
            <a:off x="523411" y="1870210"/>
            <a:ext cx="375362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Citizens holding paper tickets can monitor their call-up status using queuing monitors.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An audio signal announces the call-up, ensuring even distracted citizens don’t miss their turn.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EEB65DB-9FBB-DA17-06B1-71A5F29F2092}"/>
              </a:ext>
            </a:extLst>
          </p:cNvPr>
          <p:cNvSpPr txBox="1"/>
          <p:nvPr/>
        </p:nvSpPr>
        <p:spPr>
          <a:xfrm>
            <a:off x="523411" y="616187"/>
            <a:ext cx="104257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How it works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|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Paper tickets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66572AC-FBA8-A910-7533-8F26D2751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6296" y="3234951"/>
            <a:ext cx="4596528" cy="2653716"/>
          </a:xfrm>
          <a:prstGeom prst="rect">
            <a:avLst/>
          </a:prstGeom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B101B249-B4B4-37C5-3280-C802AA37500B}"/>
              </a:ext>
            </a:extLst>
          </p:cNvPr>
          <p:cNvSpPr/>
          <p:nvPr/>
        </p:nvSpPr>
        <p:spPr>
          <a:xfrm>
            <a:off x="8387309" y="940759"/>
            <a:ext cx="1805734" cy="180573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2FC6E34-C74B-29BC-DD14-02AFD455C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538" y="0"/>
            <a:ext cx="3834462" cy="251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94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5BABFC-076E-5DF2-08C3-953914059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C9A4D4A-2F95-2A4E-3940-49D7DD393F8F}"/>
              </a:ext>
            </a:extLst>
          </p:cNvPr>
          <p:cNvSpPr txBox="1"/>
          <p:nvPr/>
        </p:nvSpPr>
        <p:spPr>
          <a:xfrm>
            <a:off x="523411" y="616187"/>
            <a:ext cx="10425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How it works</a:t>
            </a:r>
            <a:b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</a:br>
            <a:r>
              <a:rPr lang="en-US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nline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Appointment Booking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E63F0D2-6066-8BE3-98FE-545E5218BE2E}"/>
              </a:ext>
            </a:extLst>
          </p:cNvPr>
          <p:cNvSpPr txBox="1"/>
          <p:nvPr/>
        </p:nvSpPr>
        <p:spPr>
          <a:xfrm>
            <a:off x="523411" y="1870210"/>
            <a:ext cx="338871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cleverQ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 Digital Wallet App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Citizens can scan a QR code on-site to favorite your company and book future appointments from the digital wallet.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prstClr val="black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Appointment Web Page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Citizens can book appointments through a personalized online booking page that we set up for your company.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72CE3F5-9BA3-874A-8AC8-EFAFE8D5C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675" y="616187"/>
            <a:ext cx="4741092" cy="562562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6739503-BDE7-9918-1537-4A76A8174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790" y="1447184"/>
            <a:ext cx="1873219" cy="377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72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6212FD-E126-A715-1C34-F7EC06AB9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35523A9D-2061-7929-5D5D-6FCD0939BA71}"/>
              </a:ext>
            </a:extLst>
          </p:cNvPr>
          <p:cNvSpPr txBox="1"/>
          <p:nvPr/>
        </p:nvSpPr>
        <p:spPr>
          <a:xfrm>
            <a:off x="523411" y="616187"/>
            <a:ext cx="104257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How it works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|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n Site Appointment Verification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EE3F6F0-F9CB-DA9A-638D-5EE37DC510F0}"/>
              </a:ext>
            </a:extLst>
          </p:cNvPr>
          <p:cNvSpPr txBox="1"/>
          <p:nvPr/>
        </p:nvSpPr>
        <p:spPr>
          <a:xfrm>
            <a:off x="523411" y="1870210"/>
            <a:ext cx="37830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Citizens can conveniently verify their pre-booked appointments on-site using the self-service kiosks.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prstClr val="black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Alternatively, appointments can also be verified by staff members as usual.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Once verified, Citizens will be automatically placed in the digital queue with priority for expedited service.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59D019C-8DF5-FDDF-9A02-DD97A839E4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3538"/>
          <a:stretch/>
        </p:blipFill>
        <p:spPr>
          <a:xfrm>
            <a:off x="7704656" y="1474031"/>
            <a:ext cx="2633144" cy="538396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41AD7A5-3FEC-71F6-FEE1-D93CE482C5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2908"/>
          <a:stretch/>
        </p:blipFill>
        <p:spPr>
          <a:xfrm>
            <a:off x="5306308" y="1897720"/>
            <a:ext cx="2398348" cy="496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35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70099D-E3B1-F312-3CB8-1E5207497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>
            <a:extLst>
              <a:ext uri="{FF2B5EF4-FFF2-40B4-BE49-F238E27FC236}">
                <a16:creationId xmlns:a16="http://schemas.microsoft.com/office/drawing/2014/main" id="{5D6971CF-680C-E61D-A726-FABF5DB41FDF}"/>
              </a:ext>
            </a:extLst>
          </p:cNvPr>
          <p:cNvSpPr txBox="1"/>
          <p:nvPr/>
        </p:nvSpPr>
        <p:spPr>
          <a:xfrm>
            <a:off x="548817" y="683449"/>
            <a:ext cx="37437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Decisions powered by data</a:t>
            </a:r>
            <a:endParaRPr kumimoji="0" lang="de-DE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244B1C7F-ECFC-BBA3-E804-F04F8874ADF1}"/>
              </a:ext>
            </a:extLst>
          </p:cNvPr>
          <p:cNvSpPr txBox="1"/>
          <p:nvPr/>
        </p:nvSpPr>
        <p:spPr>
          <a:xfrm>
            <a:off x="548816" y="2248059"/>
            <a:ext cx="401048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By leveraging real-time and historical data from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 appointment scheduling and queue management systems, you can make informed decisions to optimize operations e.g.: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</a:b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Staff shortages: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</a:br>
            <a:r>
              <a:rPr lang="en-US" sz="1600" dirty="0">
                <a:solidFill>
                  <a:prstClr val="black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educe appointment slots.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Anticipating high demand: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</a:br>
            <a:r>
              <a:rPr lang="en-US" sz="1600" dirty="0">
                <a:solidFill>
                  <a:prstClr val="black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A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ctivate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 queuing system to manage citizens flow efficiently and maintain high service Quality.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3" name="Grafik 2" descr="Ein Bild, das Text, Screenshot, Software, Reihe enthält.&#10;&#10;KI-generierte Inhalte können fehlerhaft sein.">
            <a:extLst>
              <a:ext uri="{FF2B5EF4-FFF2-40B4-BE49-F238E27FC236}">
                <a16:creationId xmlns:a16="http://schemas.microsoft.com/office/drawing/2014/main" id="{10B8D4A2-B44E-5C88-6451-467E36FF8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05" y="3129812"/>
            <a:ext cx="4410336" cy="2803714"/>
          </a:xfrm>
          <a:prstGeom prst="rect">
            <a:avLst/>
          </a:prstGeom>
          <a:effectLst>
            <a:outerShdw blurRad="50800" dist="177800" dir="2400000" sx="95000" sy="95000" algn="ctr" rotWithShape="0">
              <a:srgbClr val="000000">
                <a:alpha val="43137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1BEA263-00DB-145A-67CF-41552497117B}"/>
              </a:ext>
            </a:extLst>
          </p:cNvPr>
          <p:cNvGrpSpPr/>
          <p:nvPr/>
        </p:nvGrpSpPr>
        <p:grpSpPr>
          <a:xfrm>
            <a:off x="6565167" y="527219"/>
            <a:ext cx="4827267" cy="3035531"/>
            <a:chOff x="6565167" y="527219"/>
            <a:chExt cx="4827267" cy="3035531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9902A822-2753-C061-D18F-6A2F1D237283}"/>
                </a:ext>
              </a:extLst>
            </p:cNvPr>
            <p:cNvSpPr/>
            <p:nvPr/>
          </p:nvSpPr>
          <p:spPr>
            <a:xfrm>
              <a:off x="6565167" y="528983"/>
              <a:ext cx="221879" cy="77912"/>
            </a:xfrm>
            <a:prstGeom prst="rect">
              <a:avLst/>
            </a:prstGeom>
            <a:solidFill>
              <a:srgbClr val="0061A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406C3FD-27D4-EEBB-071D-77D8AA524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65167" y="527219"/>
              <a:ext cx="4827267" cy="30355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2855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0AA945-ACC2-5E3C-1FC3-1E904EC60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>
            <a:extLst>
              <a:ext uri="{FF2B5EF4-FFF2-40B4-BE49-F238E27FC236}">
                <a16:creationId xmlns:a16="http://schemas.microsoft.com/office/drawing/2014/main" id="{E1B3B22C-8F42-63A5-28D3-3A526EB0C0E8}"/>
              </a:ext>
            </a:extLst>
          </p:cNvPr>
          <p:cNvSpPr txBox="1"/>
          <p:nvPr/>
        </p:nvSpPr>
        <p:spPr>
          <a:xfrm>
            <a:off x="548817" y="683449"/>
            <a:ext cx="51534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Business Intelligence (BI) for Public services</a:t>
            </a:r>
            <a:endParaRPr kumimoji="0" lang="de-DE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B56E83A0-4A19-D7F8-FFC4-623DD45B4944}"/>
              </a:ext>
            </a:extLst>
          </p:cNvPr>
          <p:cNvSpPr txBox="1"/>
          <p:nvPr/>
        </p:nvSpPr>
        <p:spPr>
          <a:xfrm>
            <a:off x="548816" y="2248059"/>
            <a:ext cx="5153483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solves key challenges in public administration:</a:t>
            </a:r>
          </a:p>
          <a:p>
            <a:pPr>
              <a:buNone/>
            </a:pPr>
            <a:endParaRPr lang="en-US" sz="16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buNone/>
            </a:pPr>
            <a:r>
              <a:rPr lang="en-US" sz="16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Long wait times &amp; overcrowding: 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Data-driven insights help predict peak hours, allowing for better staff and resource allocation.</a:t>
            </a:r>
          </a:p>
          <a:p>
            <a:pPr>
              <a:buNone/>
            </a:pPr>
            <a:endParaRPr lang="en-US" sz="16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buNone/>
            </a:pPr>
            <a:r>
              <a:rPr lang="en-US" sz="16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Inefficient appointment scheduling: 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BI analytics identify high-demand services, enabling agencies to adjust appointment availability proactively.</a:t>
            </a:r>
          </a:p>
          <a:p>
            <a:pPr>
              <a:buNone/>
            </a:pPr>
            <a:endParaRPr lang="en-US" sz="16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>
              <a:buNone/>
            </a:pPr>
            <a:r>
              <a:rPr lang="en-US" sz="16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Lack of transparency &amp; oversight: 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Real-time dashboards provide a clear view of visitor flow, wait times, and service demand, helping officials address bottlenecks efficiently.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A190E6-C2E4-3A09-61E2-1F26C5CBDA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276" r="25553"/>
          <a:stretch/>
        </p:blipFill>
        <p:spPr>
          <a:xfrm>
            <a:off x="6489702" y="-219785"/>
            <a:ext cx="5702298" cy="720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4179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794</Words>
  <Application>Microsoft Office PowerPoint</Application>
  <PresentationFormat>Widescreen</PresentationFormat>
  <Paragraphs>76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Calibri</vt:lpstr>
      <vt:lpstr>Arial</vt:lpstr>
      <vt:lpstr>Poppins SemiBold</vt:lpstr>
      <vt:lpstr>Poppins ExtraLight</vt:lpstr>
      <vt:lpstr>Calibri Light</vt:lpstr>
      <vt:lpstr>Poppins</vt:lpstr>
      <vt:lpstr>Poppins Light</vt:lpstr>
      <vt:lpstr>1_Office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Walter Majewski</dc:creator>
  <cp:lastModifiedBy>Walter Majewski</cp:lastModifiedBy>
  <cp:revision>95</cp:revision>
  <dcterms:created xsi:type="dcterms:W3CDTF">2021-02-15T08:58:26Z</dcterms:created>
  <dcterms:modified xsi:type="dcterms:W3CDTF">2025-03-18T10:55:46Z</dcterms:modified>
</cp:coreProperties>
</file>