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56" r:id="rId2"/>
    <p:sldId id="302" r:id="rId3"/>
    <p:sldId id="303" r:id="rId4"/>
    <p:sldId id="327" r:id="rId5"/>
    <p:sldId id="328" r:id="rId6"/>
    <p:sldId id="329" r:id="rId7"/>
    <p:sldId id="330" r:id="rId8"/>
    <p:sldId id="331" r:id="rId9"/>
    <p:sldId id="307" r:id="rId10"/>
    <p:sldId id="309" r:id="rId11"/>
    <p:sldId id="31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4" r:id="rId22"/>
    <p:sldId id="321" r:id="rId23"/>
    <p:sldId id="322" r:id="rId24"/>
    <p:sldId id="323" r:id="rId25"/>
    <p:sldId id="337" r:id="rId26"/>
  </p:sldIdLst>
  <p:sldSz cx="12192000" cy="6858000"/>
  <p:notesSz cx="6858000" cy="9144000"/>
  <p:embeddedFontLs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Poppins Bold" panose="00000800000000000000" pitchFamily="2" charset="0"/>
      <p:bold r:id="rId32"/>
    </p:embeddedFont>
    <p:embeddedFont>
      <p:font typeface="Poppins ExtraLight" panose="00000300000000000000" pitchFamily="2" charset="0"/>
      <p:regular r:id="rId33"/>
      <p:italic r:id="rId34"/>
    </p:embeddedFont>
    <p:embeddedFont>
      <p:font typeface="Poppins Light" panose="00000400000000000000" pitchFamily="2" charset="0"/>
      <p:regular r:id="rId35"/>
      <p:italic r:id="rId36"/>
    </p:embeddedFont>
    <p:embeddedFont>
      <p:font typeface="Poppins SemiBold" panose="00000700000000000000" pitchFamily="2" charset="0"/>
      <p:bold r:id="rId37"/>
      <p:boldItalic r:id="rId3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271"/>
    <a:srgbClr val="F2F5F8"/>
    <a:srgbClr val="0E2841"/>
    <a:srgbClr val="E4322B"/>
    <a:srgbClr val="FFFFFF"/>
    <a:srgbClr val="E10074"/>
    <a:srgbClr val="00205B"/>
    <a:srgbClr val="0A1D3D"/>
    <a:srgbClr val="0061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8" autoAdjust="0"/>
    <p:restoredTop sz="96247" autoAdjust="0"/>
  </p:normalViewPr>
  <p:slideViewPr>
    <p:cSldViewPr snapToGrid="0">
      <p:cViewPr>
        <p:scale>
          <a:sx n="125" d="100"/>
          <a:sy n="125" d="100"/>
        </p:scale>
        <p:origin x="264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A11AF-9729-4784-ABB6-F983CE61FFC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F1C7FEE-262C-4267-80AA-200543D8D170}">
      <dgm:prSet phldrT="[Text]"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de-DE" sz="1600" dirty="0">
              <a:ln>
                <a:noFill/>
              </a:ln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B.I.C GmbH</a:t>
          </a:r>
          <a:br>
            <a:rPr lang="de-DE" sz="1600" dirty="0">
              <a:ln>
                <a:noFill/>
              </a:ln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de-DE" sz="1200" dirty="0">
              <a:ln>
                <a:noFill/>
              </a:ln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17 Mitarbeiter</a:t>
          </a:r>
          <a:endParaRPr lang="de-DE" sz="1200" dirty="0">
            <a:ln>
              <a:noFill/>
            </a:ln>
            <a:solidFill>
              <a:schemeClr val="tx1"/>
            </a:solidFill>
          </a:endParaRPr>
        </a:p>
      </dgm:t>
    </dgm:pt>
    <dgm:pt modelId="{2D405AF2-8FBF-4265-A89A-2E6F698315EA}" type="parTrans" cxnId="{EC3F33AF-26FD-400A-85C2-53DC0BDDA1B8}">
      <dgm:prSet/>
      <dgm:spPr/>
      <dgm:t>
        <a:bodyPr/>
        <a:lstStyle/>
        <a:p>
          <a:endParaRPr lang="de-DE"/>
        </a:p>
      </dgm:t>
    </dgm:pt>
    <dgm:pt modelId="{2F9F3DC7-3403-4DAA-8B85-FF6DC71EE35D}" type="sibTrans" cxnId="{EC3F33AF-26FD-400A-85C2-53DC0BDDA1B8}">
      <dgm:prSet/>
      <dgm:spPr>
        <a:ln>
          <a:solidFill>
            <a:srgbClr val="1C3B5B"/>
          </a:solidFill>
          <a:headEnd type="none" w="med" len="med"/>
          <a:tailEnd type="arrow" w="med" len="med"/>
        </a:ln>
      </dgm:spPr>
      <dgm:t>
        <a:bodyPr/>
        <a:lstStyle/>
        <a:p>
          <a:endParaRPr lang="de-DE"/>
        </a:p>
      </dgm:t>
    </dgm:pt>
    <dgm:pt modelId="{5A4DC5D0-C88D-42C7-BB5D-B1F7ECF6520A}">
      <dgm:prSet phldrT="[Text]" custT="1"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Dubai Office</a:t>
          </a:r>
          <a:b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</a:b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1</a:t>
          </a:r>
          <a:r>
            <a:rPr lang="de-DE" sz="12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 Mitarbeiter</a:t>
          </a:r>
        </a:p>
      </dgm:t>
    </dgm:pt>
    <dgm:pt modelId="{EC213263-BCEB-40B7-AF85-6DE0B32D73D9}" type="sibTrans" cxnId="{134D91F6-273A-4217-B45C-503A672A090F}">
      <dgm:prSet/>
      <dgm:spPr>
        <a:ln>
          <a:solidFill>
            <a:srgbClr val="1C3B5B"/>
          </a:solidFill>
        </a:ln>
      </dgm:spPr>
      <dgm:t>
        <a:bodyPr/>
        <a:lstStyle/>
        <a:p>
          <a:endParaRPr lang="de-DE"/>
        </a:p>
      </dgm:t>
    </dgm:pt>
    <dgm:pt modelId="{755313BC-F65C-4198-9A4C-0B8C053A2292}" type="parTrans" cxnId="{134D91F6-273A-4217-B45C-503A672A090F}">
      <dgm:prSet/>
      <dgm:spPr/>
      <dgm:t>
        <a:bodyPr/>
        <a:lstStyle/>
        <a:p>
          <a:endParaRPr lang="de-DE"/>
        </a:p>
      </dgm:t>
    </dgm:pt>
    <dgm:pt modelId="{6076BA73-D1E1-4F1B-872B-3DB97E29D19B}">
      <dgm:prSet phldrT="[Text]" custT="1"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de-DE" sz="1600" kern="1200" dirty="0" err="1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cleverQ</a:t>
          </a: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 Inc.</a:t>
          </a:r>
          <a:b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</a:b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2</a:t>
          </a:r>
          <a:r>
            <a:rPr lang="de-DE" sz="12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 Mitarbeiter</a:t>
          </a:r>
        </a:p>
      </dgm:t>
    </dgm:pt>
    <dgm:pt modelId="{85C41898-603D-42C9-BC4C-097A48F2CB8D}" type="sibTrans" cxnId="{B33BF4D0-6931-4248-852B-987B3562CF62}">
      <dgm:prSet/>
      <dgm:spPr>
        <a:ln>
          <a:solidFill>
            <a:srgbClr val="1C3B5B"/>
          </a:solidFill>
          <a:headEnd type="arrow" w="med" len="med"/>
          <a:tailEnd type="none" w="med" len="med"/>
        </a:ln>
      </dgm:spPr>
      <dgm:t>
        <a:bodyPr/>
        <a:lstStyle/>
        <a:p>
          <a:endParaRPr lang="de-DE"/>
        </a:p>
      </dgm:t>
    </dgm:pt>
    <dgm:pt modelId="{435FE756-A11A-4BD1-B4C3-75B384AF04F0}" type="parTrans" cxnId="{B33BF4D0-6931-4248-852B-987B3562CF62}">
      <dgm:prSet/>
      <dgm:spPr/>
      <dgm:t>
        <a:bodyPr/>
        <a:lstStyle/>
        <a:p>
          <a:endParaRPr lang="de-DE"/>
        </a:p>
      </dgm:t>
    </dgm:pt>
    <dgm:pt modelId="{E0322D3B-D140-435A-86A1-EEB3141CAFEF}" type="pres">
      <dgm:prSet presAssocID="{205A11AF-9729-4784-ABB6-F983CE61FFC3}" presName="cycle" presStyleCnt="0">
        <dgm:presLayoutVars>
          <dgm:dir/>
          <dgm:resizeHandles val="exact"/>
        </dgm:presLayoutVars>
      </dgm:prSet>
      <dgm:spPr/>
    </dgm:pt>
    <dgm:pt modelId="{547E9135-086A-489A-8B0F-7D6ABCD6A34A}" type="pres">
      <dgm:prSet presAssocID="{4F1C7FEE-262C-4267-80AA-200543D8D170}" presName="node" presStyleLbl="node1" presStyleIdx="0" presStyleCnt="3" custScaleX="69975" custScaleY="30268">
        <dgm:presLayoutVars>
          <dgm:bulletEnabled val="1"/>
        </dgm:presLayoutVars>
      </dgm:prSet>
      <dgm:spPr/>
    </dgm:pt>
    <dgm:pt modelId="{54931D55-65A2-4E13-A429-50DA57A98865}" type="pres">
      <dgm:prSet presAssocID="{4F1C7FEE-262C-4267-80AA-200543D8D170}" presName="spNode" presStyleCnt="0"/>
      <dgm:spPr/>
    </dgm:pt>
    <dgm:pt modelId="{CEFB835B-7286-4141-95DA-D020A961B3CF}" type="pres">
      <dgm:prSet presAssocID="{2F9F3DC7-3403-4DAA-8B85-FF6DC71EE35D}" presName="sibTrans" presStyleLbl="sibTrans1D1" presStyleIdx="0" presStyleCnt="3"/>
      <dgm:spPr/>
    </dgm:pt>
    <dgm:pt modelId="{C0DFB406-191D-415B-8079-31DE3BC6BAA9}" type="pres">
      <dgm:prSet presAssocID="{5A4DC5D0-C88D-42C7-BB5D-B1F7ECF6520A}" presName="node" presStyleLbl="node1" presStyleIdx="1" presStyleCnt="3" custScaleX="96888" custScaleY="39172">
        <dgm:presLayoutVars>
          <dgm:bulletEnabled val="1"/>
        </dgm:presLayoutVars>
      </dgm:prSet>
      <dgm:spPr>
        <a:xfrm>
          <a:off x="5175282" y="1860427"/>
          <a:ext cx="1936750" cy="1258887"/>
        </a:xfrm>
        <a:prstGeom prst="roundRect">
          <a:avLst/>
        </a:prstGeom>
      </dgm:spPr>
    </dgm:pt>
    <dgm:pt modelId="{A000F313-E6D2-4407-9991-ADC22ADC3B21}" type="pres">
      <dgm:prSet presAssocID="{5A4DC5D0-C88D-42C7-BB5D-B1F7ECF6520A}" presName="spNode" presStyleCnt="0"/>
      <dgm:spPr/>
    </dgm:pt>
    <dgm:pt modelId="{30FADF6C-5281-486A-95B4-384076CED7B7}" type="pres">
      <dgm:prSet presAssocID="{EC213263-BCEB-40B7-AF85-6DE0B32D73D9}" presName="sibTrans" presStyleLbl="sibTrans1D1" presStyleIdx="1" presStyleCnt="3"/>
      <dgm:spPr/>
    </dgm:pt>
    <dgm:pt modelId="{36D06B2B-70AB-4B1B-8352-F89CB34294DB}" type="pres">
      <dgm:prSet presAssocID="{6076BA73-D1E1-4F1B-872B-3DB97E29D19B}" presName="node" presStyleLbl="node1" presStyleIdx="2" presStyleCnt="3" custScaleX="95432" custScaleY="37253">
        <dgm:presLayoutVars>
          <dgm:bulletEnabled val="1"/>
        </dgm:presLayoutVars>
      </dgm:prSet>
      <dgm:spPr>
        <a:xfrm>
          <a:off x="3145704" y="3940085"/>
          <a:ext cx="1936750" cy="1258887"/>
        </a:xfrm>
        <a:prstGeom prst="roundRect">
          <a:avLst/>
        </a:prstGeom>
      </dgm:spPr>
    </dgm:pt>
    <dgm:pt modelId="{B5B4B9C2-9423-47EE-9B00-03FC6C8C1E06}" type="pres">
      <dgm:prSet presAssocID="{6076BA73-D1E1-4F1B-872B-3DB97E29D19B}" presName="spNode" presStyleCnt="0"/>
      <dgm:spPr/>
    </dgm:pt>
    <dgm:pt modelId="{406C6392-36F7-4FBB-BBC3-2EC5EA1CFF34}" type="pres">
      <dgm:prSet presAssocID="{85C41898-603D-42C9-BC4C-097A48F2CB8D}" presName="sibTrans" presStyleLbl="sibTrans1D1" presStyleIdx="2" presStyleCnt="3"/>
      <dgm:spPr/>
    </dgm:pt>
  </dgm:ptLst>
  <dgm:cxnLst>
    <dgm:cxn modelId="{6F00B123-EFBE-4BB9-95FA-F807C36DF154}" type="presOf" srcId="{85C41898-603D-42C9-BC4C-097A48F2CB8D}" destId="{406C6392-36F7-4FBB-BBC3-2EC5EA1CFF34}" srcOrd="0" destOrd="0" presId="urn:microsoft.com/office/officeart/2005/8/layout/cycle6"/>
    <dgm:cxn modelId="{F5D1476D-02A6-490E-A4A9-132EECEAE674}" type="presOf" srcId="{6076BA73-D1E1-4F1B-872B-3DB97E29D19B}" destId="{36D06B2B-70AB-4B1B-8352-F89CB34294DB}" srcOrd="0" destOrd="0" presId="urn:microsoft.com/office/officeart/2005/8/layout/cycle6"/>
    <dgm:cxn modelId="{DD818779-3588-45ED-AE98-E9B8ABBD621F}" type="presOf" srcId="{EC213263-BCEB-40B7-AF85-6DE0B32D73D9}" destId="{30FADF6C-5281-486A-95B4-384076CED7B7}" srcOrd="0" destOrd="0" presId="urn:microsoft.com/office/officeart/2005/8/layout/cycle6"/>
    <dgm:cxn modelId="{D16FD99D-5A7A-446A-A856-2D3163B1E326}" type="presOf" srcId="{4F1C7FEE-262C-4267-80AA-200543D8D170}" destId="{547E9135-086A-489A-8B0F-7D6ABCD6A34A}" srcOrd="0" destOrd="0" presId="urn:microsoft.com/office/officeart/2005/8/layout/cycle6"/>
    <dgm:cxn modelId="{05358BA0-2B50-44BC-9F19-ABEEB9804CBE}" type="presOf" srcId="{5A4DC5D0-C88D-42C7-BB5D-B1F7ECF6520A}" destId="{C0DFB406-191D-415B-8079-31DE3BC6BAA9}" srcOrd="0" destOrd="0" presId="urn:microsoft.com/office/officeart/2005/8/layout/cycle6"/>
    <dgm:cxn modelId="{EC3F33AF-26FD-400A-85C2-53DC0BDDA1B8}" srcId="{205A11AF-9729-4784-ABB6-F983CE61FFC3}" destId="{4F1C7FEE-262C-4267-80AA-200543D8D170}" srcOrd="0" destOrd="0" parTransId="{2D405AF2-8FBF-4265-A89A-2E6F698315EA}" sibTransId="{2F9F3DC7-3403-4DAA-8B85-FF6DC71EE35D}"/>
    <dgm:cxn modelId="{B33BF4D0-6931-4248-852B-987B3562CF62}" srcId="{205A11AF-9729-4784-ABB6-F983CE61FFC3}" destId="{6076BA73-D1E1-4F1B-872B-3DB97E29D19B}" srcOrd="2" destOrd="0" parTransId="{435FE756-A11A-4BD1-B4C3-75B384AF04F0}" sibTransId="{85C41898-603D-42C9-BC4C-097A48F2CB8D}"/>
    <dgm:cxn modelId="{154F14D4-409C-4B24-9DD7-9AB8EF759940}" type="presOf" srcId="{205A11AF-9729-4784-ABB6-F983CE61FFC3}" destId="{E0322D3B-D140-435A-86A1-EEB3141CAFEF}" srcOrd="0" destOrd="0" presId="urn:microsoft.com/office/officeart/2005/8/layout/cycle6"/>
    <dgm:cxn modelId="{D0AB53F1-BD12-4D94-AE18-77DA4A266061}" type="presOf" srcId="{2F9F3DC7-3403-4DAA-8B85-FF6DC71EE35D}" destId="{CEFB835B-7286-4141-95DA-D020A961B3CF}" srcOrd="0" destOrd="0" presId="urn:microsoft.com/office/officeart/2005/8/layout/cycle6"/>
    <dgm:cxn modelId="{134D91F6-273A-4217-B45C-503A672A090F}" srcId="{205A11AF-9729-4784-ABB6-F983CE61FFC3}" destId="{5A4DC5D0-C88D-42C7-BB5D-B1F7ECF6520A}" srcOrd="1" destOrd="0" parTransId="{755313BC-F65C-4198-9A4C-0B8C053A2292}" sibTransId="{EC213263-BCEB-40B7-AF85-6DE0B32D73D9}"/>
    <dgm:cxn modelId="{945C31B5-9D1C-437B-B573-F1312637C5D6}" type="presParOf" srcId="{E0322D3B-D140-435A-86A1-EEB3141CAFEF}" destId="{547E9135-086A-489A-8B0F-7D6ABCD6A34A}" srcOrd="0" destOrd="0" presId="urn:microsoft.com/office/officeart/2005/8/layout/cycle6"/>
    <dgm:cxn modelId="{28C33F27-D550-447C-BEDA-CA1FA0BD34FE}" type="presParOf" srcId="{E0322D3B-D140-435A-86A1-EEB3141CAFEF}" destId="{54931D55-65A2-4E13-A429-50DA57A98865}" srcOrd="1" destOrd="0" presId="urn:microsoft.com/office/officeart/2005/8/layout/cycle6"/>
    <dgm:cxn modelId="{F48B3CC3-33C9-4668-829E-31F568108E91}" type="presParOf" srcId="{E0322D3B-D140-435A-86A1-EEB3141CAFEF}" destId="{CEFB835B-7286-4141-95DA-D020A961B3CF}" srcOrd="2" destOrd="0" presId="urn:microsoft.com/office/officeart/2005/8/layout/cycle6"/>
    <dgm:cxn modelId="{577EBBB3-B4AE-4B1C-AE41-9BE59DCD5A00}" type="presParOf" srcId="{E0322D3B-D140-435A-86A1-EEB3141CAFEF}" destId="{C0DFB406-191D-415B-8079-31DE3BC6BAA9}" srcOrd="3" destOrd="0" presId="urn:microsoft.com/office/officeart/2005/8/layout/cycle6"/>
    <dgm:cxn modelId="{FEE1E532-B686-4977-BB56-9FEE21A853E1}" type="presParOf" srcId="{E0322D3B-D140-435A-86A1-EEB3141CAFEF}" destId="{A000F313-E6D2-4407-9991-ADC22ADC3B21}" srcOrd="4" destOrd="0" presId="urn:microsoft.com/office/officeart/2005/8/layout/cycle6"/>
    <dgm:cxn modelId="{57CAF454-C2F5-4B02-830D-FD4CC44C126F}" type="presParOf" srcId="{E0322D3B-D140-435A-86A1-EEB3141CAFEF}" destId="{30FADF6C-5281-486A-95B4-384076CED7B7}" srcOrd="5" destOrd="0" presId="urn:microsoft.com/office/officeart/2005/8/layout/cycle6"/>
    <dgm:cxn modelId="{4501D509-6A07-472C-A443-68F2A4D09696}" type="presParOf" srcId="{E0322D3B-D140-435A-86A1-EEB3141CAFEF}" destId="{36D06B2B-70AB-4B1B-8352-F89CB34294DB}" srcOrd="6" destOrd="0" presId="urn:microsoft.com/office/officeart/2005/8/layout/cycle6"/>
    <dgm:cxn modelId="{D4866036-1CD0-4FF9-A71E-5F6EF846B731}" type="presParOf" srcId="{E0322D3B-D140-435A-86A1-EEB3141CAFEF}" destId="{B5B4B9C2-9423-47EE-9B00-03FC6C8C1E06}" srcOrd="7" destOrd="0" presId="urn:microsoft.com/office/officeart/2005/8/layout/cycle6"/>
    <dgm:cxn modelId="{6D079455-A26B-4886-BACC-E52EBFCAEAD1}" type="presParOf" srcId="{E0322D3B-D140-435A-86A1-EEB3141CAFEF}" destId="{406C6392-36F7-4FBB-BBC3-2EC5EA1CFF34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9135-086A-489A-8B0F-7D6ABCD6A34A}">
      <dsp:nvSpPr>
        <dsp:cNvPr id="0" name=""/>
        <dsp:cNvSpPr/>
      </dsp:nvSpPr>
      <dsp:spPr>
        <a:xfrm>
          <a:off x="2038261" y="374340"/>
          <a:ext cx="1587714" cy="446402"/>
        </a:xfrm>
        <a:prstGeom prst="round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n>
                <a:noFill/>
              </a:ln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B.I.C GmbH</a:t>
          </a:r>
          <a:br>
            <a:rPr lang="de-DE" sz="1600" kern="1200" dirty="0">
              <a:ln>
                <a:noFill/>
              </a:ln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de-DE" sz="1200" kern="1200" dirty="0">
              <a:ln>
                <a:noFill/>
              </a:ln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17 Mitarbeiter</a:t>
          </a:r>
          <a:endParaRPr lang="de-DE" sz="12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2060053" y="396132"/>
        <a:ext cx="1544130" cy="402818"/>
      </dsp:txXfrm>
    </dsp:sp>
    <dsp:sp modelId="{CEFB835B-7286-4141-95DA-D020A961B3CF}">
      <dsp:nvSpPr>
        <dsp:cNvPr id="0" name=""/>
        <dsp:cNvSpPr/>
      </dsp:nvSpPr>
      <dsp:spPr>
        <a:xfrm>
          <a:off x="863243" y="597541"/>
          <a:ext cx="3937750" cy="3937750"/>
        </a:xfrm>
        <a:custGeom>
          <a:avLst/>
          <a:gdLst/>
          <a:ahLst/>
          <a:cxnLst/>
          <a:rect l="0" t="0" r="0" b="0"/>
          <a:pathLst>
            <a:path>
              <a:moveTo>
                <a:pt x="2787440" y="178227"/>
              </a:moveTo>
              <a:arcTo wR="1968875" hR="1968875" stAng="17674004" swAng="5120015"/>
            </a:path>
          </a:pathLst>
        </a:custGeom>
        <a:noFill/>
        <a:ln w="12700" cap="flat" cmpd="sng" algn="ctr">
          <a:solidFill>
            <a:srgbClr val="1C3B5B"/>
          </a:solidFill>
          <a:prstDash val="solid"/>
          <a:miter lim="800000"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FB406-191D-415B-8079-31DE3BC6BAA9}">
      <dsp:nvSpPr>
        <dsp:cNvPr id="0" name=""/>
        <dsp:cNvSpPr/>
      </dsp:nvSpPr>
      <dsp:spPr>
        <a:xfrm>
          <a:off x="3438032" y="3261993"/>
          <a:ext cx="2198362" cy="577721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Dubai Office</a:t>
          </a:r>
          <a:b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</a:b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1</a:t>
          </a:r>
          <a:r>
            <a:rPr lang="de-DE" sz="12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 Mitarbeiter</a:t>
          </a:r>
        </a:p>
      </dsp:txBody>
      <dsp:txXfrm>
        <a:off x="3466234" y="3290195"/>
        <a:ext cx="2141958" cy="521317"/>
      </dsp:txXfrm>
    </dsp:sp>
    <dsp:sp modelId="{30FADF6C-5281-486A-95B4-384076CED7B7}">
      <dsp:nvSpPr>
        <dsp:cNvPr id="0" name=""/>
        <dsp:cNvSpPr/>
      </dsp:nvSpPr>
      <dsp:spPr>
        <a:xfrm>
          <a:off x="863243" y="597541"/>
          <a:ext cx="3937750" cy="3937750"/>
        </a:xfrm>
        <a:custGeom>
          <a:avLst/>
          <a:gdLst/>
          <a:ahLst/>
          <a:cxnLst/>
          <a:rect l="0" t="0" r="0" b="0"/>
          <a:pathLst>
            <a:path>
              <a:moveTo>
                <a:pt x="3450924" y="3265022"/>
              </a:moveTo>
              <a:arcTo wR="1968875" hR="1968875" stAng="2470306" swAng="5891654"/>
            </a:path>
          </a:pathLst>
        </a:custGeom>
        <a:noFill/>
        <a:ln w="12700" cap="flat" cmpd="sng" algn="ctr">
          <a:solidFill>
            <a:srgbClr val="1C3B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06B2B-70AB-4B1B-8352-F89CB34294DB}">
      <dsp:nvSpPr>
        <dsp:cNvPr id="0" name=""/>
        <dsp:cNvSpPr/>
      </dsp:nvSpPr>
      <dsp:spPr>
        <a:xfrm>
          <a:off x="44359" y="3276144"/>
          <a:ext cx="2165326" cy="549419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cleverQ</a:t>
          </a: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 Inc.</a:t>
          </a:r>
          <a:b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</a:b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2</a:t>
          </a:r>
          <a:r>
            <a:rPr lang="de-DE" sz="12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 Mitarbeiter</a:t>
          </a:r>
        </a:p>
      </dsp:txBody>
      <dsp:txXfrm>
        <a:off x="71179" y="3302964"/>
        <a:ext cx="2111686" cy="495779"/>
      </dsp:txXfrm>
    </dsp:sp>
    <dsp:sp modelId="{406C6392-36F7-4FBB-BBC3-2EC5EA1CFF34}">
      <dsp:nvSpPr>
        <dsp:cNvPr id="0" name=""/>
        <dsp:cNvSpPr/>
      </dsp:nvSpPr>
      <dsp:spPr>
        <a:xfrm>
          <a:off x="863243" y="597541"/>
          <a:ext cx="3937750" cy="3937750"/>
        </a:xfrm>
        <a:custGeom>
          <a:avLst/>
          <a:gdLst/>
          <a:ahLst/>
          <a:cxnLst/>
          <a:rect l="0" t="0" r="0" b="0"/>
          <a:pathLst>
            <a:path>
              <a:moveTo>
                <a:pt x="122741" y="2653171"/>
              </a:moveTo>
              <a:arcTo wR="1968875" hR="1968875" stAng="9579723" swAng="5146082"/>
            </a:path>
          </a:pathLst>
        </a:custGeom>
        <a:noFill/>
        <a:ln w="12700" cap="flat" cmpd="sng" algn="ctr">
          <a:solidFill>
            <a:srgbClr val="1C3B5B"/>
          </a:solidFill>
          <a:prstDash val="solid"/>
          <a:miter lim="800000"/>
          <a:headEnd type="arrow" w="med" len="med"/>
          <a:tailEnd type="non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AA36-AFC0-42C3-8D9B-1BD0F93030FE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BC4D3-4BC2-4EC4-A2CD-6E0D02728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70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1655-8C3B-264F-8D88-820DD34A0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99F88-B1B7-1118-0B7D-08B1C17A8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8E83C-3D63-8D14-87D6-BD19D98C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ED8CB-4A2C-F0AF-4CD8-3EB3462B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2014F-77D7-0F7B-52C5-993C4553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6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C2C7-5DF7-7EF3-D5A3-2E2173D8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7260A-3D1D-7918-4772-C09F9C906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6A33B-9B4D-FDFE-3D3D-AB870B03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E9ED8-192F-B159-C112-86C54E87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F851B-7FBE-EC17-ED2D-A130ABD0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29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742E86-898D-834A-1C6E-F0FCBE648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FD018-AA16-AE09-7901-B24AF2274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A0A87-D806-8226-A43C-2EE6E212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B56E4-1384-4E4A-040D-6A6FF21B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4897-3BBD-A794-EAE8-BE144928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73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D09D-B396-1542-ACD2-AAD25582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59C5E-CF25-2BA8-D8DB-E4BE86F98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508C9-8DB5-4B87-F8E7-7DE227AB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14F7E-F869-56AA-6BFC-25008ACE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CED25-219C-3B34-EE52-1283367D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36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66F2-1266-4AB8-9A2A-835855F3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22261-3A0D-DF7B-B01C-45482A626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6C210-6C92-02CB-94D2-AFCC9A16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771BC-8849-AC5D-357F-ADDD8059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40D1F-DB29-CD27-E018-C8787026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74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7CCA-667A-2979-46D2-5527B09C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18F18-7334-1B2C-9AAA-4E4AB25AA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17844-9566-85AD-B639-8841CD891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8E7DF-D300-DBCD-DCAF-01A9C513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5B754-2AF0-A71C-F75A-8EEB2878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B53C9-57EB-6058-0242-BEB29749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24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CA65-D666-E8B1-D591-499B574A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5084A-F8D6-1384-489C-D95BB2BAE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28219-76E6-7697-0687-06C36D124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39C7A5-67F0-08BE-38E9-04BA8D129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6F695-12AD-8422-F9C0-5E3C009B7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BCA1E-690A-1D96-1B38-AFF35D67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A8526-64CE-573C-4EE8-146766F0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1AFCC-5456-CDD1-1B80-243E9572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2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8051-BBF2-F55A-DCE0-27F28D65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976ED-1AB8-C6DF-7965-51F7548C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518A6-C4F8-45A9-70DD-60635AA2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BAADE-EE6F-D048-1560-F17B7A95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73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E9FD2-2C6F-CAD8-D3D8-57259C9F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F020B-609D-ED26-3A83-BE41CC39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90B32-AEC5-350F-8E60-058788A7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87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9631-BD92-8E6B-91BF-06417552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6B0A-789D-A222-4463-702EDCA0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0A101-57F2-078B-A2A5-93316D94D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B3F06-E574-BDEA-1F26-CC913638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64CE2-19E0-92A3-FF54-1DF85FCE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A99E2-3BA0-DEFC-93F6-CC40A3FB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6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4B1B-2E7D-04BB-B70E-6FCE47F1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0E4B2D-DDFC-7BB0-03E2-0BECADEC6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D5D6A-D99F-84D2-5A9B-1C0829FEE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D6F8A-27E9-2849-3160-2A5CDC4E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BD096-889C-93DB-E934-97A38BF7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21863-6C06-D16C-9DF4-D0E031D3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6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E699C-0EDC-5628-9FEA-A9A6E741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CF55B-EA9D-461B-44DB-6AD229DA7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50843-D82C-B39F-DB78-78CCFD7D4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1CAC7-3B93-42A2-8D08-C9A468F1B3E9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7B797-3474-716E-6735-39DBFA618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071F0-FF2A-9F33-E9A2-C9AA2EB72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26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34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34.png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34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slide" Target="slide9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slide" Target="slide2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sv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" Target="slide9.xml"/><Relationship Id="rId7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everq.de/" TargetMode="External"/><Relationship Id="rId5" Type="http://schemas.openxmlformats.org/officeDocument/2006/relationships/hyperlink" Target="http://www.bic.com.de/" TargetMode="External"/><Relationship Id="rId10" Type="http://schemas.openxmlformats.org/officeDocument/2006/relationships/image" Target="../media/image11.svg"/><Relationship Id="rId4" Type="http://schemas.openxmlformats.org/officeDocument/2006/relationships/hyperlink" Target="mailto:dos@bic.com.de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A27EC969-B733-BAD2-2D87-B3A51BD91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68" y="0"/>
            <a:ext cx="674873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01C664-74E9-1550-4A1A-1CFF01C3A526}"/>
              </a:ext>
            </a:extLst>
          </p:cNvPr>
          <p:cNvSpPr txBox="1"/>
          <p:nvPr/>
        </p:nvSpPr>
        <p:spPr>
          <a:xfrm>
            <a:off x="505426" y="2202393"/>
            <a:ext cx="512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Poppins Light" panose="00000400000000000000" pitchFamily="2" charset="0"/>
                <a:cs typeface="Poppins Light" panose="00000400000000000000" pitchFamily="2" charset="0"/>
              </a:rPr>
              <a:t>Global presence, local expertise</a:t>
            </a:r>
            <a:endParaRPr lang="de-DE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27" name="Picture 26" descr="Welt Silhouette">
            <a:extLst>
              <a:ext uri="{FF2B5EF4-FFF2-40B4-BE49-F238E27FC236}">
                <a16:creationId xmlns:a16="http://schemas.microsoft.com/office/drawing/2014/main" id="{4A10F241-EB4A-B35F-55C8-CE52E4354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565782" y="4949074"/>
            <a:ext cx="153102" cy="1531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B014D6-1047-36FA-9249-52C78B4958EC}"/>
              </a:ext>
            </a:extLst>
          </p:cNvPr>
          <p:cNvSpPr txBox="1"/>
          <p:nvPr/>
        </p:nvSpPr>
        <p:spPr>
          <a:xfrm>
            <a:off x="729144" y="3568587"/>
            <a:ext cx="579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B.I.C. GmbH</a:t>
            </a:r>
          </a:p>
          <a:p>
            <a: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Am </a:t>
            </a:r>
            <a:r>
              <a:rPr lang="en-US" sz="12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Farmböddel</a:t>
            </a:r>
            <a: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 7a</a:t>
            </a:r>
          </a:p>
          <a:p>
            <a: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D- 24623 </a:t>
            </a:r>
            <a:r>
              <a:rPr lang="en-US" sz="12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Großenaspe</a:t>
            </a:r>
            <a:endParaRPr lang="en-US" sz="12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12" name="Picture 11" descr="Karte mit Ortsmarkierung Silhouette">
            <a:extLst>
              <a:ext uri="{FF2B5EF4-FFF2-40B4-BE49-F238E27FC236}">
                <a16:creationId xmlns:a16="http://schemas.microsoft.com/office/drawing/2014/main" id="{517A6985-EDC2-112C-1F38-C2207B207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8231" y="3604819"/>
            <a:ext cx="143139" cy="1431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D1BEB5-236D-3E0A-ED3C-7F116A0FA62B}"/>
              </a:ext>
            </a:extLst>
          </p:cNvPr>
          <p:cNvSpPr txBox="1"/>
          <p:nvPr/>
        </p:nvSpPr>
        <p:spPr>
          <a:xfrm>
            <a:off x="729144" y="4332881"/>
            <a:ext cx="24443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+49 (0)4327 25398 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C14097-ACAF-C8F5-E7CF-7A8CB9FE2366}"/>
              </a:ext>
            </a:extLst>
          </p:cNvPr>
          <p:cNvSpPr txBox="1"/>
          <p:nvPr/>
        </p:nvSpPr>
        <p:spPr>
          <a:xfrm>
            <a:off x="729144" y="4609880"/>
            <a:ext cx="1674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info@cleverq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.</a:t>
            </a:r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de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pic>
        <p:nvPicPr>
          <p:cNvPr id="22" name="Picture 21" descr="Receiver Silhouette">
            <a:extLst>
              <a:ext uri="{FF2B5EF4-FFF2-40B4-BE49-F238E27FC236}">
                <a16:creationId xmlns:a16="http://schemas.microsoft.com/office/drawing/2014/main" id="{2C6726A4-14D6-F7F8-BF0E-6FD2B2AD3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0465" y="4412980"/>
            <a:ext cx="111794" cy="111794"/>
          </a:xfrm>
          <a:prstGeom prst="rect">
            <a:avLst/>
          </a:prstGeom>
        </p:spPr>
      </p:pic>
      <p:pic>
        <p:nvPicPr>
          <p:cNvPr id="24" name="Picture 23" descr="Umschlag Silhouette">
            <a:extLst>
              <a:ext uri="{FF2B5EF4-FFF2-40B4-BE49-F238E27FC236}">
                <a16:creationId xmlns:a16="http://schemas.microsoft.com/office/drawing/2014/main" id="{5004F6F4-845A-4F11-39B0-531D3492D5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86360" y="4682493"/>
            <a:ext cx="131771" cy="13177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F67F60D-6858-52A9-1422-634BCB954AAA}"/>
              </a:ext>
            </a:extLst>
          </p:cNvPr>
          <p:cNvSpPr txBox="1"/>
          <p:nvPr/>
        </p:nvSpPr>
        <p:spPr>
          <a:xfrm>
            <a:off x="729142" y="4886879"/>
            <a:ext cx="1674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www.cleverq.</a:t>
            </a:r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de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4CD43A-B8BE-2AC1-77C6-9D5A4C3A0065}"/>
              </a:ext>
            </a:extLst>
          </p:cNvPr>
          <p:cNvCxnSpPr>
            <a:cxnSpLocks/>
          </p:cNvCxnSpPr>
          <p:nvPr/>
        </p:nvCxnSpPr>
        <p:spPr>
          <a:xfrm>
            <a:off x="565782" y="6302799"/>
            <a:ext cx="1469393" cy="0"/>
          </a:xfrm>
          <a:prstGeom prst="line">
            <a:avLst/>
          </a:prstGeom>
          <a:ln w="3175">
            <a:solidFill>
              <a:schemeClr val="tx1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63480796-496A-8F03-7B71-B2E0A3D65E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5782" y="1503839"/>
            <a:ext cx="2192865" cy="57735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50BD110-AEEC-0188-E3BB-1126422539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66185" y="1514568"/>
            <a:ext cx="2340422" cy="62042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6ECFDF1A-6E46-8F8B-833D-B567472683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1799" y="2888212"/>
            <a:ext cx="4551331" cy="4551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1A1DF8D-4B5B-80D5-FABE-CC3DBFF3324C}"/>
              </a:ext>
            </a:extLst>
          </p:cNvPr>
          <p:cNvSpPr txBox="1"/>
          <p:nvPr/>
        </p:nvSpPr>
        <p:spPr>
          <a:xfrm>
            <a:off x="3948841" y="6432120"/>
            <a:ext cx="6523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cleverQ</a:t>
            </a:r>
            <a:r>
              <a:rPr lang="de-DE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Inc. USA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5CF9BD-9172-3601-B59C-618D2D60B52D}"/>
              </a:ext>
            </a:extLst>
          </p:cNvPr>
          <p:cNvSpPr txBox="1"/>
          <p:nvPr/>
        </p:nvSpPr>
        <p:spPr>
          <a:xfrm>
            <a:off x="7682846" y="6432120"/>
            <a:ext cx="6523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H.Q. Deutschland</a:t>
            </a:r>
          </a:p>
        </p:txBody>
      </p:sp>
    </p:spTree>
    <p:extLst>
      <p:ext uri="{BB962C8B-B14F-4D97-AF65-F5344CB8AC3E}">
        <p14:creationId xmlns:p14="http://schemas.microsoft.com/office/powerpoint/2010/main" val="35782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BA5517C-E20E-A7CC-0E85-A557FA7780DF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24483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Lufthansa</a:t>
            </a:r>
            <a:endParaRPr lang="de-DE" sz="35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829902"/>
            <a:ext cx="577261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An den Hauptstandorten Frankfurt und München setzt Lufthansa unsere Lösung zur Koordination interner Mitarbeiter ein.</a:t>
            </a:r>
          </a:p>
          <a:p>
            <a:pPr>
              <a:spcAft>
                <a:spcPts val="600"/>
              </a:spcAft>
            </a:pPr>
            <a:endParaRPr lang="de-DE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Mitarbeiter buchen über Web oder App Termine bei verschiedenen internen Dienstleistern.</a:t>
            </a:r>
          </a:p>
          <a:p>
            <a:pPr>
              <a:spcAft>
                <a:spcPts val="600"/>
              </a:spcAft>
            </a:pPr>
            <a:endParaRPr lang="de-DE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Der nächste Schritt ist der Einsatz im Kundenverkehr: Passagiere scannen dann einen QR-Code und treten statt physischer Warteschlangen – z.B. bei Flugausfällen – in virtuelle Warteschleifen ein."</a:t>
            </a: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F9E49B-DFBC-74E6-F546-F346F2FCA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8826" y="722245"/>
            <a:ext cx="3626900" cy="639016"/>
          </a:xfrm>
          <a:prstGeom prst="rect">
            <a:avLst/>
          </a:prstGeom>
        </p:spPr>
      </p:pic>
      <p:sp>
        <p:nvSpPr>
          <p:cNvPr id="4" name="Textfeld 12">
            <a:extLst>
              <a:ext uri="{FF2B5EF4-FFF2-40B4-BE49-F238E27FC236}">
                <a16:creationId xmlns:a16="http://schemas.microsoft.com/office/drawing/2014/main" id="{6769A246-E6E8-2CCE-04E5-FF68861CEE7D}"/>
              </a:ext>
            </a:extLst>
          </p:cNvPr>
          <p:cNvSpPr txBox="1"/>
          <p:nvPr/>
        </p:nvSpPr>
        <p:spPr>
          <a:xfrm>
            <a:off x="7888826" y="1829902"/>
            <a:ext cx="3943814" cy="72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0A1D3D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Standortübergreifende</a:t>
            </a:r>
            <a:r>
              <a:rPr lang="en-US" sz="2000" dirty="0">
                <a:solidFill>
                  <a:srgbClr val="0A1D3D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A1D3D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Personaleinsatzplanung</a:t>
            </a:r>
            <a:endParaRPr lang="en-US" sz="2000" dirty="0">
              <a:solidFill>
                <a:srgbClr val="0A1D3D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sp>
        <p:nvSpPr>
          <p:cNvPr id="8" name="Textfeld 12">
            <a:extLst>
              <a:ext uri="{FF2B5EF4-FFF2-40B4-BE49-F238E27FC236}">
                <a16:creationId xmlns:a16="http://schemas.microsoft.com/office/drawing/2014/main" id="{33159FAF-6894-BB7F-5809-16EAE34F6239}"/>
              </a:ext>
            </a:extLst>
          </p:cNvPr>
          <p:cNvSpPr txBox="1"/>
          <p:nvPr/>
        </p:nvSpPr>
        <p:spPr>
          <a:xfrm>
            <a:off x="7888826" y="2956598"/>
            <a:ext cx="3943814" cy="7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2500" dirty="0">
                <a:solidFill>
                  <a:srgbClr val="0A1D3D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Online </a:t>
            </a:r>
            <a:r>
              <a:rPr lang="en-US" sz="2500" dirty="0" err="1">
                <a:solidFill>
                  <a:srgbClr val="0A1D3D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Terminbuchung</a:t>
            </a:r>
            <a:endParaRPr lang="en-US" sz="2500" dirty="0">
              <a:solidFill>
                <a:srgbClr val="0A1D3D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sp>
        <p:nvSpPr>
          <p:cNvPr id="9" name="Textfeld 12">
            <a:extLst>
              <a:ext uri="{FF2B5EF4-FFF2-40B4-BE49-F238E27FC236}">
                <a16:creationId xmlns:a16="http://schemas.microsoft.com/office/drawing/2014/main" id="{6C3EF8F8-06B3-246B-E2B4-5D5C781FF347}"/>
              </a:ext>
            </a:extLst>
          </p:cNvPr>
          <p:cNvSpPr txBox="1"/>
          <p:nvPr/>
        </p:nvSpPr>
        <p:spPr>
          <a:xfrm>
            <a:off x="7917401" y="4195271"/>
            <a:ext cx="2388649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1300" dirty="0">
                <a:solidFill>
                  <a:srgbClr val="0A1D3D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Coming soon</a:t>
            </a:r>
          </a:p>
        </p:txBody>
      </p:sp>
      <p:sp>
        <p:nvSpPr>
          <p:cNvPr id="10" name="Textfeld 12">
            <a:extLst>
              <a:ext uri="{FF2B5EF4-FFF2-40B4-BE49-F238E27FC236}">
                <a16:creationId xmlns:a16="http://schemas.microsoft.com/office/drawing/2014/main" id="{2175B955-BCFF-61E3-7188-3813A40AD7D5}"/>
              </a:ext>
            </a:extLst>
          </p:cNvPr>
          <p:cNvSpPr txBox="1"/>
          <p:nvPr/>
        </p:nvSpPr>
        <p:spPr>
          <a:xfrm>
            <a:off x="7888826" y="4574734"/>
            <a:ext cx="3943814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2500" dirty="0">
                <a:solidFill>
                  <a:srgbClr val="0A1D3D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Smart Queuing</a:t>
            </a:r>
          </a:p>
        </p:txBody>
      </p:sp>
      <p:pic>
        <p:nvPicPr>
          <p:cNvPr id="13" name="Grafik 12">
            <a:hlinkClick r:id="rId4" action="ppaction://hlinksldjump"/>
            <a:extLst>
              <a:ext uri="{FF2B5EF4-FFF2-40B4-BE49-F238E27FC236}">
                <a16:creationId xmlns:a16="http://schemas.microsoft.com/office/drawing/2014/main" id="{88F537B2-0CA6-673D-7035-BA5D0D080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  <p:pic>
        <p:nvPicPr>
          <p:cNvPr id="14" name="Grafik 13" descr="Ein Bild, das Symbol, Schrift, Grafiken, weiß enthält.&#10;&#10;Automatisch generierte Beschreibung">
            <a:hlinkClick r:id="rId6" action="ppaction://hlinksldjump"/>
            <a:extLst>
              <a:ext uri="{FF2B5EF4-FFF2-40B4-BE49-F238E27FC236}">
                <a16:creationId xmlns:a16="http://schemas.microsoft.com/office/drawing/2014/main" id="{AA35A35E-69EE-FDEC-AF18-249023F400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4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BA5517C-E20E-A7CC-0E85-A557FA7780DF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24483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Airbus</a:t>
            </a:r>
            <a:endParaRPr lang="de-DE" sz="35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4" y="1477477"/>
            <a:ext cx="4689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Airbus setzt verschiedene </a:t>
            </a:r>
            <a:r>
              <a:rPr lang="de-DE" sz="15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-Lösungen ein. Vom Warteschlangen-Management und Terminbuchung über Sicherheitssysteme bis hin zur Datenanalyse.</a:t>
            </a: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4" name="Textfeld 12">
            <a:extLst>
              <a:ext uri="{FF2B5EF4-FFF2-40B4-BE49-F238E27FC236}">
                <a16:creationId xmlns:a16="http://schemas.microsoft.com/office/drawing/2014/main" id="{6769A246-E6E8-2CCE-04E5-FF68861CEE7D}"/>
              </a:ext>
            </a:extLst>
          </p:cNvPr>
          <p:cNvSpPr txBox="1"/>
          <p:nvPr/>
        </p:nvSpPr>
        <p:spPr>
          <a:xfrm>
            <a:off x="7756539" y="1837515"/>
            <a:ext cx="4140088" cy="3666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Echtzeit-Warteschlangenmanagement</a:t>
            </a:r>
          </a:p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Prioritätensteuerung</a:t>
            </a:r>
          </a:p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Terminbuchung</a:t>
            </a:r>
          </a:p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Echtzeit-Besucherflussüberwachung</a:t>
            </a:r>
          </a:p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Mobile Benachrichtigungen</a:t>
            </a:r>
          </a:p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Feedback-Umfragen</a:t>
            </a:r>
          </a:p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Besucherdatenberichte</a:t>
            </a:r>
          </a:p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cleverQ</a:t>
            </a:r>
            <a:r>
              <a:rPr lang="de-DE" sz="1400" dirty="0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ist in bestehende Airbus-Systeme integriert</a:t>
            </a:r>
            <a:endParaRPr lang="en-US" sz="1400" dirty="0">
              <a:solidFill>
                <a:srgbClr val="00205B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3A3D9AD-3125-9085-B466-86928B498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676082"/>
            <a:ext cx="3800475" cy="704850"/>
          </a:xfrm>
          <a:prstGeom prst="rect">
            <a:avLst/>
          </a:prstGeom>
        </p:spPr>
      </p:pic>
      <p:pic>
        <p:nvPicPr>
          <p:cNvPr id="13" name="Grafik 12">
            <a:hlinkClick r:id="rId4" action="ppaction://hlinksldjump"/>
            <a:extLst>
              <a:ext uri="{FF2B5EF4-FFF2-40B4-BE49-F238E27FC236}">
                <a16:creationId xmlns:a16="http://schemas.microsoft.com/office/drawing/2014/main" id="{FB309D26-5314-03D5-5F84-353168CA7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  <p:pic>
        <p:nvPicPr>
          <p:cNvPr id="14" name="Grafik 13" descr="Ein Bild, das Symbol, Schrift, Grafiken, weiß enthält.&#10;&#10;Automatisch generierte Beschreibung">
            <a:hlinkClick r:id="rId6" action="ppaction://hlinksldjump"/>
            <a:extLst>
              <a:ext uri="{FF2B5EF4-FFF2-40B4-BE49-F238E27FC236}">
                <a16:creationId xmlns:a16="http://schemas.microsoft.com/office/drawing/2014/main" id="{D6972D6B-6A1C-E69C-F493-98EBFA97F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7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2" y="730319"/>
            <a:ext cx="62059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Airbus | </a:t>
            </a:r>
            <a:r>
              <a:rPr lang="en-US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Echtzeit-Warteschlangenmanagement</a:t>
            </a:r>
            <a:endParaRPr lang="en-US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1059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Poppins SemiBold" panose="00000700000000000000" pitchFamily="2" charset="0"/>
                <a:cs typeface="Poppins SemiBold" panose="00000700000000000000" pitchFamily="2" charset="0"/>
              </a:rPr>
              <a:t>Wartezeiten reduzieren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: </a:t>
            </a:r>
            <a:r>
              <a:rPr lang="de-DE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 zeigt Echtzeit-Wartezeiten an und informiert Besucher laufend über ihren Warteschlangenstatus – via Mobilgeräte oder vor Ort installierte Displays. Diese Transparenz hilft bei der Erwartungssteuerung und erhöht die Zufriedenheit der Besucher.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e-DE" dirty="0">
                <a:latin typeface="Poppins SemiBold" panose="00000700000000000000" pitchFamily="2" charset="0"/>
                <a:cs typeface="Poppins SemiBold" panose="00000700000000000000" pitchFamily="2" charset="0"/>
              </a:rPr>
              <a:t>Prioritätsmanagement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: Besondere Gäste oder Gruppen können im System priorisiert werden, um eine schnelle Betreuung zu gewährleisten – besonders wichtig für hochrangige Termine oder VIP-Services.</a:t>
            </a:r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8" y="1829902"/>
            <a:ext cx="4083527" cy="326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Echtzeit-Warteschlangenmanagement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Prioritätensteuerung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Terminbuchung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Echtzeit-Besucherflussüberwachung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Mobile Benachrichtigungen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Feedback-Umfragen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Besucherdatenberichte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cleverQ</a:t>
            </a:r>
            <a:r>
              <a:rPr lang="de-DE" sz="14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ist in bestehende Airbus-Systeme integriert</a:t>
            </a:r>
            <a:endParaRPr lang="en-US" sz="1400" dirty="0">
              <a:solidFill>
                <a:srgbClr val="0020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073FB1-F55A-ACFD-0B04-BCD34BBB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676082"/>
            <a:ext cx="3800475" cy="704850"/>
          </a:xfrm>
          <a:prstGeom prst="rect">
            <a:avLst/>
          </a:prstGeom>
        </p:spPr>
      </p:pic>
      <p:pic>
        <p:nvPicPr>
          <p:cNvPr id="8" name="Grafik 7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9D2CD4FE-B476-4041-5E87-DC759DE87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9" name="Grafik 8">
            <a:hlinkClick r:id="rId6" action="ppaction://hlinksldjump"/>
            <a:extLst>
              <a:ext uri="{FF2B5EF4-FFF2-40B4-BE49-F238E27FC236}">
                <a16:creationId xmlns:a16="http://schemas.microsoft.com/office/drawing/2014/main" id="{30F76C41-5DAE-3835-0D9D-E5D32F6D4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0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Airbus | </a:t>
            </a:r>
            <a:r>
              <a:rPr lang="en-US" sz="2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Terminbuchung</a:t>
            </a:r>
            <a:endParaRPr lang="en-US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en-US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3102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Poppins SemiBold" panose="00000700000000000000" pitchFamily="2" charset="0"/>
                <a:cs typeface="Poppins SemiBold" panose="00000700000000000000" pitchFamily="2" charset="0"/>
              </a:rPr>
              <a:t>Terminplanung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: Besucher können ihre Besuche im Voraus über </a:t>
            </a:r>
            <a:r>
              <a:rPr lang="de-DE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 buchen. Dies hilft Airbus, die Anzahl der Besucher zu jedem Zeitpunkt zu steuern und die Ressourcenplanung (wie Sicherheitspersonal oder Führungskräfte) zu optimieren.</a:t>
            </a:r>
          </a:p>
          <a:p>
            <a:pPr>
              <a:spcAft>
                <a:spcPts val="600"/>
              </a:spcAft>
            </a:pPr>
            <a:endParaRPr lang="de-DE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e-DE" dirty="0">
                <a:latin typeface="Poppins SemiBold" panose="00000700000000000000" pitchFamily="2" charset="0"/>
                <a:cs typeface="Poppins SemiBold" panose="00000700000000000000" pitchFamily="2" charset="0"/>
              </a:rPr>
              <a:t>Kapazitätsmanagement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: Das System unterstützt bei der Steuerung und Begrenzung der Besucherzahlen vor Ort, um Sicherheitsvorschriften und Betriebskapazitäten einzuhalten.</a:t>
            </a:r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294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Echtzeit-Warteschlangenmanagement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Prioritätensteuerung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Terminbuchung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Echtzeit-Besucherflussüberwachung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Mobile Benachrichtigungen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Feedback-Umfragen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Besucherdatenberichte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cleverQ</a:t>
            </a: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ist in bestehende Airbus-Systeme integriert</a:t>
            </a:r>
            <a:endParaRPr lang="en-US" sz="1200" dirty="0">
              <a:solidFill>
                <a:srgbClr val="0020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073FB1-F55A-ACFD-0B04-BCD34BBB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676082"/>
            <a:ext cx="3800475" cy="704850"/>
          </a:xfrm>
          <a:prstGeom prst="rect">
            <a:avLst/>
          </a:prstGeom>
        </p:spPr>
      </p:pic>
      <p:pic>
        <p:nvPicPr>
          <p:cNvPr id="4" name="Grafik 3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60D2BC69-80B8-E4F2-9429-FF584D24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6" name="Grafik 5">
            <a:hlinkClick r:id="rId6" action="ppaction://hlinksldjump"/>
            <a:extLst>
              <a:ext uri="{FF2B5EF4-FFF2-40B4-BE49-F238E27FC236}">
                <a16:creationId xmlns:a16="http://schemas.microsoft.com/office/drawing/2014/main" id="{6D38A4D0-8FEC-EC71-0F9B-C177535B37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8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Airbus | </a:t>
            </a:r>
            <a:r>
              <a:rPr lang="en-US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Echtzeit-Besucherflussüberwachung</a:t>
            </a:r>
            <a:endParaRPr lang="en-US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105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Poppins SemiBold" panose="00000700000000000000" pitchFamily="2" charset="0"/>
                <a:cs typeface="Poppins SemiBold" panose="00000700000000000000" pitchFamily="2" charset="0"/>
              </a:rPr>
              <a:t>Echtzeit-Monitoring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: Sicherheitsteams können den Besucherfluss in Echtzeit überwachen, was eine schnellere Reaktion auf mögliche Sicherheitsprobleme ermöglicht.</a:t>
            </a:r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294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Echtzeit-Warteschlangenmanagement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Prioritätensteuerung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Terminbuchung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Echtzeit-Besucherflussüberwachung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Mobile Benachrichtigungen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Feedback-Umfragen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Besucherdatenberichte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cleverQ</a:t>
            </a: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ist in bestehende Airbus-Systeme integriert</a:t>
            </a:r>
            <a:endParaRPr lang="en-US" sz="1200" dirty="0">
              <a:solidFill>
                <a:srgbClr val="0020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073FB1-F55A-ACFD-0B04-BCD34BBB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676082"/>
            <a:ext cx="3800475" cy="704850"/>
          </a:xfrm>
          <a:prstGeom prst="rect">
            <a:avLst/>
          </a:prstGeom>
        </p:spPr>
      </p:pic>
      <p:pic>
        <p:nvPicPr>
          <p:cNvPr id="4" name="Grafik 3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C984D961-906F-373D-F1B3-550FF04FD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6" name="Grafik 5">
            <a:hlinkClick r:id="rId6" action="ppaction://hlinksldjump"/>
            <a:extLst>
              <a:ext uri="{FF2B5EF4-FFF2-40B4-BE49-F238E27FC236}">
                <a16:creationId xmlns:a16="http://schemas.microsoft.com/office/drawing/2014/main" id="{DC355BFB-144E-A833-6BDC-EC0C0A9E1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Airbus | </a:t>
            </a:r>
            <a:r>
              <a:rPr lang="en-US" sz="2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Verbessertes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en-US" sz="2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Besuchererlebnis</a:t>
            </a:r>
            <a:endParaRPr lang="en-US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1059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Poppins SemiBold" panose="00000700000000000000" pitchFamily="2" charset="0"/>
                <a:cs typeface="Poppins SemiBold" panose="00000700000000000000" pitchFamily="2" charset="0"/>
              </a:rPr>
              <a:t>Mobile Benachrichtigungen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: Besucher erhalten Nachrichten über ihren Terminstatus, Änderungen im Zeitplan oder Werbeangebote direkt auf ihre Mobilgeräte.</a:t>
            </a:r>
          </a:p>
          <a:p>
            <a:pPr>
              <a:spcAft>
                <a:spcPts val="600"/>
              </a:spcAft>
            </a:pPr>
            <a:endParaRPr lang="de-DE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e-DE" dirty="0">
                <a:latin typeface="Poppins SemiBold" panose="00000700000000000000" pitchFamily="2" charset="0"/>
                <a:cs typeface="Poppins SemiBold" panose="00000700000000000000" pitchFamily="2" charset="0"/>
              </a:rPr>
              <a:t>Feedback-Erfassung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: Nach dem Besuch kann </a:t>
            </a:r>
            <a:r>
              <a:rPr lang="de-DE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 genutzt werden, um über digitale Umfragen Feedback von Besuchern zu sammeln. Dies hilft Airbus, das Besuchererlebnis kontinuierlich zu verbessern.</a:t>
            </a:r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294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Echtzeit-Warteschlangenmanagement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Prioritätensteuerung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Terminbuchung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Echtzeit-Besucherflussüberwachung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Mobile Benachrichtigungen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Feedback-Umfragen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Besucherdatenberichte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cleverQ</a:t>
            </a: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ist in bestehende Airbus-Systeme integriert</a:t>
            </a:r>
            <a:endParaRPr lang="en-US" sz="1200" dirty="0">
              <a:solidFill>
                <a:srgbClr val="0020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073FB1-F55A-ACFD-0B04-BCD34BBB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676082"/>
            <a:ext cx="3800475" cy="704850"/>
          </a:xfrm>
          <a:prstGeom prst="rect">
            <a:avLst/>
          </a:prstGeom>
        </p:spPr>
      </p:pic>
      <p:pic>
        <p:nvPicPr>
          <p:cNvPr id="4" name="Grafik 3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72EF5246-298F-EE6C-D475-FDAA4CDA9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6" name="Grafik 5">
            <a:hlinkClick r:id="rId6" action="ppaction://hlinksldjump"/>
            <a:extLst>
              <a:ext uri="{FF2B5EF4-FFF2-40B4-BE49-F238E27FC236}">
                <a16:creationId xmlns:a16="http://schemas.microsoft.com/office/drawing/2014/main" id="{8F1C942E-D958-D4A1-7E7C-597C8D7768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2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Airbus | 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Compliance und Reporting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1059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Poppins SemiBold" panose="00000700000000000000" pitchFamily="2" charset="0"/>
                <a:cs typeface="Poppins SemiBold" panose="00000700000000000000" pitchFamily="2" charset="0"/>
              </a:rPr>
              <a:t>Datenanalyse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: Erstellung von Berichten über Besucherdaten zur Analyse von Mustern, Stoßzeiten und anderen Kennzahlen, was die strategische Planung unterstützt und die Einhaltung branchenspezifischer Vorschriften gewährleistet.</a:t>
            </a:r>
          </a:p>
          <a:p>
            <a:pPr>
              <a:spcAft>
                <a:spcPts val="600"/>
              </a:spcAft>
            </a:pPr>
            <a:endParaRPr lang="de-DE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e-DE" dirty="0">
                <a:latin typeface="Poppins SemiBold" panose="00000700000000000000" pitchFamily="2" charset="0"/>
                <a:cs typeface="Poppins SemiBold" panose="00000700000000000000" pitchFamily="2" charset="0"/>
              </a:rPr>
              <a:t>Dokumentationsverwaltung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: Digitale Aufzeichnung aller Besuche, die für Sicherheitsüberprüfungen und Compliance-Kontrollen genutzt werden können.</a:t>
            </a:r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294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Echtzeit-Warteschlangenmanagement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Prioritätensteuerung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Terminbuchung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Echtzeit-Besucherflussüberwachung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Mobile Benachrichtigungen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Feedback-Umfragen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Besucherdatenberichte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cleverQ</a:t>
            </a: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ist in bestehende Airbus-Systeme integriert</a:t>
            </a:r>
            <a:endParaRPr lang="en-US" sz="1200" dirty="0">
              <a:solidFill>
                <a:srgbClr val="0020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073FB1-F55A-ACFD-0B04-BCD34BBB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676082"/>
            <a:ext cx="3800475" cy="704850"/>
          </a:xfrm>
          <a:prstGeom prst="rect">
            <a:avLst/>
          </a:prstGeom>
        </p:spPr>
      </p:pic>
      <p:pic>
        <p:nvPicPr>
          <p:cNvPr id="4" name="Grafik 3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55757D6D-40E9-B6EB-1044-1E97209C0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6" name="Grafik 5">
            <a:hlinkClick r:id="rId6" action="ppaction://hlinksldjump"/>
            <a:extLst>
              <a:ext uri="{FF2B5EF4-FFF2-40B4-BE49-F238E27FC236}">
                <a16:creationId xmlns:a16="http://schemas.microsoft.com/office/drawing/2014/main" id="{9C32F873-9E42-0233-FE25-1BC4C2A49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1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Airbus | </a:t>
            </a:r>
            <a:r>
              <a:rPr lang="en-US" sz="2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Umsetzungsaspekte</a:t>
            </a:r>
            <a:endParaRPr lang="en-US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105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Poppins SemiBold" panose="00000700000000000000" pitchFamily="2" charset="0"/>
                <a:cs typeface="Poppins SemiBold" panose="00000700000000000000" pitchFamily="2" charset="0"/>
              </a:rPr>
              <a:t>Integration in bestehende Systeme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: </a:t>
            </a:r>
            <a:r>
              <a:rPr lang="de-DE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 wird nahtlos in die vorhandene Sicherheits- und IT-Infrastruktur von Airbus eingebunden, um die volle Funktionalität zu gewährleisten.</a:t>
            </a:r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294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Echtzeit-Warteschlangenmanagement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Prioritätensteuerung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Terminbuchung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Echtzeit-Besucherflussüberwachung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Mobile Benachrichtigungen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Feedback-Umfragen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Besucherdatenberichte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cleverQ</a:t>
            </a:r>
            <a:r>
              <a:rPr lang="de-DE" sz="1400" dirty="0">
                <a:solidFill>
                  <a:srgbClr val="00205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ist in bestehende Airbus-Systeme integriert</a:t>
            </a:r>
            <a:endParaRPr lang="en-US" sz="1400" dirty="0">
              <a:solidFill>
                <a:srgbClr val="00205B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073FB1-F55A-ACFD-0B04-BCD34BBB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676082"/>
            <a:ext cx="3800475" cy="704850"/>
          </a:xfrm>
          <a:prstGeom prst="rect">
            <a:avLst/>
          </a:prstGeom>
        </p:spPr>
      </p:pic>
      <p:pic>
        <p:nvPicPr>
          <p:cNvPr id="4" name="Grafik 3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CAAFE76B-885F-23FE-D6E9-AD5E82EA3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6" name="Grafik 5">
            <a:hlinkClick r:id="rId6" action="ppaction://hlinksldjump"/>
            <a:extLst>
              <a:ext uri="{FF2B5EF4-FFF2-40B4-BE49-F238E27FC236}">
                <a16:creationId xmlns:a16="http://schemas.microsoft.com/office/drawing/2014/main" id="{962A91B2-E229-D48A-A18B-607B76536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71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MAGENTA / T-Mobile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5820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Magenta nutzt unsere Lösung an insgesamt 70 Standorten in Österreich, um den Kundenverkehr zu steuern und die Kundenzufriedenheit zu erhöhen.</a:t>
            </a:r>
            <a:endParaRPr lang="en-US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230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70 Standorte in ganz Österreich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Smart Queuing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Terminbuchung</a:t>
            </a:r>
            <a:endParaRPr lang="en-US" sz="2000" dirty="0">
              <a:solidFill>
                <a:srgbClr val="E10074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Datenanalyse</a:t>
            </a:r>
            <a:endParaRPr lang="en-US" sz="2000" dirty="0">
              <a:solidFill>
                <a:srgbClr val="E10074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E10FA7-95C1-4029-2EE0-94D1928DD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533206"/>
            <a:ext cx="3962392" cy="990602"/>
          </a:xfrm>
          <a:prstGeom prst="rect">
            <a:avLst/>
          </a:prstGeom>
        </p:spPr>
      </p:pic>
      <p:pic>
        <p:nvPicPr>
          <p:cNvPr id="9" name="Grafik 8">
            <a:hlinkClick r:id="rId4" action="ppaction://hlinksldjump"/>
            <a:extLst>
              <a:ext uri="{FF2B5EF4-FFF2-40B4-BE49-F238E27FC236}">
                <a16:creationId xmlns:a16="http://schemas.microsoft.com/office/drawing/2014/main" id="{D50A2770-F7A2-CF98-7A01-FF88D6969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  <p:pic>
        <p:nvPicPr>
          <p:cNvPr id="12" name="Grafik 11" descr="Ein Bild, das Symbol, Schrift, Grafiken, weiß enthält.&#10;&#10;Automatisch generierte Beschreibung">
            <a:hlinkClick r:id="rId6" action="ppaction://hlinksldjump"/>
            <a:extLst>
              <a:ext uri="{FF2B5EF4-FFF2-40B4-BE49-F238E27FC236}">
                <a16:creationId xmlns:a16="http://schemas.microsoft.com/office/drawing/2014/main" id="{62E5B7EB-B754-07B0-224F-014905635E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14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MAGENTA / T-Mobile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5572588" cy="409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Kunden können bequem Termine buchen oder als Walk-in am Kiosk ein Ticket ziehen – digital per QR-Code oder klassisch auf Papier.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Mitarbeiter steuern reibungslos den Andrang: </a:t>
            </a:r>
            <a:r>
              <a:rPr lang="de-DE" sz="15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 priorisiert automatisch Termine und spontane Besucher.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Für Kunden bedeutet dies weniger Stress – sie können im Store stöbern oder die Wartezeit z.B. mit einem Café-Besuch überbrücken.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Das Team arbeitet effizient ohne Hetze, während die Zentrale alle Standorte analysiert und so Personal- und Ressourcenplanung optimiert.</a:t>
            </a: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230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70 Standorte in ganz Österreich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Smart Queuing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Terminbuchung</a:t>
            </a:r>
            <a:endParaRPr lang="en-US" sz="2000" dirty="0">
              <a:solidFill>
                <a:srgbClr val="E10074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Datenanalyse</a:t>
            </a:r>
            <a:endParaRPr lang="en-US" sz="2000" dirty="0">
              <a:solidFill>
                <a:srgbClr val="E10074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E10FA7-95C1-4029-2EE0-94D1928DD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533206"/>
            <a:ext cx="3962392" cy="990602"/>
          </a:xfrm>
          <a:prstGeom prst="rect">
            <a:avLst/>
          </a:prstGeom>
        </p:spPr>
      </p:pic>
      <p:pic>
        <p:nvPicPr>
          <p:cNvPr id="4" name="Grafik 3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C3CE9D77-6307-D679-D772-7AF044823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5" name="Grafik 4">
            <a:hlinkClick r:id="rId6" action="ppaction://hlinksldjump"/>
            <a:extLst>
              <a:ext uri="{FF2B5EF4-FFF2-40B4-BE49-F238E27FC236}">
                <a16:creationId xmlns:a16="http://schemas.microsoft.com/office/drawing/2014/main" id="{D8D5A84D-1269-3488-A7FD-89D37B4A44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1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1">
            <a:extLst>
              <a:ext uri="{FF2B5EF4-FFF2-40B4-BE49-F238E27FC236}">
                <a16:creationId xmlns:a16="http://schemas.microsoft.com/office/drawing/2014/main" id="{FB1800AE-5534-AC46-F333-4A2128EEE773}"/>
              </a:ext>
            </a:extLst>
          </p:cNvPr>
          <p:cNvSpPr txBox="1"/>
          <p:nvPr/>
        </p:nvSpPr>
        <p:spPr>
          <a:xfrm>
            <a:off x="523412" y="730319"/>
            <a:ext cx="5305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B.I.C. GmbH </a:t>
            </a:r>
            <a:b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Ihr Partner für </a:t>
            </a:r>
            <a:b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</a:b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Softwareinnovation</a:t>
            </a:r>
            <a:endParaRPr lang="de-DE" sz="24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012197E0-E551-F9A3-9FAF-4D014403252A}"/>
              </a:ext>
            </a:extLst>
          </p:cNvPr>
          <p:cNvSpPr txBox="1"/>
          <p:nvPr/>
        </p:nvSpPr>
        <p:spPr>
          <a:xfrm>
            <a:off x="523412" y="2441735"/>
            <a:ext cx="4105738" cy="337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Die B.I.C. GmbH ist ein innovatives deutsches Unternehmen, das sich auf die Entwicklung und Bereitstellung modernster Softwarelösungen spezialisiert hat.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Seit unserer Gründung im Jahr 2015 haben wir mit </a:t>
            </a:r>
            <a:r>
              <a:rPr lang="de-DE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® eines der effizientesten und am weitesten verbreiteten Systeme für Warte- und Terminmanagement sowie Customer Journey Optimierung erfolgreich etabliert.</a:t>
            </a: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22B45F6-ED3C-C238-5D8C-E047E6A8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606" y="483877"/>
            <a:ext cx="5882848" cy="58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00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Sparkasse</a:t>
            </a:r>
            <a:endParaRPr lang="de-DE" sz="15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4393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Die Sparkassen nutzen unsere Lösung an über 40 Standorten in Deutschland, um den Kundenfluss effektiv zu steuern und die Zufriedenheit zu erhöhen.</a:t>
            </a: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314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40 Standorte in Deutschland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50 weitere Standorte für 2025/2026 geplant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Intelligente Warteschlangensteuerung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Terminbuchung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Datenanalyse</a:t>
            </a:r>
            <a:endParaRPr lang="en-US" dirty="0">
              <a:solidFill>
                <a:srgbClr val="E4322B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13" name="Grafik 1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EDD20C2-0AC4-E8AD-7E92-9D548BCC5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03" y="533206"/>
            <a:ext cx="3962392" cy="887445"/>
          </a:xfrm>
          <a:prstGeom prst="rect">
            <a:avLst/>
          </a:prstGeom>
        </p:spPr>
      </p:pic>
      <p:pic>
        <p:nvPicPr>
          <p:cNvPr id="14" name="Grafik 13">
            <a:hlinkClick r:id="rId3" action="ppaction://hlinksldjump"/>
            <a:extLst>
              <a:ext uri="{FF2B5EF4-FFF2-40B4-BE49-F238E27FC236}">
                <a16:creationId xmlns:a16="http://schemas.microsoft.com/office/drawing/2014/main" id="{85B05F86-9B17-D844-8F92-A74BEF073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  <p:pic>
        <p:nvPicPr>
          <p:cNvPr id="15" name="Grafik 14" descr="Ein Bild, das Symbol, Schrift, Grafiken, weiß enthält.&#10;&#10;Automatisch generierte Beschreibung">
            <a:hlinkClick r:id="rId5" action="ppaction://hlinksldjump"/>
            <a:extLst>
              <a:ext uri="{FF2B5EF4-FFF2-40B4-BE49-F238E27FC236}">
                <a16:creationId xmlns:a16="http://schemas.microsoft.com/office/drawing/2014/main" id="{98B873AE-5943-7028-41E8-958C5D944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90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Sparkasse 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(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one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of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the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biggest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banks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in Germany)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43936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Kunden können bequem Termine für verschiedene Services buchen, während spontane Besucher am Kiosk ein Serviceticket erhalten – entweder in Papierform oder digital via QR-Code. Die Mitarbeiter rufen dann den nächsten Kunden auf, wobei </a:t>
            </a:r>
            <a:r>
              <a:rPr lang="de-DE" sz="15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 automatisch sowohl Termine als auch Walk-ins priorisiert.</a:t>
            </a:r>
          </a:p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Für Kunden bedeutet dieses System ein stressfreies Erlebnis: Sie können in der Bank andere Produkte erkunden oder die Wartezeit nutzen, etwa für einen entspannten Kaffee im nahegelegenen Café, anstatt in der Schlange zu stehen.</a:t>
            </a:r>
          </a:p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Auch das vor Ort arbeitende Personal profitiert, da es effizient und ohne Druck arbeiten kann, ohne dass sich Kunden vernachlässigt fühlen.</a:t>
            </a:r>
          </a:p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Zudem ermöglicht das System der Bankleitung umfassende Auswertungen über alle Standorte hinweg, was die Personalplanung optimiert und den Betriebsablauf insgesamt verbessert.</a:t>
            </a: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314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40 Standorte in Deutschland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50 weitere Standorte für 2025/2026 geplant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Intelligente Warteschlangensteuerung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Terminbuchung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Datenanalyse</a:t>
            </a:r>
            <a:endParaRPr lang="en-US" dirty="0">
              <a:solidFill>
                <a:srgbClr val="E4322B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13" name="Grafik 1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EDD20C2-0AC4-E8AD-7E92-9D548BCC5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03" y="533206"/>
            <a:ext cx="3962392" cy="887445"/>
          </a:xfrm>
          <a:prstGeom prst="rect">
            <a:avLst/>
          </a:prstGeom>
        </p:spPr>
      </p:pic>
      <p:pic>
        <p:nvPicPr>
          <p:cNvPr id="4" name="Grafik 3" descr="Ein Bild, das Symbol, Schrift, Grafiken, weiß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3F67C412-1B3B-9C80-791B-87F90568A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5" name="Grafik 4">
            <a:hlinkClick r:id="rId5" action="ppaction://hlinksldjump"/>
            <a:extLst>
              <a:ext uri="{FF2B5EF4-FFF2-40B4-BE49-F238E27FC236}">
                <a16:creationId xmlns:a16="http://schemas.microsoft.com/office/drawing/2014/main" id="{A4D158F9-6813-2520-BBFE-C00CD5CB7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03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Krankenhäuser</a:t>
            </a:r>
            <a:endParaRPr lang="de-DE" sz="15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09779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Durch die Integration von </a:t>
            </a:r>
            <a:r>
              <a:rPr lang="de-DE" sz="15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 können Krankenhäuser ihr Patientenmanagement deutlich verbessern: Terminvergabe und Check-in werden optimiert, die Kommunikation mit Patienten effektiver und die Ressourcenplanung effizienter.</a:t>
            </a:r>
          </a:p>
          <a:p>
            <a:pPr>
              <a:spcAft>
                <a:spcPts val="600"/>
              </a:spcAft>
            </a:pPr>
            <a:endParaRPr lang="de-DE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Dies führt zu höherer Patientenzufriedenheit, besserer Ressourcennutzung und gesteigerter Betriebseffizienz.</a:t>
            </a:r>
          </a:p>
          <a:p>
            <a:pPr>
              <a:spcAft>
                <a:spcPts val="600"/>
              </a:spcAft>
            </a:pPr>
            <a:endParaRPr lang="de-DE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Mit einem solchen System sind Krankenhäuser für die wachsenden Anforderungen an moderne Patientenversorgung und effiziente Abläufe bestens gerüstet.</a:t>
            </a: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4354027"/>
            <a:ext cx="4016362" cy="200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Über 30 Krankenhäuser nutzen </a:t>
            </a:r>
            <a:r>
              <a:rPr lang="de-DE" sz="2000" dirty="0" err="1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cleverQ</a:t>
            </a:r>
            <a:r>
              <a:rPr lang="de-DE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, um interne Abläufe zu optimieren und die Patientenzufriedenheit zu steigern.</a:t>
            </a:r>
            <a:endParaRPr lang="en-US" sz="2000" dirty="0">
              <a:solidFill>
                <a:srgbClr val="00205B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264CF27-032D-D8EC-C884-81DF06962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39" y="816119"/>
            <a:ext cx="2177637" cy="6565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DDD3364-F74D-28FA-2EDB-FB1807ADF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4148" y="879117"/>
            <a:ext cx="1352550" cy="476827"/>
          </a:xfrm>
          <a:prstGeom prst="rect">
            <a:avLst/>
          </a:prstGeom>
        </p:spPr>
      </p:pic>
      <p:pic>
        <p:nvPicPr>
          <p:cNvPr id="10" name="Grafik 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EC57DA9-3097-913A-368E-545A2FB3A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39" y="1355944"/>
            <a:ext cx="1042307" cy="912019"/>
          </a:xfrm>
          <a:prstGeom prst="rect">
            <a:avLst/>
          </a:prstGeom>
        </p:spPr>
      </p:pic>
      <p:pic>
        <p:nvPicPr>
          <p:cNvPr id="14" name="Grafik 13" descr="Ein Bild, das Schrift, Text, Grafiken, Screenshot enthält.&#10;&#10;Automatisch generierte Beschreibung">
            <a:extLst>
              <a:ext uri="{FF2B5EF4-FFF2-40B4-BE49-F238E27FC236}">
                <a16:creationId xmlns:a16="http://schemas.microsoft.com/office/drawing/2014/main" id="{BBAEEAF6-5A88-4860-38FF-CFE4CA86B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49" y="1721797"/>
            <a:ext cx="1543848" cy="387660"/>
          </a:xfrm>
          <a:prstGeom prst="rect">
            <a:avLst/>
          </a:prstGeom>
        </p:spPr>
      </p:pic>
      <p:pic>
        <p:nvPicPr>
          <p:cNvPr id="16" name="Grafik 15" descr="Ein Bild, das Text, Logo, Screenshot, Schrift enthält.&#10;&#10;Automatisch generierte Beschreibung">
            <a:extLst>
              <a:ext uri="{FF2B5EF4-FFF2-40B4-BE49-F238E27FC236}">
                <a16:creationId xmlns:a16="http://schemas.microsoft.com/office/drawing/2014/main" id="{0FF28C98-0A4B-A98E-D578-F2393B5C1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55" y="2525156"/>
            <a:ext cx="3090062" cy="903844"/>
          </a:xfrm>
          <a:prstGeom prst="rect">
            <a:avLst/>
          </a:prstGeom>
        </p:spPr>
      </p:pic>
      <p:pic>
        <p:nvPicPr>
          <p:cNvPr id="17" name="Grafik 16" descr="Ein Bild, das Symbol, Schrift, Grafiken, weiß enthält.&#10;&#10;Automatisch generierte Beschreibung">
            <a:hlinkClick r:id="rId8" action="ppaction://hlinksldjump"/>
            <a:extLst>
              <a:ext uri="{FF2B5EF4-FFF2-40B4-BE49-F238E27FC236}">
                <a16:creationId xmlns:a16="http://schemas.microsoft.com/office/drawing/2014/main" id="{11FA400E-A994-DD3F-19E7-ECE88552DA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13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Behörden/Finanzämter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4393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Alle Finanzämter Norddeutschlands bieten Bürgern die Möglichkeit, Termine mit Beratern für steuerrechtliche Angelegenheiten zu vereinbaren – vor Ort oder per Video-Call.</a:t>
            </a:r>
          </a:p>
          <a:p>
            <a:pPr>
              <a:spcAft>
                <a:spcPts val="600"/>
              </a:spcAft>
            </a:pPr>
            <a:endParaRPr lang="de-DE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Zusätzlich können Bürger am Kiosk ein Ticket ziehen (digital oder in Papierform), um Unterstützung zu erhalten.</a:t>
            </a:r>
          </a:p>
          <a:p>
            <a:pPr>
              <a:spcAft>
                <a:spcPts val="600"/>
              </a:spcAft>
            </a:pPr>
            <a:endParaRPr lang="de-DE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Dieses System hat die Arbeitsabläufe deutlich optimiert: Bürger können ihre Anliegen ohne lange Wartezeiten klären, während die Behördenmitarbeiter effizienter koordiniert arbeiten.</a:t>
            </a: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FFB4A6-B95C-2314-A7A7-7AF4E42D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621" y="1915627"/>
            <a:ext cx="4034380" cy="1693186"/>
          </a:xfrm>
          <a:prstGeom prst="rect">
            <a:avLst/>
          </a:prstGeom>
        </p:spPr>
      </p:pic>
      <p:pic>
        <p:nvPicPr>
          <p:cNvPr id="9" name="Grafik 8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563C9C17-7719-37AC-1BBC-AF3520157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72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extLst>
              <a:ext uri="{FF2B5EF4-FFF2-40B4-BE49-F238E27FC236}">
                <a16:creationId xmlns:a16="http://schemas.microsoft.com/office/drawing/2014/main" id="{9F7BEB8C-61D7-F700-1CD4-8DF961F5F8CC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Unser Ziel in den USA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576874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Wir möchten unser Angebot erweitern, indem wir mit Distributoren und deren Wiederverkäufern zusammenarbeiten, um unsere Softwarelösung zu vertreiben.</a:t>
            </a:r>
          </a:p>
          <a:p>
            <a:pPr>
              <a:spcAft>
                <a:spcPts val="600"/>
              </a:spcAft>
            </a:pPr>
            <a:endParaRPr lang="de-DE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Ob als umfassendes Termin- und Warteschlangensystem oder als Ergänzung zu bestehenden Kiosk-Softwares – unsere Lösung optimiert und vereinfacht Abläufe.</a:t>
            </a:r>
          </a:p>
          <a:p>
            <a:pPr>
              <a:spcAft>
                <a:spcPts val="600"/>
              </a:spcAft>
            </a:pPr>
            <a:endParaRPr lang="de-DE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Unser Ziel: </a:t>
            </a:r>
            <a:r>
              <a:rPr lang="de-DE" sz="15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 als Mehrwertdienstleister zu positionieren, der strategische Partnerschaften durch integrierte Services stärkt und die globale Markterschließung vorantreibt.</a:t>
            </a: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5C10EDE-05B4-07AB-BB71-875A8839B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303" y="2984875"/>
            <a:ext cx="3746059" cy="3873125"/>
          </a:xfrm>
          <a:prstGeom prst="rect">
            <a:avLst/>
          </a:prstGeom>
        </p:spPr>
      </p:pic>
      <p:sp>
        <p:nvSpPr>
          <p:cNvPr id="17" name="Textfeld 12">
            <a:extLst>
              <a:ext uri="{FF2B5EF4-FFF2-40B4-BE49-F238E27FC236}">
                <a16:creationId xmlns:a16="http://schemas.microsoft.com/office/drawing/2014/main" id="{268F6B45-272A-5045-82AD-298C5E53D15F}"/>
              </a:ext>
            </a:extLst>
          </p:cNvPr>
          <p:cNvSpPr txBox="1"/>
          <p:nvPr/>
        </p:nvSpPr>
        <p:spPr>
          <a:xfrm>
            <a:off x="7756539" y="1991914"/>
            <a:ext cx="40163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Poppins Bold" panose="00000800000000000000" pitchFamily="2" charset="0"/>
                <a:cs typeface="Poppins Bold" panose="00000800000000000000" pitchFamily="2" charset="0"/>
              </a:rPr>
              <a:t>Keep moving</a:t>
            </a:r>
          </a:p>
          <a:p>
            <a:r>
              <a:rPr lang="en-US" sz="4500" dirty="0">
                <a:solidFill>
                  <a:srgbClr val="04427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FORWARD</a:t>
            </a:r>
          </a:p>
        </p:txBody>
      </p:sp>
      <p:sp>
        <p:nvSpPr>
          <p:cNvPr id="20" name="Textfeld 12">
            <a:extLst>
              <a:ext uri="{FF2B5EF4-FFF2-40B4-BE49-F238E27FC236}">
                <a16:creationId xmlns:a16="http://schemas.microsoft.com/office/drawing/2014/main" id="{F3E21D00-DE9F-7075-1D83-52EF30939A00}"/>
              </a:ext>
            </a:extLst>
          </p:cNvPr>
          <p:cNvSpPr txBox="1"/>
          <p:nvPr/>
        </p:nvSpPr>
        <p:spPr>
          <a:xfrm>
            <a:off x="523411" y="5455057"/>
            <a:ext cx="63456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5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Mit Fokus auf diese Branchen:</a:t>
            </a:r>
          </a:p>
          <a:p>
            <a:pPr>
              <a:spcAft>
                <a:spcPts val="600"/>
              </a:spcAft>
            </a:pPr>
            <a:r>
              <a:rPr lang="de-DE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Sicherheitswirtschaft, Einzelhandel, Gastronomie, Quick-Service-Restaurants (QSR), Gesundheitswesen, Behörden, Bankensektor.</a:t>
            </a: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21" name="Grafik 20" descr="Ein Bild, das Symbol, Schrift, Grafiken, weiß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EA27DB05-547B-17FD-B341-69A6D131B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95493EE-55DA-BE49-82D4-DE254232C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9742" y="1539230"/>
            <a:ext cx="1407140" cy="37048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476B037-B7BD-86D9-CDD2-4A186792B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68151" y="1496534"/>
            <a:ext cx="1558640" cy="4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07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D5D402-CD03-EA90-226B-6BF670391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D87FCF74-928A-AD14-224D-F9BF3EBF4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68" y="0"/>
            <a:ext cx="674873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12D7FD-06CD-733F-7D5B-7668838ABEE9}"/>
              </a:ext>
            </a:extLst>
          </p:cNvPr>
          <p:cNvSpPr txBox="1"/>
          <p:nvPr/>
        </p:nvSpPr>
        <p:spPr>
          <a:xfrm>
            <a:off x="505426" y="2202393"/>
            <a:ext cx="512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Global </a:t>
            </a:r>
            <a:r>
              <a:rPr lang="de-DE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presence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de-DE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local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DE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expertise</a:t>
            </a:r>
            <a:endParaRPr lang="de-DE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27" name="Picture 26" descr="Welt Silhouette">
            <a:extLst>
              <a:ext uri="{FF2B5EF4-FFF2-40B4-BE49-F238E27FC236}">
                <a16:creationId xmlns:a16="http://schemas.microsoft.com/office/drawing/2014/main" id="{E9B9A1FE-A795-B053-AF2C-13F7BF849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565782" y="4949074"/>
            <a:ext cx="153102" cy="1531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4F7964-68E1-4958-B8D2-AE845515FC2D}"/>
              </a:ext>
            </a:extLst>
          </p:cNvPr>
          <p:cNvSpPr txBox="1"/>
          <p:nvPr/>
        </p:nvSpPr>
        <p:spPr>
          <a:xfrm>
            <a:off x="729144" y="3568587"/>
            <a:ext cx="579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851 Ne 1st Ave Miami</a:t>
            </a:r>
            <a:b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FL 33132-1842</a:t>
            </a:r>
            <a:b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Paramount Miami World Center</a:t>
            </a:r>
          </a:p>
        </p:txBody>
      </p:sp>
      <p:pic>
        <p:nvPicPr>
          <p:cNvPr id="12" name="Picture 11" descr="Karte mit Ortsmarkierung Silhouette">
            <a:extLst>
              <a:ext uri="{FF2B5EF4-FFF2-40B4-BE49-F238E27FC236}">
                <a16:creationId xmlns:a16="http://schemas.microsoft.com/office/drawing/2014/main" id="{D2F08C69-984A-1BFD-6644-DB5684D1F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8231" y="3604819"/>
            <a:ext cx="143139" cy="1431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F09B45-2B4B-3A6B-18F1-C064A1F4D5A4}"/>
              </a:ext>
            </a:extLst>
          </p:cNvPr>
          <p:cNvSpPr txBox="1"/>
          <p:nvPr/>
        </p:nvSpPr>
        <p:spPr>
          <a:xfrm>
            <a:off x="729144" y="4332881"/>
            <a:ext cx="1674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443 346 377 3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16EC4-3A80-010C-85F2-CA69F932277B}"/>
              </a:ext>
            </a:extLst>
          </p:cNvPr>
          <p:cNvSpPr txBox="1"/>
          <p:nvPr/>
        </p:nvSpPr>
        <p:spPr>
          <a:xfrm>
            <a:off x="729144" y="4609880"/>
            <a:ext cx="1674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info@cleverq.us</a:t>
            </a:r>
          </a:p>
        </p:txBody>
      </p:sp>
      <p:pic>
        <p:nvPicPr>
          <p:cNvPr id="22" name="Picture 21" descr="Receiver Silhouette">
            <a:extLst>
              <a:ext uri="{FF2B5EF4-FFF2-40B4-BE49-F238E27FC236}">
                <a16:creationId xmlns:a16="http://schemas.microsoft.com/office/drawing/2014/main" id="{01133BD0-9C2A-1A55-632F-69D017D09F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0465" y="4412980"/>
            <a:ext cx="111794" cy="111794"/>
          </a:xfrm>
          <a:prstGeom prst="rect">
            <a:avLst/>
          </a:prstGeom>
        </p:spPr>
      </p:pic>
      <p:pic>
        <p:nvPicPr>
          <p:cNvPr id="24" name="Picture 23" descr="Umschlag Silhouette">
            <a:extLst>
              <a:ext uri="{FF2B5EF4-FFF2-40B4-BE49-F238E27FC236}">
                <a16:creationId xmlns:a16="http://schemas.microsoft.com/office/drawing/2014/main" id="{1A0812D8-33E8-47AC-C369-AF46165CFB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86360" y="4682493"/>
            <a:ext cx="131771" cy="13177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532DF37-0D8C-4045-408F-FAC99D3BF45D}"/>
              </a:ext>
            </a:extLst>
          </p:cNvPr>
          <p:cNvSpPr txBox="1"/>
          <p:nvPr/>
        </p:nvSpPr>
        <p:spPr>
          <a:xfrm>
            <a:off x="729142" y="4886879"/>
            <a:ext cx="1674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www.cleverq.us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EE06A-08B5-1A0E-43AD-0828828477F2}"/>
              </a:ext>
            </a:extLst>
          </p:cNvPr>
          <p:cNvCxnSpPr>
            <a:cxnSpLocks/>
          </p:cNvCxnSpPr>
          <p:nvPr/>
        </p:nvCxnSpPr>
        <p:spPr>
          <a:xfrm>
            <a:off x="565782" y="6302799"/>
            <a:ext cx="1469393" cy="0"/>
          </a:xfrm>
          <a:prstGeom prst="line">
            <a:avLst/>
          </a:prstGeom>
          <a:ln w="3175">
            <a:solidFill>
              <a:schemeClr val="tx1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D60903A2-6B23-E050-FB34-5090DC22F9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5782" y="1503839"/>
            <a:ext cx="2192865" cy="57735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C96398E-BD1E-B02E-8B1E-EF5DCB837E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66185" y="1514568"/>
            <a:ext cx="2340422" cy="62042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FC5C764-17C1-98B9-41B3-CB9554AC07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1799" y="2888212"/>
            <a:ext cx="4551331" cy="4551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CD183F8-00B5-A139-20D2-52B587CF7B2C}"/>
              </a:ext>
            </a:extLst>
          </p:cNvPr>
          <p:cNvSpPr/>
          <p:nvPr/>
        </p:nvSpPr>
        <p:spPr>
          <a:xfrm>
            <a:off x="10728096" y="3301885"/>
            <a:ext cx="1121004" cy="57002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H.Q. Germany</a:t>
            </a:r>
          </a:p>
        </p:txBody>
      </p:sp>
    </p:spTree>
    <p:extLst>
      <p:ext uri="{BB962C8B-B14F-4D97-AF65-F5344CB8AC3E}">
        <p14:creationId xmlns:p14="http://schemas.microsoft.com/office/powerpoint/2010/main" val="113778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1">
            <a:extLst>
              <a:ext uri="{FF2B5EF4-FFF2-40B4-BE49-F238E27FC236}">
                <a16:creationId xmlns:a16="http://schemas.microsoft.com/office/drawing/2014/main" id="{FB1800AE-5534-AC46-F333-4A2128EEE773}"/>
              </a:ext>
            </a:extLst>
          </p:cNvPr>
          <p:cNvSpPr txBox="1"/>
          <p:nvPr/>
        </p:nvSpPr>
        <p:spPr>
          <a:xfrm>
            <a:off x="523412" y="730319"/>
            <a:ext cx="5305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B.I.C. GmbH </a:t>
            </a:r>
            <a:b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Ihr Partner für </a:t>
            </a:r>
            <a:b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</a:b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Softwareinnovation</a:t>
            </a:r>
            <a:endParaRPr lang="de-DE" sz="24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012197E0-E551-F9A3-9FAF-4D014403252A}"/>
              </a:ext>
            </a:extLst>
          </p:cNvPr>
          <p:cNvSpPr txBox="1"/>
          <p:nvPr/>
        </p:nvSpPr>
        <p:spPr>
          <a:xfrm>
            <a:off x="523412" y="2441735"/>
            <a:ext cx="4444514" cy="227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Unsere innovativen Lösungen haben sich nicht nur im DACH-Raum fest etabliert, sondern sind auch erfolgreich in internationalen Märkten wie Schweden, Dänemark, Österreich, der Schweiz, Luxemburg, Dubai und den USA im Einsatz.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61FED7D-ECE2-49DA-7708-1BB09EE9F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34999" y="1523340"/>
            <a:ext cx="12861997" cy="564516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DE784FD-D264-1767-EC4E-AFF2F4FCD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573" y="1330483"/>
            <a:ext cx="9855200" cy="5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9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5F764-B532-4A5F-45EE-021991B9A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8B3867E-6D9C-03EC-C902-39A25B75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630" y="838045"/>
            <a:ext cx="5146092" cy="5181910"/>
          </a:xfrm>
          <a:prstGeom prst="rect">
            <a:avLst/>
          </a:prstGeom>
        </p:spPr>
      </p:pic>
      <p:graphicFrame>
        <p:nvGraphicFramePr>
          <p:cNvPr id="2" name="Diagram 5">
            <a:extLst>
              <a:ext uri="{FF2B5EF4-FFF2-40B4-BE49-F238E27FC236}">
                <a16:creationId xmlns:a16="http://schemas.microsoft.com/office/drawing/2014/main" id="{70750A0A-544A-D410-CE48-2325A21E4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374289"/>
              </p:ext>
            </p:extLst>
          </p:nvPr>
        </p:nvGraphicFramePr>
        <p:xfrm>
          <a:off x="5829299" y="723591"/>
          <a:ext cx="5680755" cy="5181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feld 11">
            <a:extLst>
              <a:ext uri="{FF2B5EF4-FFF2-40B4-BE49-F238E27FC236}">
                <a16:creationId xmlns:a16="http://schemas.microsoft.com/office/drawing/2014/main" id="{FBEB01C9-BE7D-450C-906A-C2C624BDFD17}"/>
              </a:ext>
            </a:extLst>
          </p:cNvPr>
          <p:cNvSpPr txBox="1"/>
          <p:nvPr/>
        </p:nvSpPr>
        <p:spPr>
          <a:xfrm>
            <a:off x="523412" y="730319"/>
            <a:ext cx="5305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B.I.C. GmbH </a:t>
            </a:r>
            <a:b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Ihr Partner für </a:t>
            </a:r>
            <a:b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</a:b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Softwareinnovation</a:t>
            </a:r>
            <a:endParaRPr lang="de-DE" sz="24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9BE38961-60B2-92DC-B61A-7500664AF4C4}"/>
              </a:ext>
            </a:extLst>
          </p:cNvPr>
          <p:cNvSpPr txBox="1"/>
          <p:nvPr/>
        </p:nvSpPr>
        <p:spPr>
          <a:xfrm>
            <a:off x="523411" y="2206065"/>
            <a:ext cx="4925281" cy="392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Die B.I.C. GmbH beschäftigt aktuell 17 festangestellte Mitarbeiter, darunter: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1 Geschäftsführer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2 Mitarbeiter im Vertrieb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1 Mitarbeiter in der Verwaltung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4 Mitarbeiter im Kundensupport und Projektmanagement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9 Softwareentwickler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Unsere US-Tochtergesellschaft </a:t>
            </a:r>
            <a:r>
              <a:rPr lang="de-DE" sz="12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 Inc. mit Sitz in Miami beschäftigt derzeit 2 Mitarbeiter mit Fokus auf Business Development.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Der Standort in Dubai wird von 1 Mitarbeiter betreut, der regionale Aktivitäten unterstützt.</a:t>
            </a:r>
            <a:endParaRPr lang="en-US" sz="12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6884579-46B2-8080-0925-DEFD197C3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71889" y="2850932"/>
            <a:ext cx="2195574" cy="57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4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38DCAD-E3FB-9234-DB3F-8B4713C7E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3E595A0-4CBD-5F70-83F0-3CCF5D6C458A}"/>
              </a:ext>
            </a:extLst>
          </p:cNvPr>
          <p:cNvSpPr/>
          <p:nvPr/>
        </p:nvSpPr>
        <p:spPr>
          <a:xfrm>
            <a:off x="5447099" y="1393756"/>
            <a:ext cx="6221488" cy="4070488"/>
          </a:xfrm>
          <a:prstGeom prst="roundRect">
            <a:avLst>
              <a:gd name="adj" fmla="val 846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1">
            <a:extLst>
              <a:ext uri="{FF2B5EF4-FFF2-40B4-BE49-F238E27FC236}">
                <a16:creationId xmlns:a16="http://schemas.microsoft.com/office/drawing/2014/main" id="{AE0A129F-7631-8CD7-183B-69EE0556E473}"/>
              </a:ext>
            </a:extLst>
          </p:cNvPr>
          <p:cNvSpPr txBox="1"/>
          <p:nvPr/>
        </p:nvSpPr>
        <p:spPr>
          <a:xfrm>
            <a:off x="523412" y="730319"/>
            <a:ext cx="440101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Dirk Ostermann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Founder &amp; CEO</a:t>
            </a:r>
            <a:endParaRPr lang="de-DE" sz="24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C3A2CA4B-96B8-4925-0B8C-43FE1CA83590}"/>
              </a:ext>
            </a:extLst>
          </p:cNvPr>
          <p:cNvSpPr txBox="1"/>
          <p:nvPr/>
        </p:nvSpPr>
        <p:spPr>
          <a:xfrm>
            <a:off x="523413" y="2190071"/>
            <a:ext cx="3850827" cy="344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Dirk Ostermann, Gründer von </a:t>
            </a:r>
            <a:r>
              <a:rPr lang="de-DE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, treibt das Wachstum des Unternehmens im Bereich der digitalen Termin- und Aufrufsysteme maßgeblich voran.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e-DE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Mit einem klaren Fokus auf Innovation und Internationalisierung hat er </a:t>
            </a:r>
            <a:r>
              <a:rPr lang="de-DE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erfolgreich als führenden Anbieter für Prozessoptimierung und intelligente Servicelösungen positioniert.</a:t>
            </a: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319D642-5636-3E4C-E343-BA0309BA6B0C}"/>
              </a:ext>
            </a:extLst>
          </p:cNvPr>
          <p:cNvSpPr/>
          <p:nvPr/>
        </p:nvSpPr>
        <p:spPr>
          <a:xfrm>
            <a:off x="5902571" y="1776226"/>
            <a:ext cx="1853704" cy="18537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F3974AE-24A3-A4B2-5AC3-90BA0EDF8347}"/>
              </a:ext>
            </a:extLst>
          </p:cNvPr>
          <p:cNvGrpSpPr/>
          <p:nvPr/>
        </p:nvGrpSpPr>
        <p:grpSpPr>
          <a:xfrm>
            <a:off x="8211747" y="1655400"/>
            <a:ext cx="3456840" cy="1974530"/>
            <a:chOff x="8211748" y="2380344"/>
            <a:chExt cx="3456840" cy="1974530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B2BA8771-DD9D-9436-50FA-87BD5234803B}"/>
                </a:ext>
              </a:extLst>
            </p:cNvPr>
            <p:cNvSpPr/>
            <p:nvPr/>
          </p:nvSpPr>
          <p:spPr>
            <a:xfrm>
              <a:off x="8557844" y="2380344"/>
              <a:ext cx="3110744" cy="1974530"/>
            </a:xfrm>
            <a:prstGeom prst="roundRect">
              <a:avLst>
                <a:gd name="adj" fmla="val 0"/>
              </a:avLst>
            </a:prstGeom>
            <a:solidFill>
              <a:srgbClr val="04427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EDA4C998-B67A-848A-1802-141CC3B45FF7}"/>
                </a:ext>
              </a:extLst>
            </p:cNvPr>
            <p:cNvSpPr/>
            <p:nvPr/>
          </p:nvSpPr>
          <p:spPr>
            <a:xfrm>
              <a:off x="8211748" y="2380344"/>
              <a:ext cx="560777" cy="1974530"/>
            </a:xfrm>
            <a:prstGeom prst="roundRect">
              <a:avLst>
                <a:gd name="adj" fmla="val 28649"/>
              </a:avLst>
            </a:prstGeom>
            <a:solidFill>
              <a:srgbClr val="04427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C4C7EF1-D278-9928-755D-A8B20C3F04A3}"/>
              </a:ext>
            </a:extLst>
          </p:cNvPr>
          <p:cNvGrpSpPr/>
          <p:nvPr/>
        </p:nvGrpSpPr>
        <p:grpSpPr>
          <a:xfrm>
            <a:off x="8587491" y="1915524"/>
            <a:ext cx="1503262" cy="1464467"/>
            <a:chOff x="8587491" y="1915524"/>
            <a:chExt cx="1503262" cy="1464467"/>
          </a:xfrm>
        </p:grpSpPr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70E26E17-E891-198F-7089-BB84F2589FD3}"/>
                </a:ext>
              </a:extLst>
            </p:cNvPr>
            <p:cNvSpPr/>
            <p:nvPr/>
          </p:nvSpPr>
          <p:spPr>
            <a:xfrm>
              <a:off x="8587491" y="1915524"/>
              <a:ext cx="1503262" cy="1464467"/>
            </a:xfrm>
            <a:prstGeom prst="roundRect">
              <a:avLst>
                <a:gd name="adj" fmla="val 50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0163B78-D5F6-80D9-78DC-D33F534CA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5168" y="1939336"/>
              <a:ext cx="1419680" cy="1418182"/>
            </a:xfrm>
            <a:prstGeom prst="rect">
              <a:avLst/>
            </a:prstGeom>
          </p:spPr>
        </p:pic>
      </p:grpSp>
      <p:sp>
        <p:nvSpPr>
          <p:cNvPr id="18" name="Textfeld 12">
            <a:extLst>
              <a:ext uri="{FF2B5EF4-FFF2-40B4-BE49-F238E27FC236}">
                <a16:creationId xmlns:a16="http://schemas.microsoft.com/office/drawing/2014/main" id="{53B0FCC8-9972-FE4C-26CB-7B86985723CE}"/>
              </a:ext>
            </a:extLst>
          </p:cNvPr>
          <p:cNvSpPr txBox="1"/>
          <p:nvPr/>
        </p:nvSpPr>
        <p:spPr>
          <a:xfrm>
            <a:off x="10182858" y="2905780"/>
            <a:ext cx="135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VISITENKARTE SCANNEN</a:t>
            </a:r>
          </a:p>
        </p:txBody>
      </p:sp>
      <p:sp>
        <p:nvSpPr>
          <p:cNvPr id="19" name="Textfeld 12">
            <a:extLst>
              <a:ext uri="{FF2B5EF4-FFF2-40B4-BE49-F238E27FC236}">
                <a16:creationId xmlns:a16="http://schemas.microsoft.com/office/drawing/2014/main" id="{E2E9AB6A-71E2-1229-2584-50F3BC50F43D}"/>
              </a:ext>
            </a:extLst>
          </p:cNvPr>
          <p:cNvSpPr txBox="1"/>
          <p:nvPr/>
        </p:nvSpPr>
        <p:spPr>
          <a:xfrm>
            <a:off x="5888168" y="4174566"/>
            <a:ext cx="4707560" cy="30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  <a:hlinkClick r:id="rId4"/>
              </a:rPr>
              <a:t>dos@bic.com.de</a:t>
            </a: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</a:rPr>
              <a:t> | (443) 347 3773 | </a:t>
            </a: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  <a:hlinkClick r:id="rId5"/>
              </a:rPr>
              <a:t>www.bic.com.de</a:t>
            </a: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</a:rPr>
              <a:t> | </a:t>
            </a: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  <a:hlinkClick r:id="rId6"/>
              </a:rPr>
              <a:t>www.cleverq.de</a:t>
            </a: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</a:rPr>
              <a:t>  </a:t>
            </a:r>
          </a:p>
        </p:txBody>
      </p:sp>
      <p:sp>
        <p:nvSpPr>
          <p:cNvPr id="20" name="Textfeld 12">
            <a:extLst>
              <a:ext uri="{FF2B5EF4-FFF2-40B4-BE49-F238E27FC236}">
                <a16:creationId xmlns:a16="http://schemas.microsoft.com/office/drawing/2014/main" id="{DF40C8DC-3CEB-DD55-D3FE-4E085891A68B}"/>
              </a:ext>
            </a:extLst>
          </p:cNvPr>
          <p:cNvSpPr txBox="1"/>
          <p:nvPr/>
        </p:nvSpPr>
        <p:spPr>
          <a:xfrm>
            <a:off x="5902571" y="4012400"/>
            <a:ext cx="4400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</a:rPr>
              <a:t>Dirk Ostermann | Founder &amp; CEO der B.I.C. GmbH &amp; </a:t>
            </a:r>
            <a:r>
              <a:rPr lang="en-US" sz="1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</a:rPr>
              <a:t> Inc.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96D07FE7-1260-E801-E13A-CE0CCAF984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19581" y="4699514"/>
            <a:ext cx="1342712" cy="35593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F4F58CA-C9B2-6643-62DB-779D2A7127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06025" y="4754087"/>
            <a:ext cx="1144622" cy="30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7E177-DCFB-56CB-57B7-AA27ACA57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C4DD87D-3323-1E03-BD0B-0AF385CD3EE2}"/>
              </a:ext>
            </a:extLst>
          </p:cNvPr>
          <p:cNvSpPr/>
          <p:nvPr/>
        </p:nvSpPr>
        <p:spPr>
          <a:xfrm>
            <a:off x="523411" y="4523196"/>
            <a:ext cx="3897759" cy="1307017"/>
          </a:xfrm>
          <a:prstGeom prst="roundRect">
            <a:avLst>
              <a:gd name="adj" fmla="val 1411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1.2 Mio. € </a:t>
            </a:r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Umsatz in 2024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133C2CE-762F-EB9C-F886-0132241B4255}"/>
              </a:ext>
            </a:extLst>
          </p:cNvPr>
          <p:cNvSpPr/>
          <p:nvPr/>
        </p:nvSpPr>
        <p:spPr>
          <a:xfrm>
            <a:off x="523412" y="2304328"/>
            <a:ext cx="3897758" cy="2028333"/>
          </a:xfrm>
          <a:prstGeom prst="roundRect">
            <a:avLst>
              <a:gd name="adj" fmla="val 1411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180 + Kunden</a:t>
            </a:r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(06 – 2025)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9EEFFA89-568D-0541-D153-9DC3979FCF4A}"/>
              </a:ext>
            </a:extLst>
          </p:cNvPr>
          <p:cNvSpPr/>
          <p:nvPr/>
        </p:nvSpPr>
        <p:spPr>
          <a:xfrm>
            <a:off x="4667388" y="2304330"/>
            <a:ext cx="3897758" cy="1307017"/>
          </a:xfrm>
          <a:prstGeom prst="roundRect">
            <a:avLst>
              <a:gd name="adj" fmla="val 1411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350 + </a:t>
            </a:r>
            <a:r>
              <a:rPr lang="de-DE" sz="1600" dirty="0" err="1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Subscriptions</a:t>
            </a:r>
            <a: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(06 – 2025)</a:t>
            </a:r>
          </a:p>
        </p:txBody>
      </p:sp>
      <p:sp>
        <p:nvSpPr>
          <p:cNvPr id="14" name="Textfeld 11">
            <a:extLst>
              <a:ext uri="{FF2B5EF4-FFF2-40B4-BE49-F238E27FC236}">
                <a16:creationId xmlns:a16="http://schemas.microsoft.com/office/drawing/2014/main" id="{9AC2B6B8-7213-025C-DA79-CFCB0F327F3F}"/>
              </a:ext>
            </a:extLst>
          </p:cNvPr>
          <p:cNvSpPr txBox="1"/>
          <p:nvPr/>
        </p:nvSpPr>
        <p:spPr>
          <a:xfrm>
            <a:off x="523412" y="730319"/>
            <a:ext cx="440101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Finanzen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Wachstum und Prognosen</a:t>
            </a:r>
            <a:endParaRPr lang="de-DE" sz="24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15B11727-6070-7843-3EE9-CCA2E171A31E}"/>
              </a:ext>
            </a:extLst>
          </p:cNvPr>
          <p:cNvSpPr/>
          <p:nvPr/>
        </p:nvSpPr>
        <p:spPr>
          <a:xfrm>
            <a:off x="8811360" y="2304328"/>
            <a:ext cx="2851384" cy="3525885"/>
          </a:xfrm>
          <a:prstGeom prst="roundRect">
            <a:avLst>
              <a:gd name="adj" fmla="val 683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2.0 Mio. € </a:t>
            </a:r>
            <a:br>
              <a:rPr lang="en-US" dirty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dirty="0" err="1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Umsatz</a:t>
            </a:r>
            <a:r>
              <a:rPr lang="en-US" dirty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in 2025 (Prognose)</a:t>
            </a:r>
            <a:br>
              <a:rPr lang="en-US" dirty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1200" dirty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25 % Growth Rate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1A2FBB1E-4514-131E-6912-68D2FF4D8BA3}"/>
              </a:ext>
            </a:extLst>
          </p:cNvPr>
          <p:cNvSpPr/>
          <p:nvPr/>
        </p:nvSpPr>
        <p:spPr>
          <a:xfrm>
            <a:off x="4667388" y="3801881"/>
            <a:ext cx="3897758" cy="2028332"/>
          </a:xfrm>
          <a:prstGeom prst="roundRect">
            <a:avLst>
              <a:gd name="adj" fmla="val 1411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sz="1600" dirty="0">
              <a:solidFill>
                <a:schemeClr val="tx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1.6 Mio. € </a:t>
            </a:r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1600" dirty="0" err="1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Umsatz</a:t>
            </a:r>
            <a: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 2025 (</a:t>
            </a:r>
            <a:r>
              <a:rPr lang="en-US" sz="1600" dirty="0" err="1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lfd</a:t>
            </a:r>
            <a: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GJ )</a:t>
            </a:r>
          </a:p>
        </p:txBody>
      </p:sp>
      <p:pic>
        <p:nvPicPr>
          <p:cNvPr id="27" name="Grafik 26" descr="Benutzer Silhouette">
            <a:extLst>
              <a:ext uri="{FF2B5EF4-FFF2-40B4-BE49-F238E27FC236}">
                <a16:creationId xmlns:a16="http://schemas.microsoft.com/office/drawing/2014/main" id="{BC30C0A5-E9B0-735E-9F02-530B49A01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1419" y="2421423"/>
            <a:ext cx="597295" cy="597295"/>
          </a:xfrm>
          <a:prstGeom prst="rect">
            <a:avLst/>
          </a:prstGeom>
        </p:spPr>
      </p:pic>
      <p:pic>
        <p:nvPicPr>
          <p:cNvPr id="29" name="Grafik 28" descr="Vertrag Silhouette">
            <a:extLst>
              <a:ext uri="{FF2B5EF4-FFF2-40B4-BE49-F238E27FC236}">
                <a16:creationId xmlns:a16="http://schemas.microsoft.com/office/drawing/2014/main" id="{7C1113C7-A9CE-74C6-EFD9-507BE2D18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1049" y="2479688"/>
            <a:ext cx="480766" cy="480766"/>
          </a:xfrm>
          <a:prstGeom prst="rect">
            <a:avLst/>
          </a:prstGeom>
        </p:spPr>
      </p:pic>
      <p:pic>
        <p:nvPicPr>
          <p:cNvPr id="30" name="Grafik 29" descr="Euro Silhouette">
            <a:extLst>
              <a:ext uri="{FF2B5EF4-FFF2-40B4-BE49-F238E27FC236}">
                <a16:creationId xmlns:a16="http://schemas.microsoft.com/office/drawing/2014/main" id="{242537B0-29F3-C1FC-5A51-A7CF0A55B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361418" y="4605511"/>
            <a:ext cx="597295" cy="597295"/>
          </a:xfrm>
          <a:prstGeom prst="rect">
            <a:avLst/>
          </a:prstGeom>
        </p:spPr>
      </p:pic>
      <p:pic>
        <p:nvPicPr>
          <p:cNvPr id="31" name="Grafik 30" descr="Euro Silhouette">
            <a:extLst>
              <a:ext uri="{FF2B5EF4-FFF2-40B4-BE49-F238E27FC236}">
                <a16:creationId xmlns:a16="http://schemas.microsoft.com/office/drawing/2014/main" id="{DDFA2EEF-2B24-7D33-0A17-FA01D3A9F1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12784" y="3925901"/>
            <a:ext cx="597295" cy="597295"/>
          </a:xfrm>
          <a:prstGeom prst="rect">
            <a:avLst/>
          </a:prstGeom>
        </p:spPr>
      </p:pic>
      <p:pic>
        <p:nvPicPr>
          <p:cNvPr id="34" name="Grafik 33" descr="Aufwärtstrend Silhouette">
            <a:extLst>
              <a:ext uri="{FF2B5EF4-FFF2-40B4-BE49-F238E27FC236}">
                <a16:creationId xmlns:a16="http://schemas.microsoft.com/office/drawing/2014/main" id="{EFBF0118-C266-0C45-31CE-DCFFAEFDD5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237052" y="2559776"/>
            <a:ext cx="1051571" cy="10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7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D977A-2965-823D-D671-BE3F1F8F5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1">
            <a:extLst>
              <a:ext uri="{FF2B5EF4-FFF2-40B4-BE49-F238E27FC236}">
                <a16:creationId xmlns:a16="http://schemas.microsoft.com/office/drawing/2014/main" id="{5020B0F4-91B6-FB5C-46CC-8EDB373AA8BE}"/>
              </a:ext>
            </a:extLst>
          </p:cNvPr>
          <p:cNvSpPr txBox="1"/>
          <p:nvPr/>
        </p:nvSpPr>
        <p:spPr>
          <a:xfrm>
            <a:off x="523412" y="730319"/>
            <a:ext cx="440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Gesellschafterstruktur</a:t>
            </a:r>
            <a:b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B.I.C. GmbH</a:t>
            </a:r>
            <a:endParaRPr lang="de-DE" sz="24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3968C7C9-637B-B8CE-18F3-FCDA7FA38022}"/>
              </a:ext>
            </a:extLst>
          </p:cNvPr>
          <p:cNvSpPr txBox="1"/>
          <p:nvPr/>
        </p:nvSpPr>
        <p:spPr>
          <a:xfrm>
            <a:off x="523413" y="2190071"/>
            <a:ext cx="5297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An der B.I.C. GmbH sind sechs aktive Gesellschafter beteiligt, die sämtlich direkt in die Geschäftstätigkeit des Unternehmens eingebunden sind. Die Rollenverteilung der Gesellschafter gestaltet sich wie folgt:</a:t>
            </a:r>
            <a:b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1 CEO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1 </a:t>
            </a:r>
            <a:r>
              <a:rPr lang="en-US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Vertriebsmitarbeiter</a:t>
            </a:r>
            <a:r>
              <a:rPr lang="en-US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für die DACH-Region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4 Software-</a:t>
            </a:r>
            <a:r>
              <a:rPr lang="en-US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Entwickler</a:t>
            </a: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19D322F-4F16-7194-4BBE-1B86604F1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77" y="2109924"/>
            <a:ext cx="5352339" cy="226215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ADB7F40-EDE7-51D3-FA42-E0ADD2AE176C}"/>
              </a:ext>
            </a:extLst>
          </p:cNvPr>
          <p:cNvSpPr txBox="1"/>
          <p:nvPr/>
        </p:nvSpPr>
        <p:spPr>
          <a:xfrm>
            <a:off x="523412" y="5080984"/>
            <a:ext cx="8897257" cy="1031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Die B.I.C. GmbH hält zudem 100 % der Anteile an der </a:t>
            </a:r>
            <a:r>
              <a:rPr lang="de-DE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Inc., unserer US-Tochter mit Hauptsitz in Miami. Diese Eigentümerstruktur sichert die strategische Kohärenz zwischen der europäischen Konzernzentrale und dem nordamerikanischen Markt.</a:t>
            </a: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1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04110-0ACE-4740-A3FC-911271982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1">
            <a:extLst>
              <a:ext uri="{FF2B5EF4-FFF2-40B4-BE49-F238E27FC236}">
                <a16:creationId xmlns:a16="http://schemas.microsoft.com/office/drawing/2014/main" id="{442C7395-45A0-F9B7-5DAE-D8F6C96810FF}"/>
              </a:ext>
            </a:extLst>
          </p:cNvPr>
          <p:cNvSpPr txBox="1"/>
          <p:nvPr/>
        </p:nvSpPr>
        <p:spPr>
          <a:xfrm>
            <a:off x="523412" y="730319"/>
            <a:ext cx="440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Meilensteine</a:t>
            </a:r>
            <a:endParaRPr lang="de-DE" sz="24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A4E62EA-41E6-7A15-643A-8BBC41713246}"/>
              </a:ext>
            </a:extLst>
          </p:cNvPr>
          <p:cNvSpPr/>
          <p:nvPr/>
        </p:nvSpPr>
        <p:spPr>
          <a:xfrm>
            <a:off x="523412" y="1838325"/>
            <a:ext cx="1829726" cy="1455960"/>
          </a:xfrm>
          <a:prstGeom prst="roundRect">
            <a:avLst>
              <a:gd name="adj" fmla="val 7235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E284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2016</a:t>
            </a:r>
            <a:br>
              <a:rPr lang="en-US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de-DE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Die B.I.C. investiert in MEM-O-MATIC, einen führenden deutschen Anbieter von Warteschlangensystemen, mit anschließender Kundenmigration zu </a:t>
            </a:r>
            <a:r>
              <a:rPr lang="de-DE" sz="900" dirty="0" err="1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EF19F73-4D5F-6536-4AA9-D3D46A01210B}"/>
              </a:ext>
            </a:extLst>
          </p:cNvPr>
          <p:cNvSpPr/>
          <p:nvPr/>
        </p:nvSpPr>
        <p:spPr>
          <a:xfrm>
            <a:off x="523412" y="3759651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2021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Die Gesundheits- und Finanzbranche verzeichnen starkes Wachstum.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671E1E4-E352-543F-E8EB-4091D2655BB1}"/>
              </a:ext>
            </a:extLst>
          </p:cNvPr>
          <p:cNvSpPr/>
          <p:nvPr/>
        </p:nvSpPr>
        <p:spPr>
          <a:xfrm>
            <a:off x="2666537" y="1838325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2017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Einführung der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cleverQ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-Produktionsumgebung und Markenanmeldung.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77511503-DFF9-4A5F-F906-7B9D99B8983B}"/>
              </a:ext>
            </a:extLst>
          </p:cNvPr>
          <p:cNvSpPr/>
          <p:nvPr/>
        </p:nvSpPr>
        <p:spPr>
          <a:xfrm>
            <a:off x="2666537" y="3759651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2022</a:t>
            </a:r>
            <a:br>
              <a:rPr lang="en-US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de-DE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Strategische globale Partnerschaften mit führenden Hardware-Herstellern wie Samsung.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7B7CEA6-206D-F37E-02BD-F48EB78F1EA0}"/>
              </a:ext>
            </a:extLst>
          </p:cNvPr>
          <p:cNvSpPr/>
          <p:nvPr/>
        </p:nvSpPr>
        <p:spPr>
          <a:xfrm>
            <a:off x="4809662" y="1838325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2018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ADAC Weser-Ems platziert erste Aufträge (Start einer langfristigen Zusammenarbeit).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074E615B-6BB1-B106-1512-21760C334982}"/>
              </a:ext>
            </a:extLst>
          </p:cNvPr>
          <p:cNvSpPr/>
          <p:nvPr/>
        </p:nvSpPr>
        <p:spPr>
          <a:xfrm>
            <a:off x="4809662" y="3759651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2024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Internationalisierung mit Partnern in verschiedenen Regionen und Ländern.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Gründung der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cleverQ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Inc. in den USA.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B4AA315-80E5-5B46-B3CF-36784367C436}"/>
              </a:ext>
            </a:extLst>
          </p:cNvPr>
          <p:cNvSpPr/>
          <p:nvPr/>
        </p:nvSpPr>
        <p:spPr>
          <a:xfrm>
            <a:off x="6952787" y="1838325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2019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Dänische Agentur für internationale Rekrutierung und Integration (SIRI) vergibt langfristige Verträge für alle Standorte in Dänemark.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E715EF9-B698-E01C-4CC0-87A2994C3E8F}"/>
              </a:ext>
            </a:extLst>
          </p:cNvPr>
          <p:cNvSpPr/>
          <p:nvPr/>
        </p:nvSpPr>
        <p:spPr>
          <a:xfrm>
            <a:off x="6952787" y="3759650"/>
            <a:ext cx="1829726" cy="2745923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2025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Erlangung des registrierten ISV-Status bei Zebra,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Microtouch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und CTS.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E284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Beitritt zu Verbänden wie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BlueStar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und RSPA als aktives Mitglied zur Stärkung der US-Marktdurchdringung.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E284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Aufbau einer strategischen Partnerschaft mit Future Wave in Dubai.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1903D744-F436-5B91-CF42-3554ABD89025}"/>
              </a:ext>
            </a:extLst>
          </p:cNvPr>
          <p:cNvSpPr/>
          <p:nvPr/>
        </p:nvSpPr>
        <p:spPr>
          <a:xfrm>
            <a:off x="9095912" y="1838325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2020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Die Finanzministerien Schleswig-Holsteins setzen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cleverQ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an allen Standorten ein. Neue Zentrale für Mitteldeutschland (Ratingen, NRW) jetzt in Betrieb.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97B628C5-B3CB-FC2C-FD97-15A0D96F6A49}"/>
              </a:ext>
            </a:extLst>
          </p:cNvPr>
          <p:cNvSpPr/>
          <p:nvPr/>
        </p:nvSpPr>
        <p:spPr>
          <a:xfrm>
            <a:off x="9095912" y="3759651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Forecast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lang="de-DE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Positionierung von </a:t>
            </a:r>
            <a:r>
              <a:rPr lang="de-DE" sz="900" dirty="0" err="1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de-DE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als Mehrwertdienstleister, der strategische Allianzen durch einen integrierten Serviceansatz stärkt und die globale Marktexpansion vorantreibt.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83F7C3D1-C926-01D6-003D-93FFD5BEA6F5}"/>
              </a:ext>
            </a:extLst>
          </p:cNvPr>
          <p:cNvCxnSpPr/>
          <p:nvPr/>
        </p:nvCxnSpPr>
        <p:spPr>
          <a:xfrm>
            <a:off x="2353138" y="2566305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DAB1F20-4DFF-E86F-F61F-6F6585011783}"/>
              </a:ext>
            </a:extLst>
          </p:cNvPr>
          <p:cNvCxnSpPr/>
          <p:nvPr/>
        </p:nvCxnSpPr>
        <p:spPr>
          <a:xfrm>
            <a:off x="4496263" y="2566305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D86D977-749C-0AF0-8301-62E055189548}"/>
              </a:ext>
            </a:extLst>
          </p:cNvPr>
          <p:cNvCxnSpPr/>
          <p:nvPr/>
        </p:nvCxnSpPr>
        <p:spPr>
          <a:xfrm>
            <a:off x="6639388" y="2566305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60E69E9-E39E-D19E-0C25-AB65BC80CC20}"/>
              </a:ext>
            </a:extLst>
          </p:cNvPr>
          <p:cNvCxnSpPr/>
          <p:nvPr/>
        </p:nvCxnSpPr>
        <p:spPr>
          <a:xfrm>
            <a:off x="8782513" y="2560860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Verbinder: gewinkelt 23">
            <a:extLst>
              <a:ext uri="{FF2B5EF4-FFF2-40B4-BE49-F238E27FC236}">
                <a16:creationId xmlns:a16="http://schemas.microsoft.com/office/drawing/2014/main" id="{671E2821-EDA6-22E5-90F0-F750D395E660}"/>
              </a:ext>
            </a:extLst>
          </p:cNvPr>
          <p:cNvCxnSpPr/>
          <p:nvPr/>
        </p:nvCxnSpPr>
        <p:spPr>
          <a:xfrm rot="5400000">
            <a:off x="5491842" y="-759282"/>
            <a:ext cx="465366" cy="8572500"/>
          </a:xfrm>
          <a:prstGeom prst="bentConnector3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09C466E-FEEC-F8D6-9E21-CF295175D50E}"/>
              </a:ext>
            </a:extLst>
          </p:cNvPr>
          <p:cNvCxnSpPr/>
          <p:nvPr/>
        </p:nvCxnSpPr>
        <p:spPr>
          <a:xfrm>
            <a:off x="2353138" y="4547505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CCD8CE8B-A45A-0FCB-5BFE-62A697951B2A}"/>
              </a:ext>
            </a:extLst>
          </p:cNvPr>
          <p:cNvCxnSpPr/>
          <p:nvPr/>
        </p:nvCxnSpPr>
        <p:spPr>
          <a:xfrm>
            <a:off x="4496263" y="4547505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7448F92D-8DE0-70F7-BC4F-7CDD8727D6CA}"/>
              </a:ext>
            </a:extLst>
          </p:cNvPr>
          <p:cNvCxnSpPr/>
          <p:nvPr/>
        </p:nvCxnSpPr>
        <p:spPr>
          <a:xfrm>
            <a:off x="6639388" y="4551585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A61600DA-D7EF-9118-40D6-8085AD654527}"/>
              </a:ext>
            </a:extLst>
          </p:cNvPr>
          <p:cNvCxnSpPr/>
          <p:nvPr/>
        </p:nvCxnSpPr>
        <p:spPr>
          <a:xfrm>
            <a:off x="8782513" y="4547505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0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1">
            <a:extLst>
              <a:ext uri="{FF2B5EF4-FFF2-40B4-BE49-F238E27FC236}">
                <a16:creationId xmlns:a16="http://schemas.microsoft.com/office/drawing/2014/main" id="{D598BE50-95D7-6497-EF00-4B96080ED564}"/>
              </a:ext>
            </a:extLst>
          </p:cNvPr>
          <p:cNvSpPr txBox="1"/>
          <p:nvPr/>
        </p:nvSpPr>
        <p:spPr>
          <a:xfrm>
            <a:off x="447214" y="4210974"/>
            <a:ext cx="54539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Referenzkunden</a:t>
            </a:r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n-US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internationale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800" dirty="0" err="1">
                <a:latin typeface="Poppins" panose="00000500000000000000" pitchFamily="2" charset="0"/>
                <a:cs typeface="Poppins" panose="00000500000000000000" pitchFamily="2" charset="0"/>
              </a:rPr>
              <a:t>Auswahl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de-DE" sz="40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7EEF7F-95D8-42E2-3D7B-46094DAEB28C}"/>
              </a:ext>
            </a:extLst>
          </p:cNvPr>
          <p:cNvSpPr/>
          <p:nvPr/>
        </p:nvSpPr>
        <p:spPr>
          <a:xfrm>
            <a:off x="6972301" y="-125943"/>
            <a:ext cx="4800600" cy="7088718"/>
          </a:xfrm>
          <a:prstGeom prst="roundRect">
            <a:avLst>
              <a:gd name="adj" fmla="val 6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76B0479-C21C-4120-EC28-5591C0109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2" y="708034"/>
            <a:ext cx="4381498" cy="54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4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1790</Words>
  <Application>Microsoft Office PowerPoint</Application>
  <PresentationFormat>Breitbild</PresentationFormat>
  <Paragraphs>214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Poppins SemiBold</vt:lpstr>
      <vt:lpstr>Aptos</vt:lpstr>
      <vt:lpstr>Poppins Bold</vt:lpstr>
      <vt:lpstr>Poppins</vt:lpstr>
      <vt:lpstr>Poppins ExtraLight</vt:lpstr>
      <vt:lpstr>Poppins Light</vt:lpstr>
      <vt:lpstr>Arial</vt:lpstr>
      <vt:lpstr>Aptos Display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Walter Majewski</dc:creator>
  <cp:lastModifiedBy>Walter Majewski</cp:lastModifiedBy>
  <cp:revision>171</cp:revision>
  <dcterms:created xsi:type="dcterms:W3CDTF">2024-08-08T06:19:38Z</dcterms:created>
  <dcterms:modified xsi:type="dcterms:W3CDTF">2025-07-05T12:49:32Z</dcterms:modified>
</cp:coreProperties>
</file>