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312" r:id="rId2"/>
    <p:sldId id="371" r:id="rId3"/>
    <p:sldId id="380" r:id="rId4"/>
    <p:sldId id="381" r:id="rId5"/>
    <p:sldId id="383" r:id="rId6"/>
    <p:sldId id="384" r:id="rId7"/>
    <p:sldId id="387" r:id="rId8"/>
    <p:sldId id="385" r:id="rId9"/>
    <p:sldId id="388" r:id="rId10"/>
  </p:sldIdLst>
  <p:sldSz cx="12192000" cy="6858000"/>
  <p:notesSz cx="6858000" cy="9144000"/>
  <p:embeddedFontLst>
    <p:embeddedFont>
      <p:font typeface="Poppins" panose="00000500000000000000" pitchFamily="2" charset="0"/>
      <p:regular r:id="rId12"/>
      <p:bold r:id="rId13"/>
      <p:italic r:id="rId14"/>
      <p:boldItalic r:id="rId15"/>
    </p:embeddedFont>
    <p:embeddedFont>
      <p:font typeface="Poppins Light" panose="00000400000000000000" pitchFamily="2" charset="0"/>
      <p:regular r:id="rId16"/>
      <p:italic r:id="rId17"/>
    </p:embeddedFont>
    <p:embeddedFont>
      <p:font typeface="Poppins SemiBold" panose="00000700000000000000" pitchFamily="2" charset="0"/>
      <p:bold r:id="rId18"/>
      <p:boldItalic r:id="rId19"/>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872"/>
    <a:srgbClr val="00599B"/>
    <a:srgbClr val="F2F5F8"/>
    <a:srgbClr val="1D1A19"/>
    <a:srgbClr val="0061AA"/>
    <a:srgbClr val="EBEBEB"/>
    <a:srgbClr val="F7F7F7"/>
    <a:srgbClr val="3D3E51"/>
    <a:srgbClr val="FFFF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16" autoAdjust="0"/>
    <p:restoredTop sz="94712" autoAdjust="0"/>
  </p:normalViewPr>
  <p:slideViewPr>
    <p:cSldViewPr snapToGrid="0">
      <p:cViewPr varScale="1">
        <p:scale>
          <a:sx n="97" d="100"/>
          <a:sy n="97" d="100"/>
        </p:scale>
        <p:origin x="1482" y="30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A73B8-926A-42BA-91CE-748513788537}" type="datetimeFigureOut">
              <a:rPr lang="de-DE" smtClean="0"/>
              <a:t>07.07.2025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762B6-3E8A-44C4-95DB-5CCB36CEACDC}" type="slidenum">
              <a:rPr lang="de-DE" smtClean="0"/>
              <a:t>‹Nr.›</a:t>
            </a:fld>
            <a:endParaRPr lang="de-DE"/>
          </a:p>
        </p:txBody>
      </p:sp>
    </p:spTree>
    <p:extLst>
      <p:ext uri="{BB962C8B-B14F-4D97-AF65-F5344CB8AC3E}">
        <p14:creationId xmlns:p14="http://schemas.microsoft.com/office/powerpoint/2010/main" val="356382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C06CF9-66AF-4C8C-8F70-8872B7D47D8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0881FBF-6181-4EEF-B89C-209EE21C02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E84EBD1-1212-4F76-BBA6-1562A592D10D}"/>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5" name="Fußzeilenplatzhalter 4">
            <a:extLst>
              <a:ext uri="{FF2B5EF4-FFF2-40B4-BE49-F238E27FC236}">
                <a16:creationId xmlns:a16="http://schemas.microsoft.com/office/drawing/2014/main" id="{CA0B883F-F7EB-431E-A075-7CD9AC3E815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2C86E06-4EA7-4EA8-9C06-445BBBA95D65}"/>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401595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B68AF3-0B0D-4F73-B693-4F5EF42F21F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1E2E347-A4D0-4AC1-96BB-E4384CB8267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5D2FDA8-A054-4183-B8B2-91A8ED3BFBAD}"/>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5" name="Fußzeilenplatzhalter 4">
            <a:extLst>
              <a:ext uri="{FF2B5EF4-FFF2-40B4-BE49-F238E27FC236}">
                <a16:creationId xmlns:a16="http://schemas.microsoft.com/office/drawing/2014/main" id="{813ECF99-834E-486A-A8E0-A0569A1FB25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0944269-D590-405D-A0ED-94E889BA6ABE}"/>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2447840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0CD658C3-61C8-4848-9060-B606C48ABA0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C1CEEE3-31DC-495A-8EFB-C85A03BD43A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152FDA2-0CF8-4DC1-B527-6B297478BF0D}"/>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5" name="Fußzeilenplatzhalter 4">
            <a:extLst>
              <a:ext uri="{FF2B5EF4-FFF2-40B4-BE49-F238E27FC236}">
                <a16:creationId xmlns:a16="http://schemas.microsoft.com/office/drawing/2014/main" id="{5768D2A4-59D3-4382-9653-0CC79043A15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C29D1F9-BB3F-43B8-AFE9-C8D3B6DC2483}"/>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3743751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0AD928-9ADA-4D96-84C9-82BFFCFDC73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2EA2C8A-B7AE-4EFB-8CDF-65B334DC5B8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32CE092-87EF-4B16-B0CD-E3DA61C27619}"/>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5" name="Fußzeilenplatzhalter 4">
            <a:extLst>
              <a:ext uri="{FF2B5EF4-FFF2-40B4-BE49-F238E27FC236}">
                <a16:creationId xmlns:a16="http://schemas.microsoft.com/office/drawing/2014/main" id="{8073FC3C-92C8-435D-88D1-2B983931B78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43DDDB9-A499-4262-9410-EB808BE29062}"/>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3371115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6F18F1-F4C9-472D-A50A-532A4B1F46D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D32BC02-0638-46F5-8DEB-9DD2998D35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FE0A4C4-9FF0-46FC-A2FD-A669196B4696}"/>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5" name="Fußzeilenplatzhalter 4">
            <a:extLst>
              <a:ext uri="{FF2B5EF4-FFF2-40B4-BE49-F238E27FC236}">
                <a16:creationId xmlns:a16="http://schemas.microsoft.com/office/drawing/2014/main" id="{D1306C11-E1AD-4A62-A983-A44A9A864F9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EBC90F5-30EC-40AA-AC5E-DC18BC8D6390}"/>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1295865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2DD343-EB72-4DC3-BB04-C05C4CBCF4A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97F19BF-A43D-4F7C-B429-92246A01714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9273FD1-6F76-4ACC-AB03-A3F8B254A1ED}"/>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6108204-2505-43C9-9D4E-78BA6C3D7502}"/>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6" name="Fußzeilenplatzhalter 5">
            <a:extLst>
              <a:ext uri="{FF2B5EF4-FFF2-40B4-BE49-F238E27FC236}">
                <a16:creationId xmlns:a16="http://schemas.microsoft.com/office/drawing/2014/main" id="{923514AC-93EE-4068-B1F0-EF32CF2BAEE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9D2868A-48F1-4B5A-AB23-565A208CA73A}"/>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2275150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4BEB9-590A-41EA-8F79-33F3DE74265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BBF1481-12C0-43A2-8348-2BAA2ECBA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5747134B-9D44-4A79-BFB4-23727F483EA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AA57034-9436-45D4-A6DF-3C080E9E75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603D368-D9B8-493A-83AB-1CA14B27266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E05A0D4-9D88-4191-AEA4-ACA60AC4270E}"/>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8" name="Fußzeilenplatzhalter 7">
            <a:extLst>
              <a:ext uri="{FF2B5EF4-FFF2-40B4-BE49-F238E27FC236}">
                <a16:creationId xmlns:a16="http://schemas.microsoft.com/office/drawing/2014/main" id="{F9FB7E56-E454-4D2D-B701-85EE5FD84602}"/>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766E596-DF3E-46BB-BB9E-CC79EA603B71}"/>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4013437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BBBD52-CD3C-4D72-8047-576BC9AE912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9FE4D69A-9C08-48D1-8224-89948983DD85}"/>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4" name="Fußzeilenplatzhalter 3">
            <a:extLst>
              <a:ext uri="{FF2B5EF4-FFF2-40B4-BE49-F238E27FC236}">
                <a16:creationId xmlns:a16="http://schemas.microsoft.com/office/drawing/2014/main" id="{8F6B4BD7-FD77-4680-9F7F-A7721107F6EE}"/>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F7B50984-6C85-4B29-AD51-7B5D1C10734C}"/>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2316209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A45028A-A50F-48E5-A93F-784C475863C8}"/>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3" name="Fußzeilenplatzhalter 2">
            <a:extLst>
              <a:ext uri="{FF2B5EF4-FFF2-40B4-BE49-F238E27FC236}">
                <a16:creationId xmlns:a16="http://schemas.microsoft.com/office/drawing/2014/main" id="{139B054C-3343-4D74-ACE6-7B1EB6E6AC4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7A9E96C-58E7-4D3B-957E-071D712C0CE3}"/>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414377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B3E557-94DE-41ED-80F8-A9C1134F16E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473BD39-0D5E-4176-8C88-61844CD7B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036991DA-353D-4703-B6F1-8949A7B86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73B51C6-01DF-4CC5-88C7-D3F707C674A3}"/>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6" name="Fußzeilenplatzhalter 5">
            <a:extLst>
              <a:ext uri="{FF2B5EF4-FFF2-40B4-BE49-F238E27FC236}">
                <a16:creationId xmlns:a16="http://schemas.microsoft.com/office/drawing/2014/main" id="{CF011546-F889-4A3D-8F58-B4043F0A0AE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77EA61F-845A-4533-8496-AF37A01272BC}"/>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2598552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A0C9C5-CA77-4937-A151-A38B45A06DB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09B04C9C-86DC-48FD-A67D-607D97DCF5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386E7494-A3F6-4493-A3FD-04BED23B8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55946A8-A506-4656-A9A0-34DAEC7ED99B}"/>
              </a:ext>
            </a:extLst>
          </p:cNvPr>
          <p:cNvSpPr>
            <a:spLocks noGrp="1"/>
          </p:cNvSpPr>
          <p:nvPr>
            <p:ph type="dt" sz="half" idx="10"/>
          </p:nvPr>
        </p:nvSpPr>
        <p:spPr/>
        <p:txBody>
          <a:bodyPr/>
          <a:lstStyle/>
          <a:p>
            <a:fld id="{2F9D8A40-847B-433E-9A0E-DB43C2920DC3}" type="datetimeFigureOut">
              <a:rPr lang="de-DE" smtClean="0"/>
              <a:t>07.07.2025</a:t>
            </a:fld>
            <a:endParaRPr lang="de-DE"/>
          </a:p>
        </p:txBody>
      </p:sp>
      <p:sp>
        <p:nvSpPr>
          <p:cNvPr id="6" name="Fußzeilenplatzhalter 5">
            <a:extLst>
              <a:ext uri="{FF2B5EF4-FFF2-40B4-BE49-F238E27FC236}">
                <a16:creationId xmlns:a16="http://schemas.microsoft.com/office/drawing/2014/main" id="{49258C94-9FA1-4F13-BD96-E22D06AB187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7E2832F-8370-48AF-AD57-48859246BB4E}"/>
              </a:ext>
            </a:extLst>
          </p:cNvPr>
          <p:cNvSpPr>
            <a:spLocks noGrp="1"/>
          </p:cNvSpPr>
          <p:nvPr>
            <p:ph type="sldNum" sz="quarter" idx="12"/>
          </p:nvPr>
        </p:nvSpPr>
        <p:spPr/>
        <p:txBody>
          <a:bodyPr/>
          <a:lstStyle/>
          <a:p>
            <a:fld id="{E2552F57-39F1-4414-A95D-D330A9050032}" type="slidenum">
              <a:rPr lang="de-DE" smtClean="0"/>
              <a:t>‹Nr.›</a:t>
            </a:fld>
            <a:endParaRPr lang="de-DE"/>
          </a:p>
        </p:txBody>
      </p:sp>
    </p:spTree>
    <p:extLst>
      <p:ext uri="{BB962C8B-B14F-4D97-AF65-F5344CB8AC3E}">
        <p14:creationId xmlns:p14="http://schemas.microsoft.com/office/powerpoint/2010/main" val="659926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61AA"/>
            </a:gs>
            <a:gs pos="100000">
              <a:srgbClr val="004D86"/>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3C9707F-7C9D-48AF-9A22-C419B47F3D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03D0D37-A68C-4736-8036-D4EAFB23FF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C6A94AD-9CFC-465E-ABC2-E0E9419081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D8A40-847B-433E-9A0E-DB43C2920DC3}" type="datetimeFigureOut">
              <a:rPr lang="de-DE" smtClean="0"/>
              <a:t>07.07.2025</a:t>
            </a:fld>
            <a:endParaRPr lang="de-DE"/>
          </a:p>
        </p:txBody>
      </p:sp>
      <p:sp>
        <p:nvSpPr>
          <p:cNvPr id="5" name="Fußzeilenplatzhalter 4">
            <a:extLst>
              <a:ext uri="{FF2B5EF4-FFF2-40B4-BE49-F238E27FC236}">
                <a16:creationId xmlns:a16="http://schemas.microsoft.com/office/drawing/2014/main" id="{B73C02BC-1A5C-49B0-9E9E-D3CB708BEC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0FE653C-9712-4E63-844E-92D4CFD321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52F57-39F1-4414-A95D-D330A9050032}" type="slidenum">
              <a:rPr lang="de-DE" smtClean="0"/>
              <a:t>‹Nr.›</a:t>
            </a:fld>
            <a:endParaRPr lang="de-DE"/>
          </a:p>
        </p:txBody>
      </p:sp>
    </p:spTree>
    <p:extLst>
      <p:ext uri="{BB962C8B-B14F-4D97-AF65-F5344CB8AC3E}">
        <p14:creationId xmlns:p14="http://schemas.microsoft.com/office/powerpoint/2010/main" val="1372588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hyperlink" Target="mailto:info@cleverq.de"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cleverq.de/" TargetMode="Externa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Textfeld 30">
            <a:extLst>
              <a:ext uri="{FF2B5EF4-FFF2-40B4-BE49-F238E27FC236}">
                <a16:creationId xmlns:a16="http://schemas.microsoft.com/office/drawing/2014/main" id="{5FEAF48C-A5A7-4D16-90F1-A7053CB464F5}"/>
              </a:ext>
            </a:extLst>
          </p:cNvPr>
          <p:cNvSpPr txBox="1"/>
          <p:nvPr/>
        </p:nvSpPr>
        <p:spPr>
          <a:xfrm>
            <a:off x="435031" y="2296145"/>
            <a:ext cx="5703918" cy="707886"/>
          </a:xfrm>
          <a:prstGeom prst="rect">
            <a:avLst/>
          </a:prstGeom>
          <a:noFill/>
        </p:spPr>
        <p:txBody>
          <a:bodyPr wrap="square">
            <a:spAutoFit/>
          </a:bodyPr>
          <a:lstStyle/>
          <a:p>
            <a:r>
              <a:rPr lang="de-DE" sz="2000" dirty="0">
                <a:latin typeface="Poppins SemiBold" panose="00000700000000000000" pitchFamily="2" charset="0"/>
                <a:cs typeface="Poppins SemiBold" panose="00000700000000000000" pitchFamily="2" charset="0"/>
              </a:rPr>
              <a:t>AI </a:t>
            </a:r>
            <a:r>
              <a:rPr lang="de-DE" sz="2000" dirty="0" err="1">
                <a:latin typeface="Poppins SemiBold" panose="00000700000000000000" pitchFamily="2" charset="0"/>
                <a:cs typeface="Poppins SemiBold" panose="00000700000000000000" pitchFamily="2" charset="0"/>
              </a:rPr>
              <a:t>powered</a:t>
            </a:r>
            <a:r>
              <a:rPr lang="de-DE" sz="2000" dirty="0">
                <a:latin typeface="Poppins SemiBold" panose="00000700000000000000" pitchFamily="2" charset="0"/>
                <a:cs typeface="Poppins SemiBold" panose="00000700000000000000" pitchFamily="2" charset="0"/>
              </a:rPr>
              <a:t> </a:t>
            </a:r>
            <a:r>
              <a:rPr lang="de-DE" sz="2000" dirty="0" err="1">
                <a:latin typeface="Poppins SemiBold" panose="00000700000000000000" pitchFamily="2" charset="0"/>
                <a:cs typeface="Poppins SemiBold" panose="00000700000000000000" pitchFamily="2" charset="0"/>
              </a:rPr>
              <a:t>avatars</a:t>
            </a:r>
            <a:r>
              <a:rPr lang="de-DE" sz="2000" dirty="0">
                <a:latin typeface="Poppins SemiBold" panose="00000700000000000000" pitchFamily="2" charset="0"/>
                <a:cs typeface="Poppins SemiBold" panose="00000700000000000000" pitchFamily="2" charset="0"/>
              </a:rPr>
              <a:t> </a:t>
            </a:r>
            <a:r>
              <a:rPr lang="de-DE" sz="2000" dirty="0" err="1">
                <a:latin typeface="Poppins SemiBold" panose="00000700000000000000" pitchFamily="2" charset="0"/>
                <a:cs typeface="Poppins SemiBold" panose="00000700000000000000" pitchFamily="2" charset="0"/>
              </a:rPr>
              <a:t>for</a:t>
            </a:r>
            <a:r>
              <a:rPr lang="de-DE" sz="2000" dirty="0">
                <a:latin typeface="Poppins Light" panose="00000400000000000000" pitchFamily="2" charset="0"/>
                <a:cs typeface="Poppins Light" panose="00000400000000000000" pitchFamily="2" charset="0"/>
              </a:rPr>
              <a:t> </a:t>
            </a:r>
            <a:r>
              <a:rPr lang="de-DE" sz="2000" dirty="0">
                <a:latin typeface="Poppins SemiBold" panose="00000700000000000000" pitchFamily="2" charset="0"/>
                <a:cs typeface="Poppins SemiBold" panose="00000700000000000000" pitchFamily="2" charset="0"/>
              </a:rPr>
              <a:t>modern </a:t>
            </a:r>
            <a:br>
              <a:rPr lang="de-DE" sz="2000" dirty="0">
                <a:latin typeface="Poppins SemiBold" panose="00000700000000000000" pitchFamily="2" charset="0"/>
                <a:cs typeface="Poppins SemiBold" panose="00000700000000000000" pitchFamily="2" charset="0"/>
              </a:rPr>
            </a:br>
            <a:r>
              <a:rPr lang="de-DE" sz="2000" dirty="0">
                <a:latin typeface="Poppins SemiBold" panose="00000700000000000000" pitchFamily="2" charset="0"/>
                <a:cs typeface="Poppins SemiBold" panose="00000700000000000000" pitchFamily="2" charset="0"/>
              </a:rPr>
              <a:t>Self Service Kiosk Systems</a:t>
            </a:r>
            <a:endParaRPr lang="de-DE" sz="2400" dirty="0">
              <a:latin typeface="Poppins SemiBold" panose="00000700000000000000" pitchFamily="2" charset="0"/>
              <a:cs typeface="Poppins SemiBold" panose="00000700000000000000" pitchFamily="2" charset="0"/>
            </a:endParaRPr>
          </a:p>
        </p:txBody>
      </p:sp>
      <p:sp>
        <p:nvSpPr>
          <p:cNvPr id="9" name="Textfeld 8">
            <a:extLst>
              <a:ext uri="{FF2B5EF4-FFF2-40B4-BE49-F238E27FC236}">
                <a16:creationId xmlns:a16="http://schemas.microsoft.com/office/drawing/2014/main" id="{AD254A5C-0826-793C-F442-77DAE7C5CF24}"/>
              </a:ext>
            </a:extLst>
          </p:cNvPr>
          <p:cNvSpPr txBox="1"/>
          <p:nvPr/>
        </p:nvSpPr>
        <p:spPr>
          <a:xfrm>
            <a:off x="451594" y="3214616"/>
            <a:ext cx="2782584" cy="461665"/>
          </a:xfrm>
          <a:prstGeom prst="rect">
            <a:avLst/>
          </a:prstGeom>
          <a:noFill/>
        </p:spPr>
        <p:txBody>
          <a:bodyPr wrap="square">
            <a:spAutoFit/>
          </a:bodyPr>
          <a:lstStyle/>
          <a:p>
            <a:r>
              <a:rPr lang="en-US" sz="1200" dirty="0">
                <a:latin typeface="Poppins Light" panose="00000400000000000000" pitchFamily="2" charset="0"/>
                <a:cs typeface="Poppins Light" panose="00000400000000000000" pitchFamily="2" charset="0"/>
              </a:rPr>
              <a:t>Transforming Self-Service with Human-Like AI Connections</a:t>
            </a:r>
            <a:endParaRPr lang="de-DE" sz="1200" dirty="0"/>
          </a:p>
        </p:txBody>
      </p:sp>
      <p:pic>
        <p:nvPicPr>
          <p:cNvPr id="18" name="Graphic 17">
            <a:extLst>
              <a:ext uri="{FF2B5EF4-FFF2-40B4-BE49-F238E27FC236}">
                <a16:creationId xmlns:a16="http://schemas.microsoft.com/office/drawing/2014/main" id="{418C6A44-2EEC-ED3D-ED09-A18DF799CE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5750" y="1034688"/>
            <a:ext cx="2778428" cy="736530"/>
          </a:xfrm>
          <a:prstGeom prst="rect">
            <a:avLst/>
          </a:prstGeom>
        </p:spPr>
      </p:pic>
      <p:pic>
        <p:nvPicPr>
          <p:cNvPr id="21" name="Picture 20">
            <a:extLst>
              <a:ext uri="{FF2B5EF4-FFF2-40B4-BE49-F238E27FC236}">
                <a16:creationId xmlns:a16="http://schemas.microsoft.com/office/drawing/2014/main" id="{993B48E2-51D4-F202-C213-5C6975A6CF44}"/>
              </a:ext>
            </a:extLst>
          </p:cNvPr>
          <p:cNvPicPr>
            <a:picLocks noChangeAspect="1"/>
          </p:cNvPicPr>
          <p:nvPr/>
        </p:nvPicPr>
        <p:blipFill>
          <a:blip r:embed="rId4"/>
          <a:stretch>
            <a:fillRect/>
          </a:stretch>
        </p:blipFill>
        <p:spPr>
          <a:xfrm>
            <a:off x="7246087" y="818587"/>
            <a:ext cx="4940316" cy="8300618"/>
          </a:xfrm>
          <a:prstGeom prst="rect">
            <a:avLst/>
          </a:prstGeom>
        </p:spPr>
      </p:pic>
      <p:sp>
        <p:nvSpPr>
          <p:cNvPr id="22" name="Textfeld 19">
            <a:extLst>
              <a:ext uri="{FF2B5EF4-FFF2-40B4-BE49-F238E27FC236}">
                <a16:creationId xmlns:a16="http://schemas.microsoft.com/office/drawing/2014/main" id="{01859F90-E52C-9E0C-0811-3CA5E3E98A5E}"/>
              </a:ext>
            </a:extLst>
          </p:cNvPr>
          <p:cNvSpPr txBox="1"/>
          <p:nvPr/>
        </p:nvSpPr>
        <p:spPr>
          <a:xfrm>
            <a:off x="3139242" y="1384054"/>
            <a:ext cx="1231144" cy="400110"/>
          </a:xfrm>
          <a:prstGeom prst="rect">
            <a:avLst/>
          </a:prstGeom>
          <a:noFill/>
        </p:spPr>
        <p:txBody>
          <a:bodyPr wrap="square">
            <a:spAutoFit/>
          </a:bodyPr>
          <a:lstStyle/>
          <a:p>
            <a:r>
              <a:rPr lang="de-DE" sz="2000" dirty="0">
                <a:latin typeface="Poppins Light" panose="00000400000000000000" pitchFamily="2" charset="0"/>
                <a:cs typeface="Poppins Light" panose="00000400000000000000" pitchFamily="2" charset="0"/>
              </a:rPr>
              <a:t>Avatar</a:t>
            </a:r>
          </a:p>
        </p:txBody>
      </p:sp>
      <p:pic>
        <p:nvPicPr>
          <p:cNvPr id="13" name="Picture 12">
            <a:extLst>
              <a:ext uri="{FF2B5EF4-FFF2-40B4-BE49-F238E27FC236}">
                <a16:creationId xmlns:a16="http://schemas.microsoft.com/office/drawing/2014/main" id="{A79A90AE-259E-1D0C-5A93-F7EBD4B55BF9}"/>
              </a:ext>
            </a:extLst>
          </p:cNvPr>
          <p:cNvPicPr>
            <a:picLocks noChangeAspect="1"/>
          </p:cNvPicPr>
          <p:nvPr/>
        </p:nvPicPr>
        <p:blipFill>
          <a:blip r:embed="rId5"/>
          <a:stretch>
            <a:fillRect/>
          </a:stretch>
        </p:blipFill>
        <p:spPr>
          <a:xfrm>
            <a:off x="3798697" y="3016977"/>
            <a:ext cx="5547518" cy="5547518"/>
          </a:xfrm>
          <a:prstGeom prst="rect">
            <a:avLst/>
          </a:prstGeom>
        </p:spPr>
      </p:pic>
    </p:spTree>
    <p:extLst>
      <p:ext uri="{BB962C8B-B14F-4D97-AF65-F5344CB8AC3E}">
        <p14:creationId xmlns:p14="http://schemas.microsoft.com/office/powerpoint/2010/main" val="1781493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E1B370A6-C30E-3E4A-2155-66133EF155C0}"/>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8FEC727C-C35F-F0CA-E6FE-C51DDB4A3629}"/>
              </a:ext>
            </a:extLst>
          </p:cNvPr>
          <p:cNvSpPr txBox="1"/>
          <p:nvPr/>
        </p:nvSpPr>
        <p:spPr>
          <a:xfrm>
            <a:off x="523410" y="616187"/>
            <a:ext cx="55725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Strategic technology collaboration between </a:t>
            </a:r>
            <a:r>
              <a:rPr kumimoji="0" lang="en-US"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cleverQ</a:t>
            </a: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 and Humanizing</a:t>
            </a:r>
            <a:endPar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sp>
        <p:nvSpPr>
          <p:cNvPr id="4" name="Textfeld 15">
            <a:extLst>
              <a:ext uri="{FF2B5EF4-FFF2-40B4-BE49-F238E27FC236}">
                <a16:creationId xmlns:a16="http://schemas.microsoft.com/office/drawing/2014/main" id="{8CE329EF-B5A9-5F9F-6309-50256F917E71}"/>
              </a:ext>
            </a:extLst>
          </p:cNvPr>
          <p:cNvSpPr txBox="1"/>
          <p:nvPr/>
        </p:nvSpPr>
        <p:spPr>
          <a:xfrm>
            <a:off x="523410" y="2100340"/>
            <a:ext cx="5572589" cy="2477858"/>
          </a:xfrm>
          <a:prstGeom prst="rect">
            <a:avLst/>
          </a:prstGeom>
          <a:noFill/>
        </p:spPr>
        <p:txBody>
          <a:bodyPr wrap="square" rtlCol="0">
            <a:spAutoFit/>
          </a:bodyPr>
          <a:lstStyle/>
          <a:p>
            <a:pPr lvl="0">
              <a:lnSpc>
                <a:spcPct val="150000"/>
              </a:lnSpc>
              <a:spcAft>
                <a:spcPts val="1200"/>
              </a:spcAft>
              <a:defRPr/>
            </a:pPr>
            <a:r>
              <a:rPr lang="en-US" sz="1400" dirty="0">
                <a:latin typeface="Poppins Light" panose="00000400000000000000" pitchFamily="2" charset="0"/>
                <a:cs typeface="Poppins Light" panose="00000400000000000000" pitchFamily="2" charset="0"/>
              </a:rPr>
              <a:t>The two German companies, B.I.C. GmbH and </a:t>
            </a:r>
            <a:br>
              <a:rPr lang="en-US" sz="1400" dirty="0">
                <a:latin typeface="Poppins Light" panose="00000400000000000000" pitchFamily="2" charset="0"/>
                <a:cs typeface="Poppins Light" panose="00000400000000000000" pitchFamily="2" charset="0"/>
              </a:rPr>
            </a:br>
            <a:r>
              <a:rPr lang="en-US" sz="1400" dirty="0">
                <a:latin typeface="Poppins Light" panose="00000400000000000000" pitchFamily="2" charset="0"/>
                <a:cs typeface="Poppins Light" panose="00000400000000000000" pitchFamily="2" charset="0"/>
              </a:rPr>
              <a:t>Humanizing Technologies GmbH have entered a strategic technology partnership to enable intelligent, digitalized service processes across various industries. </a:t>
            </a:r>
          </a:p>
          <a:p>
            <a:pPr lvl="0">
              <a:lnSpc>
                <a:spcPct val="150000"/>
              </a:lnSpc>
              <a:spcAft>
                <a:spcPts val="1200"/>
              </a:spcAft>
              <a:defRPr/>
            </a:pPr>
            <a:r>
              <a:rPr lang="en-US" sz="1400" dirty="0">
                <a:latin typeface="Poppins Light" panose="00000400000000000000" pitchFamily="2" charset="0"/>
                <a:cs typeface="Poppins Light" panose="00000400000000000000" pitchFamily="2" charset="0"/>
              </a:rPr>
              <a:t>This collaboration combines a powerful appointment and queue management system / customer journey with AI-driven communication and automation.</a:t>
            </a:r>
            <a:endParaRPr kumimoji="0" lang="en-US"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pic>
        <p:nvPicPr>
          <p:cNvPr id="9" name="Picture 8" descr="A black background with blue and grey text&#10;&#10;AI-generated content may be incorrect.">
            <a:extLst>
              <a:ext uri="{FF2B5EF4-FFF2-40B4-BE49-F238E27FC236}">
                <a16:creationId xmlns:a16="http://schemas.microsoft.com/office/drawing/2014/main" id="{03F8CA2D-010C-9EB2-662D-A457C0E88FE2}"/>
              </a:ext>
            </a:extLst>
          </p:cNvPr>
          <p:cNvPicPr>
            <a:picLocks noChangeAspect="1"/>
          </p:cNvPicPr>
          <p:nvPr/>
        </p:nvPicPr>
        <p:blipFill>
          <a:blip r:embed="rId2">
            <a:extLst>
              <a:ext uri="{28A0092B-C50C-407E-A947-70E740481C1C}">
                <a14:useLocalDpi xmlns:a14="http://schemas.microsoft.com/office/drawing/2010/main" val="0"/>
              </a:ext>
            </a:extLst>
          </a:blip>
          <a:srcRect t="32357" b="29030"/>
          <a:stretch>
            <a:fillRect/>
          </a:stretch>
        </p:blipFill>
        <p:spPr>
          <a:xfrm>
            <a:off x="2753907" y="4928690"/>
            <a:ext cx="2054444" cy="793303"/>
          </a:xfrm>
          <a:prstGeom prst="rect">
            <a:avLst/>
          </a:prstGeom>
        </p:spPr>
      </p:pic>
      <p:pic>
        <p:nvPicPr>
          <p:cNvPr id="10" name="Graphic 9">
            <a:extLst>
              <a:ext uri="{FF2B5EF4-FFF2-40B4-BE49-F238E27FC236}">
                <a16:creationId xmlns:a16="http://schemas.microsoft.com/office/drawing/2014/main" id="{EBA1CEC2-4C73-BE22-6869-E427029F04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276" y="4980012"/>
            <a:ext cx="2054444" cy="544610"/>
          </a:xfrm>
          <a:prstGeom prst="rect">
            <a:avLst/>
          </a:prstGeom>
        </p:spPr>
      </p:pic>
      <p:pic>
        <p:nvPicPr>
          <p:cNvPr id="25" name="Picture 24">
            <a:extLst>
              <a:ext uri="{FF2B5EF4-FFF2-40B4-BE49-F238E27FC236}">
                <a16:creationId xmlns:a16="http://schemas.microsoft.com/office/drawing/2014/main" id="{697DDDA0-5548-0B33-1431-086FBC2E3B0E}"/>
              </a:ext>
            </a:extLst>
          </p:cNvPr>
          <p:cNvPicPr>
            <a:picLocks noChangeAspect="1"/>
          </p:cNvPicPr>
          <p:nvPr/>
        </p:nvPicPr>
        <p:blipFill>
          <a:blip r:embed="rId5"/>
          <a:stretch>
            <a:fillRect/>
          </a:stretch>
        </p:blipFill>
        <p:spPr>
          <a:xfrm>
            <a:off x="7629819" y="1505021"/>
            <a:ext cx="4081705" cy="6858000"/>
          </a:xfrm>
          <a:prstGeom prst="rect">
            <a:avLst/>
          </a:prstGeom>
        </p:spPr>
      </p:pic>
    </p:spTree>
    <p:extLst>
      <p:ext uri="{BB962C8B-B14F-4D97-AF65-F5344CB8AC3E}">
        <p14:creationId xmlns:p14="http://schemas.microsoft.com/office/powerpoint/2010/main" val="3527023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173BB27D-3FA3-95A4-742F-D822E29E9FEF}"/>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A602DF11-A3C2-F256-956A-90D052690A99}"/>
              </a:ext>
            </a:extLst>
          </p:cNvPr>
          <p:cNvSpPr txBox="1"/>
          <p:nvPr/>
        </p:nvSpPr>
        <p:spPr>
          <a:xfrm>
            <a:off x="523410" y="616187"/>
            <a:ext cx="55725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Joint Mission and Goals</a:t>
            </a:r>
            <a:endPar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sp>
        <p:nvSpPr>
          <p:cNvPr id="4" name="Textfeld 15">
            <a:extLst>
              <a:ext uri="{FF2B5EF4-FFF2-40B4-BE49-F238E27FC236}">
                <a16:creationId xmlns:a16="http://schemas.microsoft.com/office/drawing/2014/main" id="{2F552AB5-BAAC-9D56-4AC1-09CD7E469C08}"/>
              </a:ext>
            </a:extLst>
          </p:cNvPr>
          <p:cNvSpPr txBox="1"/>
          <p:nvPr/>
        </p:nvSpPr>
        <p:spPr>
          <a:xfrm>
            <a:off x="523410" y="1663460"/>
            <a:ext cx="4957910" cy="3913379"/>
          </a:xfrm>
          <a:prstGeom prst="rect">
            <a:avLst/>
          </a:prstGeom>
          <a:noFill/>
        </p:spPr>
        <p:txBody>
          <a:bodyPr wrap="square" rtlCol="0">
            <a:spAutoFit/>
          </a:bodyPr>
          <a:lstStyle/>
          <a:p>
            <a:pPr lvl="0">
              <a:lnSpc>
                <a:spcPct val="150000"/>
              </a:lnSpc>
              <a:spcAft>
                <a:spcPts val="1200"/>
              </a:spcAft>
              <a:defRPr/>
            </a:pPr>
            <a:r>
              <a:rPr lang="en-US" sz="1400" dirty="0">
                <a:latin typeface="Poppins Light" panose="00000400000000000000" pitchFamily="2" charset="0"/>
                <a:cs typeface="Poppins Light" panose="00000400000000000000" pitchFamily="2" charset="0"/>
              </a:rPr>
              <a:t>By combining our core technologies, we aim to create intelligent, end-to-end service solutions that bring lasting value to both organizations and their customers. </a:t>
            </a:r>
            <a:endParaRPr kumimoji="0" lang="en-US"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a:p>
            <a:pPr marL="171450" lvl="0" indent="-171450">
              <a:lnSpc>
                <a:spcPct val="150000"/>
              </a:lnSpc>
              <a:spcAft>
                <a:spcPts val="1200"/>
              </a:spcAft>
              <a:buFont typeface="Wingdings" panose="05000000000000000000" pitchFamily="2" charset="2"/>
              <a:buChar char="§"/>
              <a:defRPr/>
            </a:pPr>
            <a:r>
              <a:rPr lang="en-US" sz="1200" dirty="0">
                <a:solidFill>
                  <a:prstClr val="black"/>
                </a:solidFill>
                <a:latin typeface="Poppins Light" panose="00000400000000000000" pitchFamily="2" charset="0"/>
                <a:cs typeface="Poppins Light" panose="00000400000000000000" pitchFamily="2" charset="0"/>
              </a:rPr>
              <a:t>Digitize and streamline service processes to improve operational efficiency</a:t>
            </a:r>
          </a:p>
          <a:p>
            <a:pPr marL="171450" lvl="0" indent="-171450">
              <a:lnSpc>
                <a:spcPct val="150000"/>
              </a:lnSpc>
              <a:spcAft>
                <a:spcPts val="1200"/>
              </a:spcAft>
              <a:buFont typeface="Wingdings" panose="05000000000000000000" pitchFamily="2" charset="2"/>
              <a:buChar char="§"/>
              <a:defRPr/>
            </a:pPr>
            <a:r>
              <a:rPr lang="en-US" sz="1200" dirty="0">
                <a:solidFill>
                  <a:prstClr val="black"/>
                </a:solidFill>
                <a:latin typeface="Poppins Light" panose="00000400000000000000" pitchFamily="2" charset="0"/>
                <a:cs typeface="Poppins Light" panose="00000400000000000000" pitchFamily="2" charset="0"/>
              </a:rPr>
              <a:t>Reduce waiting time and eliminate unnecessary delays</a:t>
            </a:r>
          </a:p>
          <a:p>
            <a:pPr marL="171450" lvl="0" indent="-171450">
              <a:lnSpc>
                <a:spcPct val="150000"/>
              </a:lnSpc>
              <a:spcAft>
                <a:spcPts val="1200"/>
              </a:spcAft>
              <a:buFont typeface="Wingdings" panose="05000000000000000000" pitchFamily="2" charset="2"/>
              <a:buChar char="§"/>
              <a:defRPr/>
            </a:pPr>
            <a:r>
              <a:rPr lang="en-US" sz="1200" dirty="0">
                <a:solidFill>
                  <a:prstClr val="black"/>
                </a:solidFill>
                <a:latin typeface="Poppins Light" panose="00000400000000000000" pitchFamily="2" charset="0"/>
                <a:cs typeface="Poppins Light" panose="00000400000000000000" pitchFamily="2" charset="0"/>
              </a:rPr>
              <a:t>Enhance the overall customer and visitor experience through intuitive, guided interactions</a:t>
            </a:r>
          </a:p>
          <a:p>
            <a:pPr marL="171450" lvl="0" indent="-171450">
              <a:lnSpc>
                <a:spcPct val="150000"/>
              </a:lnSpc>
              <a:spcAft>
                <a:spcPts val="1200"/>
              </a:spcAft>
              <a:buFont typeface="Wingdings" panose="05000000000000000000" pitchFamily="2" charset="2"/>
              <a:buChar char="§"/>
              <a:defRPr/>
            </a:pPr>
            <a:r>
              <a:rPr lang="en-US" sz="1200" dirty="0">
                <a:solidFill>
                  <a:prstClr val="black"/>
                </a:solidFill>
                <a:latin typeface="Poppins Light" panose="00000400000000000000" pitchFamily="2" charset="0"/>
                <a:cs typeface="Poppins Light" panose="00000400000000000000" pitchFamily="2" charset="0"/>
              </a:rPr>
              <a:t>Enable better utilization of staff resources by automating repetitive and low-value tasks</a:t>
            </a:r>
            <a:endParaRPr kumimoji="0" lang="en-US" sz="12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pic>
        <p:nvPicPr>
          <p:cNvPr id="27" name="Picture 26">
            <a:extLst>
              <a:ext uri="{FF2B5EF4-FFF2-40B4-BE49-F238E27FC236}">
                <a16:creationId xmlns:a16="http://schemas.microsoft.com/office/drawing/2014/main" id="{10CE18D9-9556-6F73-7764-20EF7AFDAE2A}"/>
              </a:ext>
            </a:extLst>
          </p:cNvPr>
          <p:cNvPicPr>
            <a:picLocks noChangeAspect="1"/>
          </p:cNvPicPr>
          <p:nvPr/>
        </p:nvPicPr>
        <p:blipFill>
          <a:blip r:embed="rId2"/>
          <a:stretch>
            <a:fillRect/>
          </a:stretch>
        </p:blipFill>
        <p:spPr>
          <a:xfrm>
            <a:off x="6934200" y="696989"/>
            <a:ext cx="4495800" cy="5464022"/>
          </a:xfrm>
          <a:prstGeom prst="rect">
            <a:avLst/>
          </a:prstGeom>
        </p:spPr>
      </p:pic>
    </p:spTree>
    <p:extLst>
      <p:ext uri="{BB962C8B-B14F-4D97-AF65-F5344CB8AC3E}">
        <p14:creationId xmlns:p14="http://schemas.microsoft.com/office/powerpoint/2010/main" val="2897388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9DCA728F-A4CA-A3D1-6C1C-5A4CCEEB4E30}"/>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D0461AF1-D5D2-A468-6B71-F4A981EC5C31}"/>
              </a:ext>
            </a:extLst>
          </p:cNvPr>
          <p:cNvSpPr txBox="1"/>
          <p:nvPr/>
        </p:nvSpPr>
        <p:spPr>
          <a:xfrm>
            <a:off x="523410" y="616187"/>
            <a:ext cx="61504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Industry applications of our partnership</a:t>
            </a:r>
            <a:endPar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sp>
        <p:nvSpPr>
          <p:cNvPr id="4" name="Textfeld 15">
            <a:extLst>
              <a:ext uri="{FF2B5EF4-FFF2-40B4-BE49-F238E27FC236}">
                <a16:creationId xmlns:a16="http://schemas.microsoft.com/office/drawing/2014/main" id="{2683E99D-CF5B-84BE-7134-00DC98AF5728}"/>
              </a:ext>
            </a:extLst>
          </p:cNvPr>
          <p:cNvSpPr txBox="1"/>
          <p:nvPr/>
        </p:nvSpPr>
        <p:spPr>
          <a:xfrm>
            <a:off x="523410" y="1663460"/>
            <a:ext cx="10265240" cy="1354473"/>
          </a:xfrm>
          <a:prstGeom prst="rect">
            <a:avLst/>
          </a:prstGeom>
          <a:noFill/>
        </p:spPr>
        <p:txBody>
          <a:bodyPr wrap="square" rtlCol="0">
            <a:spAutoFit/>
          </a:bodyPr>
          <a:lstStyle/>
          <a:p>
            <a:pPr lvl="0">
              <a:lnSpc>
                <a:spcPct val="150000"/>
              </a:lnSpc>
              <a:spcAft>
                <a:spcPts val="1200"/>
              </a:spcAft>
              <a:defRPr/>
            </a:pPr>
            <a:r>
              <a:rPr lang="en-US" sz="1400" dirty="0">
                <a:latin typeface="Poppins Light" panose="00000400000000000000" pitchFamily="2" charset="0"/>
                <a:cs typeface="Poppins Light" panose="00000400000000000000" pitchFamily="2" charset="0"/>
              </a:rPr>
              <a:t>The combination of </a:t>
            </a:r>
            <a:r>
              <a:rPr lang="en-US" sz="1400" dirty="0" err="1">
                <a:latin typeface="Poppins Light" panose="00000400000000000000" pitchFamily="2" charset="0"/>
                <a:cs typeface="Poppins Light" panose="00000400000000000000" pitchFamily="2" charset="0"/>
              </a:rPr>
              <a:t>cleverQ</a:t>
            </a:r>
            <a:r>
              <a:rPr lang="en-US" sz="1400" dirty="0">
                <a:latin typeface="Poppins Light" panose="00000400000000000000" pitchFamily="2" charset="0"/>
                <a:cs typeface="Poppins Light" panose="00000400000000000000" pitchFamily="2" charset="0"/>
              </a:rPr>
              <a:t> and </a:t>
            </a:r>
            <a:r>
              <a:rPr lang="en-US" sz="1400" dirty="0" err="1">
                <a:latin typeface="Poppins Light" panose="00000400000000000000" pitchFamily="2" charset="0"/>
                <a:cs typeface="Poppins Light" panose="00000400000000000000" pitchFamily="2" charset="0"/>
              </a:rPr>
              <a:t>Humanzing</a:t>
            </a:r>
            <a:r>
              <a:rPr lang="en-US" sz="1400" dirty="0">
                <a:latin typeface="Poppins Light" panose="00000400000000000000" pitchFamily="2" charset="0"/>
                <a:cs typeface="Poppins Light" panose="00000400000000000000" pitchFamily="2" charset="0"/>
              </a:rPr>
              <a:t> unlocks a wide range of use cases across various industries. Wherever visitor flows need to be efficiently managed, waiting times reduced, and service processes intelligently automated, this solution delivers real value. The following overview highlights key sectors and typical application scenarios.</a:t>
            </a:r>
            <a:endParaRPr kumimoji="0" lang="en-US"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pic>
        <p:nvPicPr>
          <p:cNvPr id="7" name="Picture 6">
            <a:extLst>
              <a:ext uri="{FF2B5EF4-FFF2-40B4-BE49-F238E27FC236}">
                <a16:creationId xmlns:a16="http://schemas.microsoft.com/office/drawing/2014/main" id="{DB941141-2FD4-C2F4-994A-642919B4EBBB}"/>
              </a:ext>
            </a:extLst>
          </p:cNvPr>
          <p:cNvPicPr>
            <a:picLocks noChangeAspect="1"/>
          </p:cNvPicPr>
          <p:nvPr/>
        </p:nvPicPr>
        <p:blipFill>
          <a:blip r:embed="rId2"/>
          <a:stretch>
            <a:fillRect/>
          </a:stretch>
        </p:blipFill>
        <p:spPr>
          <a:xfrm>
            <a:off x="523410" y="3159726"/>
            <a:ext cx="10023940" cy="2842766"/>
          </a:xfrm>
          <a:prstGeom prst="rect">
            <a:avLst/>
          </a:prstGeom>
        </p:spPr>
      </p:pic>
    </p:spTree>
    <p:extLst>
      <p:ext uri="{BB962C8B-B14F-4D97-AF65-F5344CB8AC3E}">
        <p14:creationId xmlns:p14="http://schemas.microsoft.com/office/powerpoint/2010/main" val="1194670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FB718161-1C05-B113-D8FE-97AFD7DD65DD}"/>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8D8B0C83-0A5B-EF53-FB1B-A9D5CD0416E2}"/>
              </a:ext>
            </a:extLst>
          </p:cNvPr>
          <p:cNvGrpSpPr/>
          <p:nvPr/>
        </p:nvGrpSpPr>
        <p:grpSpPr>
          <a:xfrm>
            <a:off x="9945439" y="1756219"/>
            <a:ext cx="2534641" cy="933697"/>
            <a:chOff x="8631164" y="263969"/>
            <a:chExt cx="2534641" cy="933697"/>
          </a:xfrm>
        </p:grpSpPr>
        <p:pic>
          <p:nvPicPr>
            <p:cNvPr id="11" name="Picture 10">
              <a:extLst>
                <a:ext uri="{FF2B5EF4-FFF2-40B4-BE49-F238E27FC236}">
                  <a16:creationId xmlns:a16="http://schemas.microsoft.com/office/drawing/2014/main" id="{7C7B7339-DBBA-C58E-C5D3-4B61E2C42153}"/>
                </a:ext>
              </a:extLst>
            </p:cNvPr>
            <p:cNvPicPr>
              <a:picLocks noChangeAspect="1"/>
            </p:cNvPicPr>
            <p:nvPr/>
          </p:nvPicPr>
          <p:blipFill>
            <a:blip r:embed="rId2"/>
            <a:stretch>
              <a:fillRect/>
            </a:stretch>
          </p:blipFill>
          <p:spPr>
            <a:xfrm>
              <a:off x="8631164" y="314326"/>
              <a:ext cx="495772" cy="832986"/>
            </a:xfrm>
            <a:prstGeom prst="rect">
              <a:avLst/>
            </a:prstGeom>
          </p:spPr>
        </p:pic>
        <p:pic>
          <p:nvPicPr>
            <p:cNvPr id="12" name="Picture 11">
              <a:extLst>
                <a:ext uri="{FF2B5EF4-FFF2-40B4-BE49-F238E27FC236}">
                  <a16:creationId xmlns:a16="http://schemas.microsoft.com/office/drawing/2014/main" id="{34C21E9A-82DD-8517-EBF0-F42FD6C47EE6}"/>
                </a:ext>
              </a:extLst>
            </p:cNvPr>
            <p:cNvPicPr>
              <a:picLocks noChangeAspect="1"/>
            </p:cNvPicPr>
            <p:nvPr/>
          </p:nvPicPr>
          <p:blipFill>
            <a:blip r:embed="rId2"/>
            <a:stretch>
              <a:fillRect/>
            </a:stretch>
          </p:blipFill>
          <p:spPr>
            <a:xfrm>
              <a:off x="9271352" y="263969"/>
              <a:ext cx="555712" cy="933697"/>
            </a:xfrm>
            <a:prstGeom prst="rect">
              <a:avLst/>
            </a:prstGeom>
          </p:spPr>
        </p:pic>
        <p:pic>
          <p:nvPicPr>
            <p:cNvPr id="13" name="Picture 12">
              <a:extLst>
                <a:ext uri="{FF2B5EF4-FFF2-40B4-BE49-F238E27FC236}">
                  <a16:creationId xmlns:a16="http://schemas.microsoft.com/office/drawing/2014/main" id="{DAC0685F-C071-6364-BB76-58CCE4B06F6A}"/>
                </a:ext>
              </a:extLst>
            </p:cNvPr>
            <p:cNvPicPr>
              <a:picLocks noChangeAspect="1"/>
            </p:cNvPicPr>
            <p:nvPr/>
          </p:nvPicPr>
          <p:blipFill>
            <a:blip r:embed="rId2"/>
            <a:stretch>
              <a:fillRect/>
            </a:stretch>
          </p:blipFill>
          <p:spPr>
            <a:xfrm>
              <a:off x="9945959" y="263969"/>
              <a:ext cx="555712" cy="933697"/>
            </a:xfrm>
            <a:prstGeom prst="rect">
              <a:avLst/>
            </a:prstGeom>
          </p:spPr>
        </p:pic>
        <p:pic>
          <p:nvPicPr>
            <p:cNvPr id="14" name="Picture 13">
              <a:extLst>
                <a:ext uri="{FF2B5EF4-FFF2-40B4-BE49-F238E27FC236}">
                  <a16:creationId xmlns:a16="http://schemas.microsoft.com/office/drawing/2014/main" id="{C9467B51-241E-89A2-9ABC-ADD9F1099FDE}"/>
                </a:ext>
              </a:extLst>
            </p:cNvPr>
            <p:cNvPicPr>
              <a:picLocks noChangeAspect="1"/>
            </p:cNvPicPr>
            <p:nvPr/>
          </p:nvPicPr>
          <p:blipFill>
            <a:blip r:embed="rId2"/>
            <a:stretch>
              <a:fillRect/>
            </a:stretch>
          </p:blipFill>
          <p:spPr>
            <a:xfrm>
              <a:off x="10610093" y="263969"/>
              <a:ext cx="555712" cy="933697"/>
            </a:xfrm>
            <a:prstGeom prst="rect">
              <a:avLst/>
            </a:prstGeom>
          </p:spPr>
        </p:pic>
      </p:grpSp>
      <p:grpSp>
        <p:nvGrpSpPr>
          <p:cNvPr id="18" name="Group 17">
            <a:extLst>
              <a:ext uri="{FF2B5EF4-FFF2-40B4-BE49-F238E27FC236}">
                <a16:creationId xmlns:a16="http://schemas.microsoft.com/office/drawing/2014/main" id="{8FC75494-149B-CC43-D6A8-CC22D9E7DF28}"/>
              </a:ext>
            </a:extLst>
          </p:cNvPr>
          <p:cNvGrpSpPr/>
          <p:nvPr/>
        </p:nvGrpSpPr>
        <p:grpSpPr>
          <a:xfrm>
            <a:off x="9638368" y="2374977"/>
            <a:ext cx="3162852" cy="1473270"/>
            <a:chOff x="8628289" y="1522704"/>
            <a:chExt cx="3162852" cy="1473270"/>
          </a:xfrm>
        </p:grpSpPr>
        <p:pic>
          <p:nvPicPr>
            <p:cNvPr id="8" name="Picture 7">
              <a:extLst>
                <a:ext uri="{FF2B5EF4-FFF2-40B4-BE49-F238E27FC236}">
                  <a16:creationId xmlns:a16="http://schemas.microsoft.com/office/drawing/2014/main" id="{81DC1D96-D62C-D698-FDC0-69D708DC3159}"/>
                </a:ext>
              </a:extLst>
            </p:cNvPr>
            <p:cNvPicPr>
              <a:picLocks noChangeAspect="1"/>
            </p:cNvPicPr>
            <p:nvPr/>
          </p:nvPicPr>
          <p:blipFill>
            <a:blip r:embed="rId2"/>
            <a:stretch>
              <a:fillRect/>
            </a:stretch>
          </p:blipFill>
          <p:spPr>
            <a:xfrm>
              <a:off x="10914289" y="1522704"/>
              <a:ext cx="876852" cy="1473270"/>
            </a:xfrm>
            <a:prstGeom prst="rect">
              <a:avLst/>
            </a:prstGeom>
          </p:spPr>
        </p:pic>
        <p:pic>
          <p:nvPicPr>
            <p:cNvPr id="9" name="Picture 8">
              <a:extLst>
                <a:ext uri="{FF2B5EF4-FFF2-40B4-BE49-F238E27FC236}">
                  <a16:creationId xmlns:a16="http://schemas.microsoft.com/office/drawing/2014/main" id="{DD1462B0-3F6F-CF08-6D17-7129B9DD2905}"/>
                </a:ext>
              </a:extLst>
            </p:cNvPr>
            <p:cNvPicPr>
              <a:picLocks noChangeAspect="1"/>
            </p:cNvPicPr>
            <p:nvPr/>
          </p:nvPicPr>
          <p:blipFill>
            <a:blip r:embed="rId2"/>
            <a:stretch>
              <a:fillRect/>
            </a:stretch>
          </p:blipFill>
          <p:spPr>
            <a:xfrm>
              <a:off x="9771289" y="1522704"/>
              <a:ext cx="876852" cy="1473270"/>
            </a:xfrm>
            <a:prstGeom prst="rect">
              <a:avLst/>
            </a:prstGeom>
          </p:spPr>
        </p:pic>
        <p:pic>
          <p:nvPicPr>
            <p:cNvPr id="10" name="Picture 9">
              <a:extLst>
                <a:ext uri="{FF2B5EF4-FFF2-40B4-BE49-F238E27FC236}">
                  <a16:creationId xmlns:a16="http://schemas.microsoft.com/office/drawing/2014/main" id="{63639802-2A3C-2E9E-F6E7-4901517A9E62}"/>
                </a:ext>
              </a:extLst>
            </p:cNvPr>
            <p:cNvPicPr>
              <a:picLocks noChangeAspect="1"/>
            </p:cNvPicPr>
            <p:nvPr/>
          </p:nvPicPr>
          <p:blipFill>
            <a:blip r:embed="rId2"/>
            <a:stretch>
              <a:fillRect/>
            </a:stretch>
          </p:blipFill>
          <p:spPr>
            <a:xfrm>
              <a:off x="8628289" y="1522704"/>
              <a:ext cx="876852" cy="1473270"/>
            </a:xfrm>
            <a:prstGeom prst="rect">
              <a:avLst/>
            </a:prstGeom>
          </p:spPr>
        </p:pic>
      </p:grpSp>
      <p:pic>
        <p:nvPicPr>
          <p:cNvPr id="15" name="Picture 14">
            <a:extLst>
              <a:ext uri="{FF2B5EF4-FFF2-40B4-BE49-F238E27FC236}">
                <a16:creationId xmlns:a16="http://schemas.microsoft.com/office/drawing/2014/main" id="{1E531C1F-FCC5-1803-15A9-F1DDEDD47A35}"/>
              </a:ext>
            </a:extLst>
          </p:cNvPr>
          <p:cNvPicPr>
            <a:picLocks noChangeAspect="1"/>
          </p:cNvPicPr>
          <p:nvPr/>
        </p:nvPicPr>
        <p:blipFill>
          <a:blip r:embed="rId2"/>
          <a:stretch>
            <a:fillRect/>
          </a:stretch>
        </p:blipFill>
        <p:spPr>
          <a:xfrm>
            <a:off x="9370664" y="3321011"/>
            <a:ext cx="2817309" cy="4733589"/>
          </a:xfrm>
          <a:prstGeom prst="rect">
            <a:avLst/>
          </a:prstGeom>
        </p:spPr>
      </p:pic>
      <p:sp>
        <p:nvSpPr>
          <p:cNvPr id="2" name="Textfeld 1">
            <a:extLst>
              <a:ext uri="{FF2B5EF4-FFF2-40B4-BE49-F238E27FC236}">
                <a16:creationId xmlns:a16="http://schemas.microsoft.com/office/drawing/2014/main" id="{64FAE425-1A78-079B-433F-42135B115141}"/>
              </a:ext>
            </a:extLst>
          </p:cNvPr>
          <p:cNvSpPr txBox="1"/>
          <p:nvPr/>
        </p:nvSpPr>
        <p:spPr>
          <a:xfrm>
            <a:off x="523410" y="616187"/>
            <a:ext cx="55725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Technological Benefits</a:t>
            </a:r>
            <a:endPar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sp>
        <p:nvSpPr>
          <p:cNvPr id="4" name="Textfeld 15">
            <a:extLst>
              <a:ext uri="{FF2B5EF4-FFF2-40B4-BE49-F238E27FC236}">
                <a16:creationId xmlns:a16="http://schemas.microsoft.com/office/drawing/2014/main" id="{156ED0DB-96FF-3DAC-5B74-B6FE7B83A991}"/>
              </a:ext>
            </a:extLst>
          </p:cNvPr>
          <p:cNvSpPr txBox="1"/>
          <p:nvPr/>
        </p:nvSpPr>
        <p:spPr>
          <a:xfrm>
            <a:off x="523410" y="1663460"/>
            <a:ext cx="7502990" cy="3836435"/>
          </a:xfrm>
          <a:prstGeom prst="rect">
            <a:avLst/>
          </a:prstGeom>
          <a:noFill/>
        </p:spPr>
        <p:txBody>
          <a:bodyPr wrap="square" rtlCol="0">
            <a:spAutoFit/>
          </a:bodyPr>
          <a:lstStyle/>
          <a:p>
            <a:pPr lvl="0">
              <a:lnSpc>
                <a:spcPct val="150000"/>
              </a:lnSpc>
              <a:spcAft>
                <a:spcPts val="1200"/>
              </a:spcAft>
              <a:defRPr/>
            </a:pPr>
            <a:r>
              <a:rPr lang="en-US" sz="1400" dirty="0">
                <a:latin typeface="Poppins Light" panose="00000400000000000000" pitchFamily="2" charset="0"/>
                <a:cs typeface="Poppins Light" panose="00000400000000000000" pitchFamily="2" charset="0"/>
              </a:rPr>
              <a:t>Our technology offers a range of benefits designed to streamline operations and enhance efficiency. Built with scalability and compliance in mind, our solution integrates seamlessly into your existing systems while significantly reducing manual workload and support demands.</a:t>
            </a:r>
          </a:p>
          <a:p>
            <a:pPr lvl="0">
              <a:lnSpc>
                <a:spcPct val="150000"/>
              </a:lnSpc>
              <a:spcAft>
                <a:spcPts val="1200"/>
              </a:spcAft>
              <a:defRPr/>
            </a:pPr>
            <a:endParaRPr lang="en-US" sz="1400" dirty="0">
              <a:latin typeface="Poppins Light" panose="00000400000000000000" pitchFamily="2" charset="0"/>
              <a:cs typeface="Poppins Light" panose="00000400000000000000" pitchFamily="2" charset="0"/>
            </a:endParaRPr>
          </a:p>
          <a:p>
            <a:pPr marL="171450" lvl="0" indent="-171450">
              <a:lnSpc>
                <a:spcPct val="150000"/>
              </a:lnSpc>
              <a:spcAft>
                <a:spcPts val="1200"/>
              </a:spcAft>
              <a:buFont typeface="Wingdings" panose="05000000000000000000" pitchFamily="2" charset="2"/>
              <a:buChar char="§"/>
              <a:defRPr/>
            </a:pPr>
            <a:r>
              <a:rPr lang="en-US" sz="1200" dirty="0">
                <a:solidFill>
                  <a:prstClr val="black"/>
                </a:solidFill>
                <a:latin typeface="Poppins Light" panose="00000400000000000000" pitchFamily="2" charset="0"/>
                <a:cs typeface="Poppins Light" panose="00000400000000000000" pitchFamily="2" charset="0"/>
              </a:rPr>
              <a:t>Scalable via cloud</a:t>
            </a:r>
          </a:p>
          <a:p>
            <a:pPr marL="171450" lvl="0" indent="-171450">
              <a:lnSpc>
                <a:spcPct val="150000"/>
              </a:lnSpc>
              <a:spcAft>
                <a:spcPts val="1200"/>
              </a:spcAft>
              <a:buFont typeface="Wingdings" panose="05000000000000000000" pitchFamily="2" charset="2"/>
              <a:buChar char="§"/>
              <a:defRPr/>
            </a:pPr>
            <a:r>
              <a:rPr lang="en-US" sz="1200" dirty="0">
                <a:solidFill>
                  <a:prstClr val="black"/>
                </a:solidFill>
                <a:latin typeface="Poppins Light" panose="00000400000000000000" pitchFamily="2" charset="0"/>
                <a:cs typeface="Poppins Light" panose="00000400000000000000" pitchFamily="2" charset="0"/>
              </a:rPr>
              <a:t>Data protection compliant &amp; multi-tenant capable </a:t>
            </a:r>
            <a:br>
              <a:rPr lang="en-US" sz="1200" dirty="0">
                <a:solidFill>
                  <a:prstClr val="black"/>
                </a:solidFill>
                <a:latin typeface="Poppins Light" panose="00000400000000000000" pitchFamily="2" charset="0"/>
                <a:cs typeface="Poppins Light" panose="00000400000000000000" pitchFamily="2" charset="0"/>
              </a:rPr>
            </a:br>
            <a:r>
              <a:rPr lang="en-US" sz="1200" dirty="0">
                <a:solidFill>
                  <a:prstClr val="black"/>
                </a:solidFill>
                <a:latin typeface="Poppins Light" panose="00000400000000000000" pitchFamily="2" charset="0"/>
                <a:cs typeface="Poppins Light" panose="00000400000000000000" pitchFamily="2" charset="0"/>
              </a:rPr>
              <a:t>(GDPR “Made in Germany”)</a:t>
            </a:r>
          </a:p>
          <a:p>
            <a:pPr marL="171450" lvl="0" indent="-171450">
              <a:lnSpc>
                <a:spcPct val="150000"/>
              </a:lnSpc>
              <a:spcAft>
                <a:spcPts val="1200"/>
              </a:spcAft>
              <a:buFont typeface="Wingdings" panose="05000000000000000000" pitchFamily="2" charset="2"/>
              <a:buChar char="§"/>
              <a:defRPr/>
            </a:pPr>
            <a:r>
              <a:rPr lang="en-US" sz="1200" dirty="0">
                <a:solidFill>
                  <a:prstClr val="black"/>
                </a:solidFill>
                <a:latin typeface="Poppins Light" panose="00000400000000000000" pitchFamily="2" charset="0"/>
                <a:cs typeface="Poppins Light" panose="00000400000000000000" pitchFamily="2" charset="0"/>
              </a:rPr>
              <a:t>Easy integration into existing IT systems</a:t>
            </a:r>
          </a:p>
          <a:p>
            <a:pPr marL="171450" lvl="0" indent="-171450">
              <a:lnSpc>
                <a:spcPct val="150000"/>
              </a:lnSpc>
              <a:spcAft>
                <a:spcPts val="1200"/>
              </a:spcAft>
              <a:buFont typeface="Wingdings" panose="05000000000000000000" pitchFamily="2" charset="2"/>
              <a:buChar char="§"/>
              <a:defRPr/>
            </a:pPr>
            <a:r>
              <a:rPr lang="en-US" sz="1200" dirty="0">
                <a:solidFill>
                  <a:prstClr val="black"/>
                </a:solidFill>
                <a:latin typeface="Poppins Light" panose="00000400000000000000" pitchFamily="2" charset="0"/>
                <a:cs typeface="Poppins Light" panose="00000400000000000000" pitchFamily="2" charset="0"/>
              </a:rPr>
              <a:t>Reduces manual processes and support effort</a:t>
            </a:r>
            <a:endParaRPr kumimoji="0" lang="en-US" sz="12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grpSp>
        <p:nvGrpSpPr>
          <p:cNvPr id="21" name="Group 20">
            <a:extLst>
              <a:ext uri="{FF2B5EF4-FFF2-40B4-BE49-F238E27FC236}">
                <a16:creationId xmlns:a16="http://schemas.microsoft.com/office/drawing/2014/main" id="{602AA1FF-F141-7424-ABD1-CFAEDF4E9641}"/>
              </a:ext>
            </a:extLst>
          </p:cNvPr>
          <p:cNvGrpSpPr/>
          <p:nvPr/>
        </p:nvGrpSpPr>
        <p:grpSpPr>
          <a:xfrm>
            <a:off x="5179515" y="3321011"/>
            <a:ext cx="3269705" cy="2904379"/>
            <a:chOff x="5338265" y="3838666"/>
            <a:chExt cx="3269705" cy="2904379"/>
          </a:xfrm>
        </p:grpSpPr>
        <p:sp>
          <p:nvSpPr>
            <p:cNvPr id="31" name="Oval 30">
              <a:extLst>
                <a:ext uri="{FF2B5EF4-FFF2-40B4-BE49-F238E27FC236}">
                  <a16:creationId xmlns:a16="http://schemas.microsoft.com/office/drawing/2014/main" id="{6284E4D5-78A4-437C-63F9-32568ED956EA}"/>
                </a:ext>
              </a:extLst>
            </p:cNvPr>
            <p:cNvSpPr/>
            <p:nvPr/>
          </p:nvSpPr>
          <p:spPr>
            <a:xfrm>
              <a:off x="6037490" y="4172565"/>
              <a:ext cx="2570480" cy="25704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2" name="Picture 31">
              <a:extLst>
                <a:ext uri="{FF2B5EF4-FFF2-40B4-BE49-F238E27FC236}">
                  <a16:creationId xmlns:a16="http://schemas.microsoft.com/office/drawing/2014/main" id="{A9549D1B-8532-3EC1-DD8B-2CA00C1000B0}"/>
                </a:ext>
              </a:extLst>
            </p:cNvPr>
            <p:cNvPicPr>
              <a:picLocks noChangeAspect="1"/>
            </p:cNvPicPr>
            <p:nvPr/>
          </p:nvPicPr>
          <p:blipFill>
            <a:blip r:embed="rId3"/>
            <a:srcRect r="10145"/>
            <a:stretch>
              <a:fillRect/>
            </a:stretch>
          </p:blipFill>
          <p:spPr>
            <a:xfrm>
              <a:off x="5338265" y="4266293"/>
              <a:ext cx="2931976" cy="2016760"/>
            </a:xfrm>
            <a:prstGeom prst="rect">
              <a:avLst/>
            </a:prstGeom>
          </p:spPr>
        </p:pic>
        <p:pic>
          <p:nvPicPr>
            <p:cNvPr id="40" name="Picture 39">
              <a:extLst>
                <a:ext uri="{FF2B5EF4-FFF2-40B4-BE49-F238E27FC236}">
                  <a16:creationId xmlns:a16="http://schemas.microsoft.com/office/drawing/2014/main" id="{27F56C5D-520D-FE37-476C-6BBDDF73D7FC}"/>
                </a:ext>
              </a:extLst>
            </p:cNvPr>
            <p:cNvPicPr>
              <a:picLocks noChangeAspect="1"/>
            </p:cNvPicPr>
            <p:nvPr/>
          </p:nvPicPr>
          <p:blipFill>
            <a:blip r:embed="rId4"/>
            <a:stretch>
              <a:fillRect/>
            </a:stretch>
          </p:blipFill>
          <p:spPr>
            <a:xfrm>
              <a:off x="5648632" y="3838666"/>
              <a:ext cx="1310859" cy="525257"/>
            </a:xfrm>
            <a:prstGeom prst="rect">
              <a:avLst/>
            </a:prstGeom>
          </p:spPr>
        </p:pic>
      </p:grpSp>
      <p:cxnSp>
        <p:nvCxnSpPr>
          <p:cNvPr id="24" name="Connector: Elbow 23">
            <a:extLst>
              <a:ext uri="{FF2B5EF4-FFF2-40B4-BE49-F238E27FC236}">
                <a16:creationId xmlns:a16="http://schemas.microsoft.com/office/drawing/2014/main" id="{7B48F44A-52DA-9B23-C57F-71C097547E17}"/>
              </a:ext>
            </a:extLst>
          </p:cNvPr>
          <p:cNvCxnSpPr>
            <a:cxnSpLocks/>
            <a:stCxn id="11" idx="1"/>
            <a:endCxn id="31" idx="6"/>
          </p:cNvCxnSpPr>
          <p:nvPr/>
        </p:nvCxnSpPr>
        <p:spPr>
          <a:xfrm rot="10800000" flipV="1">
            <a:off x="8449221" y="2223068"/>
            <a:ext cx="1496219" cy="2717081"/>
          </a:xfrm>
          <a:prstGeom prst="bentConnector3">
            <a:avLst/>
          </a:prstGeom>
          <a:ln w="3175">
            <a:solidFill>
              <a:srgbClr val="56587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808DCF8E-744C-FC5E-F3E1-CDE03BD64C34}"/>
              </a:ext>
            </a:extLst>
          </p:cNvPr>
          <p:cNvCxnSpPr>
            <a:cxnSpLocks/>
            <a:stCxn id="10" idx="1"/>
            <a:endCxn id="31" idx="6"/>
          </p:cNvCxnSpPr>
          <p:nvPr/>
        </p:nvCxnSpPr>
        <p:spPr>
          <a:xfrm rot="10800000" flipV="1">
            <a:off x="8449220" y="3111612"/>
            <a:ext cx="1189148" cy="1828538"/>
          </a:xfrm>
          <a:prstGeom prst="bentConnector3">
            <a:avLst>
              <a:gd name="adj1" fmla="val 37184"/>
            </a:avLst>
          </a:prstGeom>
          <a:ln w="3175">
            <a:solidFill>
              <a:srgbClr val="56587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99529863-3CB0-C6AD-36C1-E21584638FE2}"/>
              </a:ext>
            </a:extLst>
          </p:cNvPr>
          <p:cNvCxnSpPr>
            <a:cxnSpLocks/>
            <a:stCxn id="15" idx="1"/>
            <a:endCxn id="31" idx="6"/>
          </p:cNvCxnSpPr>
          <p:nvPr/>
        </p:nvCxnSpPr>
        <p:spPr>
          <a:xfrm rot="10800000">
            <a:off x="8449220" y="4940150"/>
            <a:ext cx="921444" cy="747656"/>
          </a:xfrm>
          <a:prstGeom prst="bentConnector3">
            <a:avLst>
              <a:gd name="adj1" fmla="val 18989"/>
            </a:avLst>
          </a:prstGeom>
          <a:ln w="3175">
            <a:solidFill>
              <a:srgbClr val="56587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972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C13C8E7D-6006-DEBB-3C36-A59A5CDA5535}"/>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C3F6D124-6697-8DC5-B6CE-40014DDE3687}"/>
              </a:ext>
            </a:extLst>
          </p:cNvPr>
          <p:cNvSpPr txBox="1"/>
          <p:nvPr/>
        </p:nvSpPr>
        <p:spPr>
          <a:xfrm>
            <a:off x="523410" y="616187"/>
            <a:ext cx="65801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Benefits for customers</a:t>
            </a:r>
            <a:endPar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sp>
        <p:nvSpPr>
          <p:cNvPr id="4" name="Textfeld 15">
            <a:extLst>
              <a:ext uri="{FF2B5EF4-FFF2-40B4-BE49-F238E27FC236}">
                <a16:creationId xmlns:a16="http://schemas.microsoft.com/office/drawing/2014/main" id="{856FEEC0-6F40-C633-8258-7A7C3B1EFC2F}"/>
              </a:ext>
            </a:extLst>
          </p:cNvPr>
          <p:cNvSpPr txBox="1"/>
          <p:nvPr/>
        </p:nvSpPr>
        <p:spPr>
          <a:xfrm>
            <a:off x="523410" y="1663460"/>
            <a:ext cx="5683277" cy="2954911"/>
          </a:xfrm>
          <a:prstGeom prst="rect">
            <a:avLst/>
          </a:prstGeom>
          <a:noFill/>
        </p:spPr>
        <p:txBody>
          <a:bodyPr wrap="square" rtlCol="0">
            <a:spAutoFit/>
          </a:bodyPr>
          <a:lstStyle/>
          <a:p>
            <a:pPr marL="285750" lvl="0" indent="-285750">
              <a:lnSpc>
                <a:spcPct val="150000"/>
              </a:lnSpc>
              <a:spcAft>
                <a:spcPts val="1200"/>
              </a:spcAft>
              <a:buFont typeface="Wingdings" panose="05000000000000000000" pitchFamily="2" charset="2"/>
              <a:buChar char="§"/>
              <a:defRPr/>
            </a:pPr>
            <a:r>
              <a:rPr lang="en-US" sz="1400" dirty="0">
                <a:latin typeface="Poppins Light" panose="00000400000000000000" pitchFamily="2" charset="0"/>
                <a:cs typeface="Poppins Light" panose="00000400000000000000" pitchFamily="2" charset="0"/>
              </a:rPr>
              <a:t>The avatar delivers a natural, human-like interaction that increases engagement and makes digital self-service feel more personal and approachable.</a:t>
            </a:r>
          </a:p>
          <a:p>
            <a:pPr marL="285750" lvl="0" indent="-285750">
              <a:lnSpc>
                <a:spcPct val="150000"/>
              </a:lnSpc>
              <a:spcAft>
                <a:spcPts val="1200"/>
              </a:spcAft>
              <a:buFont typeface="Wingdings" panose="05000000000000000000" pitchFamily="2" charset="2"/>
              <a:buChar char="§"/>
              <a:defRPr/>
            </a:pPr>
            <a:r>
              <a:rPr lang="en-US" sz="1400" dirty="0">
                <a:latin typeface="Poppins Light" panose="00000400000000000000" pitchFamily="2" charset="0"/>
                <a:cs typeface="Poppins Light" panose="00000400000000000000" pitchFamily="2" charset="0"/>
              </a:rPr>
              <a:t>Provides intuitive guidance and real-time assistance, simplifying complex processes and reducing customer frustration.</a:t>
            </a:r>
          </a:p>
          <a:p>
            <a:pPr marL="285750" lvl="0" indent="-285750">
              <a:lnSpc>
                <a:spcPct val="150000"/>
              </a:lnSpc>
              <a:spcAft>
                <a:spcPts val="1200"/>
              </a:spcAft>
              <a:buFont typeface="Wingdings" panose="05000000000000000000" pitchFamily="2" charset="2"/>
              <a:buChar char="§"/>
              <a:defRPr/>
            </a:pPr>
            <a:r>
              <a:rPr lang="en-US" sz="1400" dirty="0">
                <a:latin typeface="Poppins Light" panose="00000400000000000000" pitchFamily="2" charset="0"/>
                <a:cs typeface="Poppins Light" panose="00000400000000000000" pitchFamily="2" charset="0"/>
              </a:rPr>
              <a:t>Offers consistent and friendly support 24/7, improving overall satisfaction and experience.</a:t>
            </a:r>
            <a:endParaRPr kumimoji="0" lang="en-US" sz="12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pic>
        <p:nvPicPr>
          <p:cNvPr id="25" name="Picture 24">
            <a:extLst>
              <a:ext uri="{FF2B5EF4-FFF2-40B4-BE49-F238E27FC236}">
                <a16:creationId xmlns:a16="http://schemas.microsoft.com/office/drawing/2014/main" id="{D302FBD9-BF27-DB6B-9C89-F6DE37D42D0D}"/>
              </a:ext>
            </a:extLst>
          </p:cNvPr>
          <p:cNvPicPr>
            <a:picLocks noChangeAspect="1"/>
          </p:cNvPicPr>
          <p:nvPr/>
        </p:nvPicPr>
        <p:blipFill>
          <a:blip r:embed="rId2"/>
          <a:srcRect l="21014" r="37765"/>
          <a:stretch>
            <a:fillRect/>
          </a:stretch>
        </p:blipFill>
        <p:spPr>
          <a:xfrm>
            <a:off x="7467601" y="0"/>
            <a:ext cx="4445000" cy="6858000"/>
          </a:xfrm>
          <a:prstGeom prst="rect">
            <a:avLst/>
          </a:prstGeom>
        </p:spPr>
      </p:pic>
    </p:spTree>
    <p:extLst>
      <p:ext uri="{BB962C8B-B14F-4D97-AF65-F5344CB8AC3E}">
        <p14:creationId xmlns:p14="http://schemas.microsoft.com/office/powerpoint/2010/main" val="1909720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32F54806-5E50-1A1E-53DA-EBF0B045C71D}"/>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C07DEF03-2410-44F7-C577-FDB769227A83}"/>
              </a:ext>
            </a:extLst>
          </p:cNvPr>
          <p:cNvSpPr txBox="1"/>
          <p:nvPr/>
        </p:nvSpPr>
        <p:spPr>
          <a:xfrm>
            <a:off x="523410" y="616187"/>
            <a:ext cx="55725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Humanizing Avatars</a:t>
            </a:r>
            <a:endPar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sp>
        <p:nvSpPr>
          <p:cNvPr id="4" name="Textfeld 15">
            <a:extLst>
              <a:ext uri="{FF2B5EF4-FFF2-40B4-BE49-F238E27FC236}">
                <a16:creationId xmlns:a16="http://schemas.microsoft.com/office/drawing/2014/main" id="{CCE8F784-78BD-E054-3E2B-CEBF3CC332D0}"/>
              </a:ext>
            </a:extLst>
          </p:cNvPr>
          <p:cNvSpPr txBox="1"/>
          <p:nvPr/>
        </p:nvSpPr>
        <p:spPr>
          <a:xfrm>
            <a:off x="523411" y="1605040"/>
            <a:ext cx="5894322" cy="3904659"/>
          </a:xfrm>
          <a:prstGeom prst="rect">
            <a:avLst/>
          </a:prstGeom>
          <a:noFill/>
        </p:spPr>
        <p:txBody>
          <a:bodyPr wrap="square" rtlCol="0">
            <a:spAutoFit/>
          </a:bodyPr>
          <a:lstStyle/>
          <a:p>
            <a:pPr lvl="0">
              <a:lnSpc>
                <a:spcPct val="150000"/>
              </a:lnSpc>
              <a:spcAft>
                <a:spcPts val="1200"/>
              </a:spcAft>
              <a:defRPr/>
            </a:pPr>
            <a:r>
              <a:rPr kumimoji="0" lang="en-US" sz="16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Humanizing’s stylized, comic-inspired avatars build trust and emotional connections. The Avatar Builder enables customization (skin tone, hairstyle, clothing, branding) and supports 100+ languages with real-time, multi-source data processing.</a:t>
            </a:r>
          </a:p>
          <a:p>
            <a:pPr lvl="0">
              <a:lnSpc>
                <a:spcPct val="150000"/>
              </a:lnSpc>
              <a:spcAft>
                <a:spcPts val="1200"/>
              </a:spcAft>
              <a:defRPr/>
            </a:pPr>
            <a:r>
              <a:rPr kumimoji="0" lang="en-US" sz="16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AI-powered avatars for kiosk systems leave a lasting impression on customers, enhancing brand recognition and creating a competitive edge. Their innovative design and customization options serve as a unique selling point, setting brands apart in the market.</a:t>
            </a:r>
          </a:p>
        </p:txBody>
      </p:sp>
      <p:pic>
        <p:nvPicPr>
          <p:cNvPr id="13" name="Picture 12">
            <a:extLst>
              <a:ext uri="{FF2B5EF4-FFF2-40B4-BE49-F238E27FC236}">
                <a16:creationId xmlns:a16="http://schemas.microsoft.com/office/drawing/2014/main" id="{8980C92B-14B6-24F8-E86B-A2315BCBD45C}"/>
              </a:ext>
            </a:extLst>
          </p:cNvPr>
          <p:cNvPicPr>
            <a:picLocks noChangeAspect="1"/>
          </p:cNvPicPr>
          <p:nvPr/>
        </p:nvPicPr>
        <p:blipFill>
          <a:blip r:embed="rId2"/>
          <a:stretch>
            <a:fillRect/>
          </a:stretch>
        </p:blipFill>
        <p:spPr>
          <a:xfrm>
            <a:off x="7247445" y="1300438"/>
            <a:ext cx="4294144" cy="2590800"/>
          </a:xfrm>
          <a:prstGeom prst="rect">
            <a:avLst/>
          </a:prstGeom>
        </p:spPr>
      </p:pic>
      <p:pic>
        <p:nvPicPr>
          <p:cNvPr id="8" name="Picture 7">
            <a:extLst>
              <a:ext uri="{FF2B5EF4-FFF2-40B4-BE49-F238E27FC236}">
                <a16:creationId xmlns:a16="http://schemas.microsoft.com/office/drawing/2014/main" id="{08556BBA-F14D-7844-72C1-39D2BCE0BCCC}"/>
              </a:ext>
            </a:extLst>
          </p:cNvPr>
          <p:cNvPicPr>
            <a:picLocks noChangeAspect="1"/>
          </p:cNvPicPr>
          <p:nvPr/>
        </p:nvPicPr>
        <p:blipFill>
          <a:blip r:embed="rId3"/>
          <a:stretch>
            <a:fillRect/>
          </a:stretch>
        </p:blipFill>
        <p:spPr>
          <a:xfrm>
            <a:off x="7795811" y="3513666"/>
            <a:ext cx="3197411" cy="2472665"/>
          </a:xfrm>
          <a:prstGeom prst="rect">
            <a:avLst/>
          </a:prstGeom>
        </p:spPr>
      </p:pic>
    </p:spTree>
    <p:extLst>
      <p:ext uri="{BB962C8B-B14F-4D97-AF65-F5344CB8AC3E}">
        <p14:creationId xmlns:p14="http://schemas.microsoft.com/office/powerpoint/2010/main" val="3672878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18959483-97C0-18D3-3E30-CFA51A47A335}"/>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83616903-043B-4103-7569-BD4ED0472D73}"/>
              </a:ext>
            </a:extLst>
          </p:cNvPr>
          <p:cNvSpPr txBox="1"/>
          <p:nvPr/>
        </p:nvSpPr>
        <p:spPr>
          <a:xfrm>
            <a:off x="523410" y="616187"/>
            <a:ext cx="55725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Features &amp; </a:t>
            </a:r>
            <a:r>
              <a:rPr lang="en-US" sz="2400" dirty="0">
                <a:solidFill>
                  <a:prstClr val="black"/>
                </a:solidFill>
                <a:latin typeface="Poppins Light" panose="00000400000000000000" pitchFamily="2" charset="0"/>
                <a:cs typeface="Poppins Light" panose="00000400000000000000" pitchFamily="2" charset="0"/>
              </a:rPr>
              <a:t>b</a:t>
            </a:r>
            <a:r>
              <a:rPr kumimoji="0" lang="en-US" sz="2400" b="0" i="0" u="none" strike="noStrike" kern="1200" cap="none" spc="0" normalizeH="0" baseline="0" noProof="0" dirty="0" err="1">
                <a:ln>
                  <a:noFill/>
                </a:ln>
                <a:solidFill>
                  <a:prstClr val="black"/>
                </a:solidFill>
                <a:effectLst/>
                <a:uLnTx/>
                <a:uFillTx/>
                <a:latin typeface="Poppins Light" panose="00000400000000000000" pitchFamily="2" charset="0"/>
                <a:cs typeface="Poppins Light" panose="00000400000000000000" pitchFamily="2" charset="0"/>
              </a:rPr>
              <a:t>enefits</a:t>
            </a:r>
            <a:r>
              <a:rPr kumimoji="0" lang="en-US" sz="2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rPr>
              <a:t> overview</a:t>
            </a:r>
            <a:endParaRPr kumimoji="0" lang="de-DE" sz="1400" b="0" i="0" u="none" strike="noStrike" kern="1200" cap="none" spc="0" normalizeH="0" baseline="0" noProof="0" dirty="0">
              <a:ln>
                <a:noFill/>
              </a:ln>
              <a:solidFill>
                <a:prstClr val="black"/>
              </a:solidFill>
              <a:effectLst/>
              <a:uLnTx/>
              <a:uFillTx/>
              <a:latin typeface="Poppins Light" panose="00000400000000000000" pitchFamily="2" charset="0"/>
              <a:cs typeface="Poppins Light" panose="00000400000000000000" pitchFamily="2" charset="0"/>
            </a:endParaRPr>
          </a:p>
        </p:txBody>
      </p:sp>
      <p:sp>
        <p:nvSpPr>
          <p:cNvPr id="4" name="Textfeld 15">
            <a:extLst>
              <a:ext uri="{FF2B5EF4-FFF2-40B4-BE49-F238E27FC236}">
                <a16:creationId xmlns:a16="http://schemas.microsoft.com/office/drawing/2014/main" id="{6F8FD470-D2D4-D9F4-A154-6DFC11E26630}"/>
              </a:ext>
            </a:extLst>
          </p:cNvPr>
          <p:cNvSpPr txBox="1"/>
          <p:nvPr/>
        </p:nvSpPr>
        <p:spPr>
          <a:xfrm>
            <a:off x="523411" y="1663460"/>
            <a:ext cx="5572588" cy="4339650"/>
          </a:xfrm>
          <a:prstGeom prst="rect">
            <a:avLst/>
          </a:prstGeom>
          <a:noFill/>
        </p:spPr>
        <p:txBody>
          <a:bodyPr wrap="square" rtlCol="0">
            <a:spAutoFit/>
          </a:bodyPr>
          <a:lstStyle/>
          <a:p>
            <a:pPr marL="285750" lvl="0" indent="-285750">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Scalable, cost-efficient, and flexible</a:t>
            </a:r>
          </a:p>
          <a:p>
            <a:pPr marL="285750" lvl="0" indent="-285750">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Hardware-independent – browser-based</a:t>
            </a:r>
          </a:p>
          <a:p>
            <a:pPr marL="285750" lvl="0" indent="-285750">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Embodiment of AI &amp; brand identity</a:t>
            </a:r>
          </a:p>
          <a:p>
            <a:pPr marL="285750" lvl="0" indent="-285750">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Accessibility features (speech-to-text, text-to-speech)</a:t>
            </a:r>
          </a:p>
          <a:p>
            <a:pPr marL="285750" lvl="0" indent="-285750">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Powerful automation</a:t>
            </a:r>
          </a:p>
          <a:p>
            <a:pPr marL="285750" lvl="0" indent="-285750">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Knowledge base integration</a:t>
            </a:r>
          </a:p>
          <a:p>
            <a:pPr marL="285750" lvl="0" indent="-285750">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Personalized avatars</a:t>
            </a:r>
          </a:p>
          <a:p>
            <a:pPr marL="285750" lvl="0" indent="-285750">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Easy integration</a:t>
            </a:r>
          </a:p>
          <a:p>
            <a:pPr marL="285750" lvl="0" indent="-285750">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GDPR compliant</a:t>
            </a:r>
          </a:p>
          <a:p>
            <a:pPr marL="285750" lvl="0" indent="-285750">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Increase customer loyalty</a:t>
            </a:r>
          </a:p>
          <a:p>
            <a:pPr marL="285750" lvl="0" indent="-285750">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Relieve staff workload</a:t>
            </a:r>
          </a:p>
          <a:p>
            <a:pPr marL="285750" lvl="0" indent="-285750">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Maintain consistent service quality</a:t>
            </a:r>
          </a:p>
          <a:p>
            <a:pPr marL="285750" lvl="0" indent="-285750">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Multilingual and multitasking capability</a:t>
            </a:r>
          </a:p>
        </p:txBody>
      </p:sp>
      <p:sp>
        <p:nvSpPr>
          <p:cNvPr id="14" name="TextBox 13">
            <a:extLst>
              <a:ext uri="{FF2B5EF4-FFF2-40B4-BE49-F238E27FC236}">
                <a16:creationId xmlns:a16="http://schemas.microsoft.com/office/drawing/2014/main" id="{894A5EB8-4C04-091B-0C16-BB883C2FA0D7}"/>
              </a:ext>
            </a:extLst>
          </p:cNvPr>
          <p:cNvSpPr txBox="1"/>
          <p:nvPr/>
        </p:nvSpPr>
        <p:spPr>
          <a:xfrm>
            <a:off x="5483819" y="1596545"/>
            <a:ext cx="6096000" cy="3790268"/>
          </a:xfrm>
          <a:prstGeom prst="rect">
            <a:avLst/>
          </a:prstGeom>
          <a:noFill/>
        </p:spPr>
        <p:txBody>
          <a:bodyPr wrap="square">
            <a:spAutoFit/>
          </a:bodyPr>
          <a:lstStyle/>
          <a:p>
            <a:pPr marL="285750" lvl="0" indent="-285750">
              <a:lnSpc>
                <a:spcPct val="150000"/>
              </a:lnSpc>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Speak 100+ languages</a:t>
            </a:r>
          </a:p>
          <a:p>
            <a:pPr marL="285750" lvl="0" indent="-285750">
              <a:lnSpc>
                <a:spcPct val="150000"/>
              </a:lnSpc>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Available 24/7 with no sick days</a:t>
            </a:r>
          </a:p>
          <a:p>
            <a:pPr marL="285750" lvl="0" indent="-285750">
              <a:lnSpc>
                <a:spcPct val="150000"/>
              </a:lnSpc>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Continuously learn thanks to AI</a:t>
            </a:r>
          </a:p>
          <a:p>
            <a:pPr marL="285750" lvl="0" indent="-285750">
              <a:lnSpc>
                <a:spcPct val="150000"/>
              </a:lnSpc>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Reduce personnel workload</a:t>
            </a:r>
          </a:p>
          <a:p>
            <a:pPr marL="285750" lvl="0" indent="-285750">
              <a:lnSpc>
                <a:spcPct val="150000"/>
              </a:lnSpc>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Highly scalable</a:t>
            </a:r>
          </a:p>
          <a:p>
            <a:pPr marL="285750" lvl="0" indent="-285750">
              <a:lnSpc>
                <a:spcPct val="150000"/>
              </a:lnSpc>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Usable both on-site and mobile</a:t>
            </a:r>
          </a:p>
          <a:p>
            <a:pPr marL="285750" lvl="0" indent="-285750">
              <a:lnSpc>
                <a:spcPct val="150000"/>
              </a:lnSpc>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Web app compatible</a:t>
            </a:r>
          </a:p>
          <a:p>
            <a:pPr marL="285750" lvl="0" indent="-285750">
              <a:lnSpc>
                <a:spcPct val="150000"/>
              </a:lnSpc>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Low to no maintenance costs</a:t>
            </a:r>
          </a:p>
          <a:p>
            <a:pPr marL="285750" lvl="0" indent="-285750">
              <a:lnSpc>
                <a:spcPct val="150000"/>
              </a:lnSpc>
              <a:spcAft>
                <a:spcPts val="1200"/>
              </a:spcAft>
              <a:buFont typeface="Wingdings" panose="05000000000000000000" pitchFamily="2" charset="2"/>
              <a:buChar char="§"/>
              <a:defRPr/>
            </a:pPr>
            <a:r>
              <a:rPr lang="en-US" sz="1200" dirty="0">
                <a:latin typeface="Poppins Light" panose="00000400000000000000" pitchFamily="2" charset="0"/>
                <a:cs typeface="Poppins Light" panose="00000400000000000000" pitchFamily="2" charset="0"/>
              </a:rPr>
              <a:t>Interactive service agents</a:t>
            </a:r>
          </a:p>
        </p:txBody>
      </p:sp>
      <p:pic>
        <p:nvPicPr>
          <p:cNvPr id="16" name="Picture 15" descr="A black background with blue and grey text&#10;&#10;AI-generated content may be incorrect.">
            <a:extLst>
              <a:ext uri="{FF2B5EF4-FFF2-40B4-BE49-F238E27FC236}">
                <a16:creationId xmlns:a16="http://schemas.microsoft.com/office/drawing/2014/main" id="{7B2EF17A-578B-40AC-CB0E-344F16D9752D}"/>
              </a:ext>
            </a:extLst>
          </p:cNvPr>
          <p:cNvPicPr>
            <a:picLocks noChangeAspect="1"/>
          </p:cNvPicPr>
          <p:nvPr/>
        </p:nvPicPr>
        <p:blipFill>
          <a:blip r:embed="rId2">
            <a:extLst>
              <a:ext uri="{28A0092B-C50C-407E-A947-70E740481C1C}">
                <a14:useLocalDpi xmlns:a14="http://schemas.microsoft.com/office/drawing/2010/main" val="0"/>
              </a:ext>
            </a:extLst>
          </a:blip>
          <a:srcRect t="32357" b="29030"/>
          <a:stretch>
            <a:fillRect/>
          </a:stretch>
        </p:blipFill>
        <p:spPr>
          <a:xfrm>
            <a:off x="9218076" y="2141155"/>
            <a:ext cx="2054444" cy="793303"/>
          </a:xfrm>
          <a:prstGeom prst="rect">
            <a:avLst/>
          </a:prstGeom>
        </p:spPr>
      </p:pic>
      <p:pic>
        <p:nvPicPr>
          <p:cNvPr id="17" name="Graphic 16">
            <a:extLst>
              <a:ext uri="{FF2B5EF4-FFF2-40B4-BE49-F238E27FC236}">
                <a16:creationId xmlns:a16="http://schemas.microsoft.com/office/drawing/2014/main" id="{F3865EA4-C9BF-3E99-01C7-576DFE3FD4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8076" y="1462458"/>
            <a:ext cx="2054444" cy="544610"/>
          </a:xfrm>
          <a:prstGeom prst="rect">
            <a:avLst/>
          </a:prstGeom>
        </p:spPr>
      </p:pic>
    </p:spTree>
    <p:extLst>
      <p:ext uri="{BB962C8B-B14F-4D97-AF65-F5344CB8AC3E}">
        <p14:creationId xmlns:p14="http://schemas.microsoft.com/office/powerpoint/2010/main" val="2930319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5F8"/>
        </a:solidFill>
        <a:effectLst/>
      </p:bgPr>
    </p:bg>
    <p:spTree>
      <p:nvGrpSpPr>
        <p:cNvPr id="1" name="">
          <a:extLst>
            <a:ext uri="{FF2B5EF4-FFF2-40B4-BE49-F238E27FC236}">
              <a16:creationId xmlns:a16="http://schemas.microsoft.com/office/drawing/2014/main" id="{FF3C127D-CDF1-C0A6-5E46-B1A567A85949}"/>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1D08B4B0-5807-2650-0697-EED77D91E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feld 8">
            <a:extLst>
              <a:ext uri="{FF2B5EF4-FFF2-40B4-BE49-F238E27FC236}">
                <a16:creationId xmlns:a16="http://schemas.microsoft.com/office/drawing/2014/main" id="{16FBE536-CBEB-5943-3B8E-C5B0D856980C}"/>
              </a:ext>
            </a:extLst>
          </p:cNvPr>
          <p:cNvSpPr txBox="1"/>
          <p:nvPr/>
        </p:nvSpPr>
        <p:spPr>
          <a:xfrm>
            <a:off x="451594" y="2120584"/>
            <a:ext cx="5111006" cy="830997"/>
          </a:xfrm>
          <a:prstGeom prst="rect">
            <a:avLst/>
          </a:prstGeom>
          <a:noFill/>
        </p:spPr>
        <p:txBody>
          <a:bodyPr wrap="square">
            <a:spAutoFit/>
          </a:bodyPr>
          <a:lstStyle/>
          <a:p>
            <a:r>
              <a:rPr lang="en-US" sz="1200" dirty="0">
                <a:latin typeface="Poppins Light" panose="00000400000000000000" pitchFamily="2" charset="0"/>
                <a:cs typeface="Poppins Light" panose="00000400000000000000" pitchFamily="2" charset="0"/>
              </a:rPr>
              <a:t>The collaboration between </a:t>
            </a:r>
            <a:r>
              <a:rPr lang="en-US" sz="1200" dirty="0" err="1">
                <a:latin typeface="Poppins Light" panose="00000400000000000000" pitchFamily="2" charset="0"/>
                <a:cs typeface="Poppins Light" panose="00000400000000000000" pitchFamily="2" charset="0"/>
              </a:rPr>
              <a:t>cleverQ</a:t>
            </a:r>
            <a:r>
              <a:rPr lang="en-US" sz="1200" dirty="0">
                <a:latin typeface="Poppins Light" panose="00000400000000000000" pitchFamily="2" charset="0"/>
                <a:cs typeface="Poppins Light" panose="00000400000000000000" pitchFamily="2" charset="0"/>
              </a:rPr>
              <a:t> and Humanizing represents a future-forward vision: digital processes that simplify rather than complicate—easing the burden for organizations and their customers, guests, or citizens alike.</a:t>
            </a:r>
            <a:endParaRPr lang="de-DE" sz="1200" dirty="0"/>
          </a:p>
        </p:txBody>
      </p:sp>
      <p:pic>
        <p:nvPicPr>
          <p:cNvPr id="18" name="Graphic 17">
            <a:extLst>
              <a:ext uri="{FF2B5EF4-FFF2-40B4-BE49-F238E27FC236}">
                <a16:creationId xmlns:a16="http://schemas.microsoft.com/office/drawing/2014/main" id="{333E9A1E-90B9-1094-018A-6CF5526210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5750" y="1034688"/>
            <a:ext cx="2778428" cy="736530"/>
          </a:xfrm>
          <a:prstGeom prst="rect">
            <a:avLst/>
          </a:prstGeom>
        </p:spPr>
      </p:pic>
      <p:pic>
        <p:nvPicPr>
          <p:cNvPr id="21" name="Picture 20">
            <a:extLst>
              <a:ext uri="{FF2B5EF4-FFF2-40B4-BE49-F238E27FC236}">
                <a16:creationId xmlns:a16="http://schemas.microsoft.com/office/drawing/2014/main" id="{7979144A-0A11-A86B-3549-6D13CB393E6F}"/>
              </a:ext>
            </a:extLst>
          </p:cNvPr>
          <p:cNvPicPr>
            <a:picLocks noChangeAspect="1"/>
          </p:cNvPicPr>
          <p:nvPr/>
        </p:nvPicPr>
        <p:blipFill>
          <a:blip r:embed="rId4"/>
          <a:stretch>
            <a:fillRect/>
          </a:stretch>
        </p:blipFill>
        <p:spPr>
          <a:xfrm>
            <a:off x="7696240" y="1879725"/>
            <a:ext cx="4040010" cy="6787942"/>
          </a:xfrm>
          <a:prstGeom prst="rect">
            <a:avLst/>
          </a:prstGeom>
        </p:spPr>
      </p:pic>
      <p:sp>
        <p:nvSpPr>
          <p:cNvPr id="22" name="Textfeld 19">
            <a:extLst>
              <a:ext uri="{FF2B5EF4-FFF2-40B4-BE49-F238E27FC236}">
                <a16:creationId xmlns:a16="http://schemas.microsoft.com/office/drawing/2014/main" id="{D0D01C02-91ED-3733-0B94-4493C0B0E5CB}"/>
              </a:ext>
            </a:extLst>
          </p:cNvPr>
          <p:cNvSpPr txBox="1"/>
          <p:nvPr/>
        </p:nvSpPr>
        <p:spPr>
          <a:xfrm>
            <a:off x="3139242" y="1384054"/>
            <a:ext cx="1231144" cy="400110"/>
          </a:xfrm>
          <a:prstGeom prst="rect">
            <a:avLst/>
          </a:prstGeom>
          <a:noFill/>
        </p:spPr>
        <p:txBody>
          <a:bodyPr wrap="square">
            <a:spAutoFit/>
          </a:bodyPr>
          <a:lstStyle/>
          <a:p>
            <a:r>
              <a:rPr lang="de-DE" sz="2000" dirty="0">
                <a:latin typeface="Poppins Light" panose="00000400000000000000" pitchFamily="2" charset="0"/>
                <a:cs typeface="Poppins Light" panose="00000400000000000000" pitchFamily="2" charset="0"/>
              </a:rPr>
              <a:t>Avatar</a:t>
            </a:r>
          </a:p>
        </p:txBody>
      </p:sp>
      <p:pic>
        <p:nvPicPr>
          <p:cNvPr id="13" name="Picture 12">
            <a:extLst>
              <a:ext uri="{FF2B5EF4-FFF2-40B4-BE49-F238E27FC236}">
                <a16:creationId xmlns:a16="http://schemas.microsoft.com/office/drawing/2014/main" id="{1A3DD71C-1552-3205-86D4-493DFB0171A5}"/>
              </a:ext>
            </a:extLst>
          </p:cNvPr>
          <p:cNvPicPr>
            <a:picLocks noChangeAspect="1"/>
          </p:cNvPicPr>
          <p:nvPr/>
        </p:nvPicPr>
        <p:blipFill>
          <a:blip r:embed="rId5"/>
          <a:stretch>
            <a:fillRect/>
          </a:stretch>
        </p:blipFill>
        <p:spPr>
          <a:xfrm>
            <a:off x="4541647" y="3571687"/>
            <a:ext cx="5547518" cy="5547518"/>
          </a:xfrm>
          <a:prstGeom prst="rect">
            <a:avLst/>
          </a:prstGeom>
        </p:spPr>
      </p:pic>
      <p:sp>
        <p:nvSpPr>
          <p:cNvPr id="2" name="TextBox 31">
            <a:extLst>
              <a:ext uri="{FF2B5EF4-FFF2-40B4-BE49-F238E27FC236}">
                <a16:creationId xmlns:a16="http://schemas.microsoft.com/office/drawing/2014/main" id="{44872560-4204-F0D9-8326-8019E4B68B7A}"/>
              </a:ext>
            </a:extLst>
          </p:cNvPr>
          <p:cNvSpPr txBox="1"/>
          <p:nvPr/>
        </p:nvSpPr>
        <p:spPr>
          <a:xfrm>
            <a:off x="446830" y="3487082"/>
            <a:ext cx="5363643" cy="1200329"/>
          </a:xfrm>
          <a:prstGeom prst="rect">
            <a:avLst/>
          </a:prstGeom>
          <a:noFill/>
        </p:spPr>
        <p:txBody>
          <a:bodyPr wrap="square" rtlCol="0">
            <a:spAutoFit/>
          </a:bodyPr>
          <a:lstStyle/>
          <a:p>
            <a:pPr lvl="0">
              <a:defRPr/>
            </a:pPr>
            <a:r>
              <a:rPr lang="en-US" sz="900" kern="1350" dirty="0">
                <a:solidFill>
                  <a:prstClr val="black"/>
                </a:solidFill>
                <a:latin typeface="Poppins" panose="00000500000000000000" pitchFamily="2" charset="0"/>
              </a:rPr>
              <a:t>B.I.C. GmbH</a:t>
            </a:r>
          </a:p>
          <a:p>
            <a:pPr lvl="0">
              <a:defRPr/>
            </a:pPr>
            <a:r>
              <a:rPr lang="en-US" sz="900" kern="1350" dirty="0">
                <a:solidFill>
                  <a:prstClr val="black"/>
                </a:solidFill>
                <a:latin typeface="Poppins" panose="00000500000000000000" pitchFamily="2" charset="0"/>
              </a:rPr>
              <a:t>Am </a:t>
            </a:r>
            <a:r>
              <a:rPr lang="en-US" sz="900" kern="1350" dirty="0" err="1">
                <a:solidFill>
                  <a:prstClr val="black"/>
                </a:solidFill>
                <a:latin typeface="Poppins" panose="00000500000000000000" pitchFamily="2" charset="0"/>
              </a:rPr>
              <a:t>Farmböddel</a:t>
            </a:r>
            <a:r>
              <a:rPr lang="en-US" sz="900" kern="1350" dirty="0">
                <a:solidFill>
                  <a:prstClr val="black"/>
                </a:solidFill>
                <a:latin typeface="Poppins" panose="00000500000000000000" pitchFamily="2" charset="0"/>
              </a:rPr>
              <a:t> 7a</a:t>
            </a:r>
          </a:p>
          <a:p>
            <a:pPr lvl="0">
              <a:defRPr/>
            </a:pPr>
            <a:r>
              <a:rPr lang="en-US" sz="900" kern="1350" dirty="0">
                <a:solidFill>
                  <a:prstClr val="black"/>
                </a:solidFill>
                <a:latin typeface="Poppins" panose="00000500000000000000" pitchFamily="2" charset="0"/>
              </a:rPr>
              <a:t>D- 24623 </a:t>
            </a:r>
            <a:r>
              <a:rPr lang="en-US" sz="900" kern="1350" dirty="0" err="1">
                <a:solidFill>
                  <a:prstClr val="black"/>
                </a:solidFill>
                <a:latin typeface="Poppins" panose="00000500000000000000" pitchFamily="2" charset="0"/>
              </a:rPr>
              <a:t>Großenaspe</a:t>
            </a:r>
            <a:endParaRPr lang="en-US" sz="900" i="1" kern="1350" dirty="0">
              <a:solidFill>
                <a:prstClr val="black"/>
              </a:solidFill>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900" b="0" i="0" strike="noStrike" kern="1350" cap="none" spc="0" normalizeH="0" baseline="0" noProof="0" dirty="0">
                <a:ln>
                  <a:noFill/>
                </a:ln>
                <a:solidFill>
                  <a:prstClr val="black"/>
                </a:solidFill>
                <a:effectLst/>
                <a:uLnTx/>
                <a:uFillTx/>
                <a:latin typeface="Poppins" panose="00000500000000000000" pitchFamily="2" charset="0"/>
                <a:ea typeface="+mn-ea"/>
                <a:cs typeface="+mn-cs"/>
              </a:rPr>
            </a:br>
            <a:r>
              <a:rPr kumimoji="0" lang="en-US" sz="900" b="0" i="0" strike="noStrike" kern="1350" cap="none" spc="0" normalizeH="0" baseline="0" noProof="0" dirty="0">
                <a:ln>
                  <a:noFill/>
                </a:ln>
                <a:solidFill>
                  <a:prstClr val="black"/>
                </a:solidFill>
                <a:effectLst/>
                <a:uLnTx/>
                <a:uFillTx/>
                <a:latin typeface="Poppins" panose="00000500000000000000" pitchFamily="2" charset="0"/>
                <a:ea typeface="+mn-ea"/>
                <a:cs typeface="+mn-cs"/>
                <a:hlinkClick r:id="rId6"/>
              </a:rPr>
              <a:t>www.cleverq.de </a:t>
            </a:r>
            <a:endParaRPr kumimoji="0" lang="en-US" sz="900" b="0" i="0" strike="noStrike" kern="1350" cap="none" spc="0" normalizeH="0" baseline="0" noProof="0" dirty="0">
              <a:ln>
                <a:noFill/>
              </a:ln>
              <a:solidFill>
                <a:prstClr val="black"/>
              </a:solidFill>
              <a:effectLst/>
              <a:uLnTx/>
              <a:uFillTx/>
              <a:latin typeface="Poppi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350" cap="none" spc="0" normalizeH="0" baseline="0" noProof="0" dirty="0">
                <a:ln>
                  <a:noFill/>
                </a:ln>
                <a:solidFill>
                  <a:prstClr val="black"/>
                </a:solidFill>
                <a:effectLst/>
                <a:uLnTx/>
                <a:uFillTx/>
                <a:latin typeface="Poppins" panose="00000500000000000000" pitchFamily="2" charset="0"/>
                <a:ea typeface="+mn-ea"/>
                <a:cs typeface="+mn-cs"/>
                <a:hlinkClick r:id="rId7"/>
              </a:rPr>
              <a:t>info@cleverq.de</a:t>
            </a:r>
            <a:endParaRPr lang="en-US" sz="900" kern="1350" dirty="0">
              <a:solidFill>
                <a:prstClr val="black"/>
              </a:solidFill>
              <a:latin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strike="noStrike" kern="1350" cap="none" spc="0" normalizeH="0" baseline="0" noProof="0" dirty="0">
                <a:ln>
                  <a:noFill/>
                </a:ln>
                <a:solidFill>
                  <a:prstClr val="black"/>
                </a:solidFill>
                <a:effectLst/>
                <a:uLnTx/>
                <a:uFillTx/>
                <a:latin typeface="Poppins" panose="00000500000000000000" pitchFamily="2" charset="0"/>
                <a:ea typeface="+mn-ea"/>
                <a:cs typeface="+mn-cs"/>
              </a:rPr>
              <a:t>+49 (0)4327 25398 30</a:t>
            </a:r>
            <a:br>
              <a:rPr kumimoji="0" lang="en-US" sz="900" b="0" i="0" strike="noStrike" kern="1350" cap="none" spc="0" normalizeH="0" baseline="0" noProof="0" dirty="0">
                <a:ln>
                  <a:noFill/>
                </a:ln>
                <a:solidFill>
                  <a:prstClr val="black"/>
                </a:solidFill>
                <a:effectLst/>
                <a:uLnTx/>
                <a:uFillTx/>
                <a:latin typeface="Poppins" panose="00000500000000000000" pitchFamily="2" charset="0"/>
                <a:ea typeface="+mn-ea"/>
                <a:cs typeface="+mn-cs"/>
              </a:rPr>
            </a:br>
            <a:endParaRPr kumimoji="0" lang="en-US" sz="900" b="0" i="1" strike="noStrike" kern="1350" cap="none" spc="0" normalizeH="0" baseline="0" noProof="0" dirty="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4891712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562</Words>
  <Application>Microsoft Office PowerPoint</Application>
  <PresentationFormat>Breitbild</PresentationFormat>
  <Paragraphs>59</Paragraphs>
  <Slides>9</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9</vt:i4>
      </vt:variant>
    </vt:vector>
  </HeadingPairs>
  <TitlesOfParts>
    <vt:vector size="17" baseType="lpstr">
      <vt:lpstr>Calibri</vt:lpstr>
      <vt:lpstr>Poppins Light</vt:lpstr>
      <vt:lpstr>Poppins</vt:lpstr>
      <vt:lpstr>Wingdings</vt:lpstr>
      <vt:lpstr>Calibri Light</vt:lpstr>
      <vt:lpstr>Arial</vt:lpstr>
      <vt:lpstr>Poppins SemiBold</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Walter Majewski</dc:creator>
  <cp:lastModifiedBy>Walter Majewski</cp:lastModifiedBy>
  <cp:revision>326</cp:revision>
  <dcterms:created xsi:type="dcterms:W3CDTF">2021-02-15T08:58:26Z</dcterms:created>
  <dcterms:modified xsi:type="dcterms:W3CDTF">2025-07-07T11:41:18Z</dcterms:modified>
</cp:coreProperties>
</file>