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312" r:id="rId2"/>
    <p:sldId id="371" r:id="rId3"/>
    <p:sldId id="380" r:id="rId4"/>
    <p:sldId id="381" r:id="rId5"/>
    <p:sldId id="383" r:id="rId6"/>
    <p:sldId id="384" r:id="rId7"/>
    <p:sldId id="387" r:id="rId8"/>
    <p:sldId id="385" r:id="rId9"/>
    <p:sldId id="388" r:id="rId10"/>
  </p:sldIdLst>
  <p:sldSz cx="12192000" cy="6858000"/>
  <p:notesSz cx="6858000" cy="9144000"/>
  <p:embeddedFontLst>
    <p:embeddedFont>
      <p:font typeface="Poppins" panose="00000500000000000000" pitchFamily="2" charset="0"/>
      <p:regular r:id="rId12"/>
      <p:bold r:id="rId13"/>
      <p:italic r:id="rId14"/>
      <p:boldItalic r:id="rId15"/>
    </p:embeddedFont>
    <p:embeddedFont>
      <p:font typeface="Poppins Light" panose="00000400000000000000" pitchFamily="2" charset="0"/>
      <p:regular r:id="rId16"/>
      <p:italic r:id="rId17"/>
    </p:embeddedFont>
    <p:embeddedFont>
      <p:font typeface="Poppins SemiBold" panose="00000700000000000000" pitchFamily="2" charset="0"/>
      <p:bold r:id="rId18"/>
      <p:boldItalic r:id="rId19"/>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872"/>
    <a:srgbClr val="00599B"/>
    <a:srgbClr val="F2F5F8"/>
    <a:srgbClr val="1D1A19"/>
    <a:srgbClr val="0061AA"/>
    <a:srgbClr val="EBEBEB"/>
    <a:srgbClr val="F7F7F7"/>
    <a:srgbClr val="3D3E51"/>
    <a:srgbClr val="FFFFF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16" autoAdjust="0"/>
    <p:restoredTop sz="94712" autoAdjust="0"/>
  </p:normalViewPr>
  <p:slideViewPr>
    <p:cSldViewPr snapToGrid="0">
      <p:cViewPr varScale="1">
        <p:scale>
          <a:sx n="97" d="100"/>
          <a:sy n="97" d="100"/>
        </p:scale>
        <p:origin x="1482" y="30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A73B8-926A-42BA-91CE-748513788537}" type="datetimeFigureOut">
              <a:rPr lang="de-DE" smtClean="0"/>
              <a:t>07.07.2025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762B6-3E8A-44C4-95DB-5CCB36CEACDC}" type="slidenum">
              <a:rPr lang="de-DE" smtClean="0"/>
              <a:t>‹Nr.›</a:t>
            </a:fld>
            <a:endParaRPr lang="de-DE"/>
          </a:p>
        </p:txBody>
      </p:sp>
    </p:spTree>
    <p:extLst>
      <p:ext uri="{BB962C8B-B14F-4D97-AF65-F5344CB8AC3E}">
        <p14:creationId xmlns:p14="http://schemas.microsoft.com/office/powerpoint/2010/main" val="356382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C06CF9-66AF-4C8C-8F70-8872B7D47D8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0881FBF-6181-4EEF-B89C-209EE21C02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E84EBD1-1212-4F76-BBA6-1562A592D10D}"/>
              </a:ext>
            </a:extLst>
          </p:cNvPr>
          <p:cNvSpPr>
            <a:spLocks noGrp="1"/>
          </p:cNvSpPr>
          <p:nvPr>
            <p:ph type="dt" sz="half" idx="10"/>
          </p:nvPr>
        </p:nvSpPr>
        <p:spPr/>
        <p:txBody>
          <a:bodyPr/>
          <a:lstStyle/>
          <a:p>
            <a:fld id="{2F9D8A40-847B-433E-9A0E-DB43C2920DC3}" type="datetimeFigureOut">
              <a:rPr lang="de-DE" smtClean="0"/>
              <a:t>07.07.2025</a:t>
            </a:fld>
            <a:endParaRPr lang="de-DE"/>
          </a:p>
        </p:txBody>
      </p:sp>
      <p:sp>
        <p:nvSpPr>
          <p:cNvPr id="5" name="Fußzeilenplatzhalter 4">
            <a:extLst>
              <a:ext uri="{FF2B5EF4-FFF2-40B4-BE49-F238E27FC236}">
                <a16:creationId xmlns:a16="http://schemas.microsoft.com/office/drawing/2014/main" id="{CA0B883F-F7EB-431E-A075-7CD9AC3E815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2C86E06-4EA7-4EA8-9C06-445BBBA95D65}"/>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401595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B68AF3-0B0D-4F73-B693-4F5EF42F21F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1E2E347-A4D0-4AC1-96BB-E4384CB8267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5D2FDA8-A054-4183-B8B2-91A8ED3BFBAD}"/>
              </a:ext>
            </a:extLst>
          </p:cNvPr>
          <p:cNvSpPr>
            <a:spLocks noGrp="1"/>
          </p:cNvSpPr>
          <p:nvPr>
            <p:ph type="dt" sz="half" idx="10"/>
          </p:nvPr>
        </p:nvSpPr>
        <p:spPr/>
        <p:txBody>
          <a:bodyPr/>
          <a:lstStyle/>
          <a:p>
            <a:fld id="{2F9D8A40-847B-433E-9A0E-DB43C2920DC3}" type="datetimeFigureOut">
              <a:rPr lang="de-DE" smtClean="0"/>
              <a:t>07.07.2025</a:t>
            </a:fld>
            <a:endParaRPr lang="de-DE"/>
          </a:p>
        </p:txBody>
      </p:sp>
      <p:sp>
        <p:nvSpPr>
          <p:cNvPr id="5" name="Fußzeilenplatzhalter 4">
            <a:extLst>
              <a:ext uri="{FF2B5EF4-FFF2-40B4-BE49-F238E27FC236}">
                <a16:creationId xmlns:a16="http://schemas.microsoft.com/office/drawing/2014/main" id="{813ECF99-834E-486A-A8E0-A0569A1FB25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0944269-D590-405D-A0ED-94E889BA6ABE}"/>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2447840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CD658C3-61C8-4848-9060-B606C48ABA04}"/>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DC1CEEE3-31DC-495A-8EFB-C85A03BD43A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152FDA2-0CF8-4DC1-B527-6B297478BF0D}"/>
              </a:ext>
            </a:extLst>
          </p:cNvPr>
          <p:cNvSpPr>
            <a:spLocks noGrp="1"/>
          </p:cNvSpPr>
          <p:nvPr>
            <p:ph type="dt" sz="half" idx="10"/>
          </p:nvPr>
        </p:nvSpPr>
        <p:spPr/>
        <p:txBody>
          <a:bodyPr/>
          <a:lstStyle/>
          <a:p>
            <a:fld id="{2F9D8A40-847B-433E-9A0E-DB43C2920DC3}" type="datetimeFigureOut">
              <a:rPr lang="de-DE" smtClean="0"/>
              <a:t>07.07.2025</a:t>
            </a:fld>
            <a:endParaRPr lang="de-DE"/>
          </a:p>
        </p:txBody>
      </p:sp>
      <p:sp>
        <p:nvSpPr>
          <p:cNvPr id="5" name="Fußzeilenplatzhalter 4">
            <a:extLst>
              <a:ext uri="{FF2B5EF4-FFF2-40B4-BE49-F238E27FC236}">
                <a16:creationId xmlns:a16="http://schemas.microsoft.com/office/drawing/2014/main" id="{5768D2A4-59D3-4382-9653-0CC79043A15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C29D1F9-BB3F-43B8-AFE9-C8D3B6DC2483}"/>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3743751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0AD928-9ADA-4D96-84C9-82BFFCFDC73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2EA2C8A-B7AE-4EFB-8CDF-65B334DC5B8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32CE092-87EF-4B16-B0CD-E3DA61C27619}"/>
              </a:ext>
            </a:extLst>
          </p:cNvPr>
          <p:cNvSpPr>
            <a:spLocks noGrp="1"/>
          </p:cNvSpPr>
          <p:nvPr>
            <p:ph type="dt" sz="half" idx="10"/>
          </p:nvPr>
        </p:nvSpPr>
        <p:spPr/>
        <p:txBody>
          <a:bodyPr/>
          <a:lstStyle/>
          <a:p>
            <a:fld id="{2F9D8A40-847B-433E-9A0E-DB43C2920DC3}" type="datetimeFigureOut">
              <a:rPr lang="de-DE" smtClean="0"/>
              <a:t>07.07.2025</a:t>
            </a:fld>
            <a:endParaRPr lang="de-DE"/>
          </a:p>
        </p:txBody>
      </p:sp>
      <p:sp>
        <p:nvSpPr>
          <p:cNvPr id="5" name="Fußzeilenplatzhalter 4">
            <a:extLst>
              <a:ext uri="{FF2B5EF4-FFF2-40B4-BE49-F238E27FC236}">
                <a16:creationId xmlns:a16="http://schemas.microsoft.com/office/drawing/2014/main" id="{8073FC3C-92C8-435D-88D1-2B983931B78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43DDDB9-A499-4262-9410-EB808BE29062}"/>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3371115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6F18F1-F4C9-472D-A50A-532A4B1F46D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DD32BC02-0638-46F5-8DEB-9DD2998D35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FE0A4C4-9FF0-46FC-A2FD-A669196B4696}"/>
              </a:ext>
            </a:extLst>
          </p:cNvPr>
          <p:cNvSpPr>
            <a:spLocks noGrp="1"/>
          </p:cNvSpPr>
          <p:nvPr>
            <p:ph type="dt" sz="half" idx="10"/>
          </p:nvPr>
        </p:nvSpPr>
        <p:spPr/>
        <p:txBody>
          <a:bodyPr/>
          <a:lstStyle/>
          <a:p>
            <a:fld id="{2F9D8A40-847B-433E-9A0E-DB43C2920DC3}" type="datetimeFigureOut">
              <a:rPr lang="de-DE" smtClean="0"/>
              <a:t>07.07.2025</a:t>
            </a:fld>
            <a:endParaRPr lang="de-DE"/>
          </a:p>
        </p:txBody>
      </p:sp>
      <p:sp>
        <p:nvSpPr>
          <p:cNvPr id="5" name="Fußzeilenplatzhalter 4">
            <a:extLst>
              <a:ext uri="{FF2B5EF4-FFF2-40B4-BE49-F238E27FC236}">
                <a16:creationId xmlns:a16="http://schemas.microsoft.com/office/drawing/2014/main" id="{D1306C11-E1AD-4A62-A983-A44A9A864F9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EBC90F5-30EC-40AA-AC5E-DC18BC8D6390}"/>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1295865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2DD343-EB72-4DC3-BB04-C05C4CBCF4A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97F19BF-A43D-4F7C-B429-92246A01714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9273FD1-6F76-4ACC-AB03-A3F8B254A1ED}"/>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6108204-2505-43C9-9D4E-78BA6C3D7502}"/>
              </a:ext>
            </a:extLst>
          </p:cNvPr>
          <p:cNvSpPr>
            <a:spLocks noGrp="1"/>
          </p:cNvSpPr>
          <p:nvPr>
            <p:ph type="dt" sz="half" idx="10"/>
          </p:nvPr>
        </p:nvSpPr>
        <p:spPr/>
        <p:txBody>
          <a:bodyPr/>
          <a:lstStyle/>
          <a:p>
            <a:fld id="{2F9D8A40-847B-433E-9A0E-DB43C2920DC3}" type="datetimeFigureOut">
              <a:rPr lang="de-DE" smtClean="0"/>
              <a:t>07.07.2025</a:t>
            </a:fld>
            <a:endParaRPr lang="de-DE"/>
          </a:p>
        </p:txBody>
      </p:sp>
      <p:sp>
        <p:nvSpPr>
          <p:cNvPr id="6" name="Fußzeilenplatzhalter 5">
            <a:extLst>
              <a:ext uri="{FF2B5EF4-FFF2-40B4-BE49-F238E27FC236}">
                <a16:creationId xmlns:a16="http://schemas.microsoft.com/office/drawing/2014/main" id="{923514AC-93EE-4068-B1F0-EF32CF2BAEE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9D2868A-48F1-4B5A-AB23-565A208CA73A}"/>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2275150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4BEB9-590A-41EA-8F79-33F3DE742658}"/>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BBF1481-12C0-43A2-8348-2BAA2ECBAA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747134B-9D44-4A79-BFB4-23727F483EA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AA57034-9436-45D4-A6DF-3C080E9E75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603D368-D9B8-493A-83AB-1CA14B27266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E05A0D4-9D88-4191-AEA4-ACA60AC4270E}"/>
              </a:ext>
            </a:extLst>
          </p:cNvPr>
          <p:cNvSpPr>
            <a:spLocks noGrp="1"/>
          </p:cNvSpPr>
          <p:nvPr>
            <p:ph type="dt" sz="half" idx="10"/>
          </p:nvPr>
        </p:nvSpPr>
        <p:spPr/>
        <p:txBody>
          <a:bodyPr/>
          <a:lstStyle/>
          <a:p>
            <a:fld id="{2F9D8A40-847B-433E-9A0E-DB43C2920DC3}" type="datetimeFigureOut">
              <a:rPr lang="de-DE" smtClean="0"/>
              <a:t>07.07.2025</a:t>
            </a:fld>
            <a:endParaRPr lang="de-DE"/>
          </a:p>
        </p:txBody>
      </p:sp>
      <p:sp>
        <p:nvSpPr>
          <p:cNvPr id="8" name="Fußzeilenplatzhalter 7">
            <a:extLst>
              <a:ext uri="{FF2B5EF4-FFF2-40B4-BE49-F238E27FC236}">
                <a16:creationId xmlns:a16="http://schemas.microsoft.com/office/drawing/2014/main" id="{F9FB7E56-E454-4D2D-B701-85EE5FD84602}"/>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766E596-DF3E-46BB-BB9E-CC79EA603B71}"/>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4013437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BBBD52-CD3C-4D72-8047-576BC9AE912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FE4D69A-9C08-48D1-8224-89948983DD85}"/>
              </a:ext>
            </a:extLst>
          </p:cNvPr>
          <p:cNvSpPr>
            <a:spLocks noGrp="1"/>
          </p:cNvSpPr>
          <p:nvPr>
            <p:ph type="dt" sz="half" idx="10"/>
          </p:nvPr>
        </p:nvSpPr>
        <p:spPr/>
        <p:txBody>
          <a:bodyPr/>
          <a:lstStyle/>
          <a:p>
            <a:fld id="{2F9D8A40-847B-433E-9A0E-DB43C2920DC3}" type="datetimeFigureOut">
              <a:rPr lang="de-DE" smtClean="0"/>
              <a:t>07.07.2025</a:t>
            </a:fld>
            <a:endParaRPr lang="de-DE"/>
          </a:p>
        </p:txBody>
      </p:sp>
      <p:sp>
        <p:nvSpPr>
          <p:cNvPr id="4" name="Fußzeilenplatzhalter 3">
            <a:extLst>
              <a:ext uri="{FF2B5EF4-FFF2-40B4-BE49-F238E27FC236}">
                <a16:creationId xmlns:a16="http://schemas.microsoft.com/office/drawing/2014/main" id="{8F6B4BD7-FD77-4680-9F7F-A7721107F6EE}"/>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7B50984-6C85-4B29-AD51-7B5D1C10734C}"/>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2316209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A45028A-A50F-48E5-A93F-784C475863C8}"/>
              </a:ext>
            </a:extLst>
          </p:cNvPr>
          <p:cNvSpPr>
            <a:spLocks noGrp="1"/>
          </p:cNvSpPr>
          <p:nvPr>
            <p:ph type="dt" sz="half" idx="10"/>
          </p:nvPr>
        </p:nvSpPr>
        <p:spPr/>
        <p:txBody>
          <a:bodyPr/>
          <a:lstStyle/>
          <a:p>
            <a:fld id="{2F9D8A40-847B-433E-9A0E-DB43C2920DC3}" type="datetimeFigureOut">
              <a:rPr lang="de-DE" smtClean="0"/>
              <a:t>07.07.2025</a:t>
            </a:fld>
            <a:endParaRPr lang="de-DE"/>
          </a:p>
        </p:txBody>
      </p:sp>
      <p:sp>
        <p:nvSpPr>
          <p:cNvPr id="3" name="Fußzeilenplatzhalter 2">
            <a:extLst>
              <a:ext uri="{FF2B5EF4-FFF2-40B4-BE49-F238E27FC236}">
                <a16:creationId xmlns:a16="http://schemas.microsoft.com/office/drawing/2014/main" id="{139B054C-3343-4D74-ACE6-7B1EB6E6AC4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E7A9E96C-58E7-4D3B-957E-071D712C0CE3}"/>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4143770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B3E557-94DE-41ED-80F8-A9C1134F16E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473BD39-0D5E-4176-8C88-61844CD7B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036991DA-353D-4703-B6F1-8949A7B862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73B51C6-01DF-4CC5-88C7-D3F707C674A3}"/>
              </a:ext>
            </a:extLst>
          </p:cNvPr>
          <p:cNvSpPr>
            <a:spLocks noGrp="1"/>
          </p:cNvSpPr>
          <p:nvPr>
            <p:ph type="dt" sz="half" idx="10"/>
          </p:nvPr>
        </p:nvSpPr>
        <p:spPr/>
        <p:txBody>
          <a:bodyPr/>
          <a:lstStyle/>
          <a:p>
            <a:fld id="{2F9D8A40-847B-433E-9A0E-DB43C2920DC3}" type="datetimeFigureOut">
              <a:rPr lang="de-DE" smtClean="0"/>
              <a:t>07.07.2025</a:t>
            </a:fld>
            <a:endParaRPr lang="de-DE"/>
          </a:p>
        </p:txBody>
      </p:sp>
      <p:sp>
        <p:nvSpPr>
          <p:cNvPr id="6" name="Fußzeilenplatzhalter 5">
            <a:extLst>
              <a:ext uri="{FF2B5EF4-FFF2-40B4-BE49-F238E27FC236}">
                <a16:creationId xmlns:a16="http://schemas.microsoft.com/office/drawing/2014/main" id="{CF011546-F889-4A3D-8F58-B4043F0A0AE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77EA61F-845A-4533-8496-AF37A01272BC}"/>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2598552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A0C9C5-CA77-4937-A151-A38B45A06DB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09B04C9C-86DC-48FD-A67D-607D97DCF5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386E7494-A3F6-4493-A3FD-04BED23B8A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55946A8-A506-4656-A9A0-34DAEC7ED99B}"/>
              </a:ext>
            </a:extLst>
          </p:cNvPr>
          <p:cNvSpPr>
            <a:spLocks noGrp="1"/>
          </p:cNvSpPr>
          <p:nvPr>
            <p:ph type="dt" sz="half" idx="10"/>
          </p:nvPr>
        </p:nvSpPr>
        <p:spPr/>
        <p:txBody>
          <a:bodyPr/>
          <a:lstStyle/>
          <a:p>
            <a:fld id="{2F9D8A40-847B-433E-9A0E-DB43C2920DC3}" type="datetimeFigureOut">
              <a:rPr lang="de-DE" smtClean="0"/>
              <a:t>07.07.2025</a:t>
            </a:fld>
            <a:endParaRPr lang="de-DE"/>
          </a:p>
        </p:txBody>
      </p:sp>
      <p:sp>
        <p:nvSpPr>
          <p:cNvPr id="6" name="Fußzeilenplatzhalter 5">
            <a:extLst>
              <a:ext uri="{FF2B5EF4-FFF2-40B4-BE49-F238E27FC236}">
                <a16:creationId xmlns:a16="http://schemas.microsoft.com/office/drawing/2014/main" id="{49258C94-9FA1-4F13-BD96-E22D06AB187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7E2832F-8370-48AF-AD57-48859246BB4E}"/>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659926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61AA"/>
            </a:gs>
            <a:gs pos="100000">
              <a:srgbClr val="004D86"/>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3C9707F-7C9D-48AF-9A22-C419B47F3D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03D0D37-A68C-4736-8036-D4EAFB23FF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C6A94AD-9CFC-465E-ABC2-E0E9419081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D8A40-847B-433E-9A0E-DB43C2920DC3}" type="datetimeFigureOut">
              <a:rPr lang="de-DE" smtClean="0"/>
              <a:t>07.07.2025</a:t>
            </a:fld>
            <a:endParaRPr lang="de-DE"/>
          </a:p>
        </p:txBody>
      </p:sp>
      <p:sp>
        <p:nvSpPr>
          <p:cNvPr id="5" name="Fußzeilenplatzhalter 4">
            <a:extLst>
              <a:ext uri="{FF2B5EF4-FFF2-40B4-BE49-F238E27FC236}">
                <a16:creationId xmlns:a16="http://schemas.microsoft.com/office/drawing/2014/main" id="{B73C02BC-1A5C-49B0-9E9E-D3CB708BEC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00FE653C-9712-4E63-844E-92D4CFD321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52F57-39F1-4414-A95D-D330A9050032}" type="slidenum">
              <a:rPr lang="de-DE" smtClean="0"/>
              <a:t>‹Nr.›</a:t>
            </a:fld>
            <a:endParaRPr lang="de-DE"/>
          </a:p>
        </p:txBody>
      </p:sp>
    </p:spTree>
    <p:extLst>
      <p:ext uri="{BB962C8B-B14F-4D97-AF65-F5344CB8AC3E}">
        <p14:creationId xmlns:p14="http://schemas.microsoft.com/office/powerpoint/2010/main" val="1372588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mailto:info@cleverq.de" TargetMode="External"/><Relationship Id="rId4" Type="http://schemas.openxmlformats.org/officeDocument/2006/relationships/hyperlink" Target="https://www.cleverq.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CEFC17A-830A-402F-4ABE-4C948169EF9B}"/>
              </a:ext>
            </a:extLst>
          </p:cNvPr>
          <p:cNvPicPr>
            <a:picLocks noChangeAspect="1"/>
          </p:cNvPicPr>
          <p:nvPr/>
        </p:nvPicPr>
        <p:blipFill>
          <a:blip r:embed="rId2"/>
          <a:stretch>
            <a:fillRect/>
          </a:stretch>
        </p:blipFill>
        <p:spPr>
          <a:xfrm>
            <a:off x="7268805" y="815147"/>
            <a:ext cx="4940316" cy="8300621"/>
          </a:xfrm>
          <a:prstGeom prst="rect">
            <a:avLst/>
          </a:prstGeom>
        </p:spPr>
      </p:pic>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Grafik 9">
            <a:extLst>
              <a:ext uri="{FF2B5EF4-FFF2-40B4-BE49-F238E27FC236}">
                <a16:creationId xmlns:a16="http://schemas.microsoft.com/office/drawing/2014/main" id="{7ECDA198-445A-8838-0761-52552BCA3889}"/>
              </a:ext>
            </a:extLst>
          </p:cNvPr>
          <p:cNvPicPr>
            <a:picLocks noChangeAspect="1"/>
          </p:cNvPicPr>
          <p:nvPr/>
        </p:nvPicPr>
        <p:blipFill>
          <a:blip r:embed="rId3"/>
          <a:stretch>
            <a:fillRect/>
          </a:stretch>
        </p:blipFill>
        <p:spPr>
          <a:xfrm>
            <a:off x="7246088" y="815146"/>
            <a:ext cx="4940316" cy="8300621"/>
          </a:xfrm>
          <a:prstGeom prst="rect">
            <a:avLst/>
          </a:prstGeom>
        </p:spPr>
      </p:pic>
      <p:sp>
        <p:nvSpPr>
          <p:cNvPr id="31" name="Textfeld 30">
            <a:extLst>
              <a:ext uri="{FF2B5EF4-FFF2-40B4-BE49-F238E27FC236}">
                <a16:creationId xmlns:a16="http://schemas.microsoft.com/office/drawing/2014/main" id="{5FEAF48C-A5A7-4D16-90F1-A7053CB464F5}"/>
              </a:ext>
            </a:extLst>
          </p:cNvPr>
          <p:cNvSpPr txBox="1"/>
          <p:nvPr/>
        </p:nvSpPr>
        <p:spPr>
          <a:xfrm>
            <a:off x="435031" y="2296145"/>
            <a:ext cx="4510883" cy="707886"/>
          </a:xfrm>
          <a:prstGeom prst="rect">
            <a:avLst/>
          </a:prstGeom>
          <a:noFill/>
        </p:spPr>
        <p:txBody>
          <a:bodyPr wrap="square">
            <a:spAutoFit/>
          </a:bodyPr>
          <a:lstStyle/>
          <a:p>
            <a:r>
              <a:rPr lang="de-DE" sz="2000" dirty="0">
                <a:latin typeface="Poppins SemiBold" panose="00000700000000000000" pitchFamily="2" charset="0"/>
                <a:cs typeface="Poppins SemiBold" panose="00000700000000000000" pitchFamily="2" charset="0"/>
              </a:rPr>
              <a:t>KI-gesteuerte Avatare für moderne Kiosk-Systeme</a:t>
            </a:r>
            <a:endParaRPr lang="de-DE" sz="2400" dirty="0">
              <a:latin typeface="Poppins SemiBold" panose="00000700000000000000" pitchFamily="2" charset="0"/>
              <a:cs typeface="Poppins SemiBold" panose="00000700000000000000" pitchFamily="2" charset="0"/>
            </a:endParaRPr>
          </a:p>
        </p:txBody>
      </p:sp>
      <p:sp>
        <p:nvSpPr>
          <p:cNvPr id="9" name="Textfeld 8">
            <a:extLst>
              <a:ext uri="{FF2B5EF4-FFF2-40B4-BE49-F238E27FC236}">
                <a16:creationId xmlns:a16="http://schemas.microsoft.com/office/drawing/2014/main" id="{AD254A5C-0826-793C-F442-77DAE7C5CF24}"/>
              </a:ext>
            </a:extLst>
          </p:cNvPr>
          <p:cNvSpPr txBox="1"/>
          <p:nvPr/>
        </p:nvSpPr>
        <p:spPr>
          <a:xfrm>
            <a:off x="451594" y="3214616"/>
            <a:ext cx="3343030" cy="830997"/>
          </a:xfrm>
          <a:prstGeom prst="rect">
            <a:avLst/>
          </a:prstGeom>
          <a:noFill/>
        </p:spPr>
        <p:txBody>
          <a:bodyPr wrap="square">
            <a:spAutoFit/>
          </a:bodyPr>
          <a:lstStyle/>
          <a:p>
            <a:r>
              <a:rPr lang="de-DE" sz="1200" dirty="0">
                <a:latin typeface="Poppins Light" panose="00000400000000000000" pitchFamily="2" charset="0"/>
                <a:cs typeface="Poppins Light" panose="00000400000000000000" pitchFamily="2" charset="0"/>
              </a:rPr>
              <a:t>Selbstbedienungs-Systeme zu echten Servicekräften transformieren, mit realitätsnahen, sympathischen und flexiblen KI-Avataren.</a:t>
            </a:r>
            <a:endParaRPr lang="de-DE" sz="1200" dirty="0"/>
          </a:p>
        </p:txBody>
      </p:sp>
      <p:pic>
        <p:nvPicPr>
          <p:cNvPr id="18" name="Graphic 17">
            <a:extLst>
              <a:ext uri="{FF2B5EF4-FFF2-40B4-BE49-F238E27FC236}">
                <a16:creationId xmlns:a16="http://schemas.microsoft.com/office/drawing/2014/main" id="{418C6A44-2EEC-ED3D-ED09-A18DF799CE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750" y="1034688"/>
            <a:ext cx="2778428" cy="736530"/>
          </a:xfrm>
          <a:prstGeom prst="rect">
            <a:avLst/>
          </a:prstGeom>
        </p:spPr>
      </p:pic>
      <p:sp>
        <p:nvSpPr>
          <p:cNvPr id="22" name="Textfeld 19">
            <a:extLst>
              <a:ext uri="{FF2B5EF4-FFF2-40B4-BE49-F238E27FC236}">
                <a16:creationId xmlns:a16="http://schemas.microsoft.com/office/drawing/2014/main" id="{01859F90-E52C-9E0C-0811-3CA5E3E98A5E}"/>
              </a:ext>
            </a:extLst>
          </p:cNvPr>
          <p:cNvSpPr txBox="1"/>
          <p:nvPr/>
        </p:nvSpPr>
        <p:spPr>
          <a:xfrm>
            <a:off x="3139242" y="1384054"/>
            <a:ext cx="1231144" cy="400110"/>
          </a:xfrm>
          <a:prstGeom prst="rect">
            <a:avLst/>
          </a:prstGeom>
          <a:noFill/>
        </p:spPr>
        <p:txBody>
          <a:bodyPr wrap="square">
            <a:spAutoFit/>
          </a:bodyPr>
          <a:lstStyle/>
          <a:p>
            <a:r>
              <a:rPr lang="de-DE" sz="2000" dirty="0">
                <a:latin typeface="Poppins Light" panose="00000400000000000000" pitchFamily="2" charset="0"/>
                <a:cs typeface="Poppins Light" panose="00000400000000000000" pitchFamily="2" charset="0"/>
              </a:rPr>
              <a:t>Avatar</a:t>
            </a:r>
          </a:p>
        </p:txBody>
      </p:sp>
      <p:pic>
        <p:nvPicPr>
          <p:cNvPr id="13" name="Picture 12">
            <a:extLst>
              <a:ext uri="{FF2B5EF4-FFF2-40B4-BE49-F238E27FC236}">
                <a16:creationId xmlns:a16="http://schemas.microsoft.com/office/drawing/2014/main" id="{A79A90AE-259E-1D0C-5A93-F7EBD4B55BF9}"/>
              </a:ext>
            </a:extLst>
          </p:cNvPr>
          <p:cNvPicPr>
            <a:picLocks noChangeAspect="1"/>
          </p:cNvPicPr>
          <p:nvPr/>
        </p:nvPicPr>
        <p:blipFill>
          <a:blip r:embed="rId6"/>
          <a:stretch>
            <a:fillRect/>
          </a:stretch>
        </p:blipFill>
        <p:spPr>
          <a:xfrm>
            <a:off x="3798697" y="3016977"/>
            <a:ext cx="5547518" cy="5547518"/>
          </a:xfrm>
          <a:prstGeom prst="rect">
            <a:avLst/>
          </a:prstGeom>
        </p:spPr>
      </p:pic>
    </p:spTree>
    <p:extLst>
      <p:ext uri="{BB962C8B-B14F-4D97-AF65-F5344CB8AC3E}">
        <p14:creationId xmlns:p14="http://schemas.microsoft.com/office/powerpoint/2010/main" val="1781493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E1B370A6-C30E-3E4A-2155-66133EF155C0}"/>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8FEC727C-C35F-F0CA-E6FE-C51DDB4A3629}"/>
              </a:ext>
            </a:extLst>
          </p:cNvPr>
          <p:cNvSpPr txBox="1"/>
          <p:nvPr/>
        </p:nvSpPr>
        <p:spPr>
          <a:xfrm>
            <a:off x="523410" y="616187"/>
            <a:ext cx="60937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Strategische Technologiepartnerschaft zwischen </a:t>
            </a:r>
            <a:r>
              <a:rPr kumimoji="0" lang="de-DE" sz="2400" b="0" i="0" u="none" strike="noStrike" kern="1200" cap="none" spc="0" normalizeH="0" baseline="0" noProof="0" dirty="0" err="1">
                <a:ln>
                  <a:noFill/>
                </a:ln>
                <a:solidFill>
                  <a:prstClr val="black"/>
                </a:solidFill>
                <a:effectLst/>
                <a:uLnTx/>
                <a:uFillTx/>
                <a:latin typeface="Poppins Light" panose="00000400000000000000" pitchFamily="2" charset="0"/>
                <a:cs typeface="Poppins Light" panose="00000400000000000000" pitchFamily="2" charset="0"/>
              </a:rPr>
              <a:t>cleverQ</a:t>
            </a:r>
            <a:r>
              <a:rPr kumimoji="0" lang="de-DE" sz="2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 und </a:t>
            </a:r>
            <a:r>
              <a:rPr kumimoji="0" lang="de-DE" sz="2400" b="0" i="0" u="none" strike="noStrike" kern="1200" cap="none" spc="0" normalizeH="0" baseline="0" noProof="0" dirty="0" err="1">
                <a:ln>
                  <a:noFill/>
                </a:ln>
                <a:solidFill>
                  <a:prstClr val="black"/>
                </a:solidFill>
                <a:effectLst/>
                <a:uLnTx/>
                <a:uFillTx/>
                <a:latin typeface="Poppins Light" panose="00000400000000000000" pitchFamily="2" charset="0"/>
                <a:cs typeface="Poppins Light" panose="00000400000000000000" pitchFamily="2" charset="0"/>
              </a:rPr>
              <a:t>Humanizing</a:t>
            </a:r>
            <a:endParaRPr kumimoji="0" lang="de-DE"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sp>
        <p:nvSpPr>
          <p:cNvPr id="4" name="Textfeld 15">
            <a:extLst>
              <a:ext uri="{FF2B5EF4-FFF2-40B4-BE49-F238E27FC236}">
                <a16:creationId xmlns:a16="http://schemas.microsoft.com/office/drawing/2014/main" id="{8CE329EF-B5A9-5F9F-6309-50256F917E71}"/>
              </a:ext>
            </a:extLst>
          </p:cNvPr>
          <p:cNvSpPr txBox="1"/>
          <p:nvPr/>
        </p:nvSpPr>
        <p:spPr>
          <a:xfrm>
            <a:off x="523410" y="2100340"/>
            <a:ext cx="5572590" cy="2801023"/>
          </a:xfrm>
          <a:prstGeom prst="rect">
            <a:avLst/>
          </a:prstGeom>
          <a:noFill/>
        </p:spPr>
        <p:txBody>
          <a:bodyPr wrap="square" rtlCol="0">
            <a:spAutoFit/>
          </a:bodyPr>
          <a:lstStyle/>
          <a:p>
            <a:pPr lvl="0">
              <a:lnSpc>
                <a:spcPct val="150000"/>
              </a:lnSpc>
              <a:spcAft>
                <a:spcPts val="1200"/>
              </a:spcAft>
              <a:defRPr/>
            </a:pPr>
            <a:r>
              <a:rPr lang="de-DE" sz="1400" dirty="0">
                <a:latin typeface="Poppins Light" panose="00000400000000000000" pitchFamily="2" charset="0"/>
                <a:cs typeface="Poppins Light" panose="00000400000000000000" pitchFamily="2" charset="0"/>
              </a:rPr>
              <a:t>Die deutschen Unternehmen B.I.C. GmbH </a:t>
            </a:r>
            <a:br>
              <a:rPr lang="de-DE" sz="1400" dirty="0">
                <a:latin typeface="Poppins Light" panose="00000400000000000000" pitchFamily="2" charset="0"/>
                <a:cs typeface="Poppins Light" panose="00000400000000000000" pitchFamily="2" charset="0"/>
              </a:rPr>
            </a:br>
            <a:r>
              <a:rPr lang="de-DE" sz="1400" dirty="0">
                <a:latin typeface="Poppins Light" panose="00000400000000000000" pitchFamily="2" charset="0"/>
                <a:cs typeface="Poppins Light" panose="00000400000000000000" pitchFamily="2" charset="0"/>
              </a:rPr>
              <a:t>und </a:t>
            </a:r>
            <a:r>
              <a:rPr lang="de-DE" sz="1400" dirty="0" err="1">
                <a:latin typeface="Poppins Light" panose="00000400000000000000" pitchFamily="2" charset="0"/>
                <a:cs typeface="Poppins Light" panose="00000400000000000000" pitchFamily="2" charset="0"/>
              </a:rPr>
              <a:t>Humanizing</a:t>
            </a:r>
            <a:r>
              <a:rPr lang="de-DE" sz="1400" dirty="0">
                <a:latin typeface="Poppins Light" panose="00000400000000000000" pitchFamily="2" charset="0"/>
                <a:cs typeface="Poppins Light" panose="00000400000000000000" pitchFamily="2" charset="0"/>
              </a:rPr>
              <a:t> Technologies GmbH sind eine strategische Technologiepartnerschaft eingegangen, um intelligente, digitalisierte Serviceprozesse branchenübergreifend zu ermöglichen.</a:t>
            </a:r>
          </a:p>
          <a:p>
            <a:pPr lvl="0">
              <a:lnSpc>
                <a:spcPct val="150000"/>
              </a:lnSpc>
              <a:spcAft>
                <a:spcPts val="1200"/>
              </a:spcAft>
              <a:defRPr/>
            </a:pPr>
            <a:r>
              <a:rPr lang="de-DE" sz="1400" dirty="0">
                <a:latin typeface="Poppins Light" panose="00000400000000000000" pitchFamily="2" charset="0"/>
                <a:cs typeface="Poppins Light" panose="00000400000000000000" pitchFamily="2" charset="0"/>
              </a:rPr>
              <a:t>Diese Zusammenarbeit vereint ein leistungsstarkes Termin- und Warteschlangenmanagement (inkl. Customer Journey) mit KI-gestützter Kommunikation und Automatisierung.</a:t>
            </a:r>
            <a:endParaRPr kumimoji="0" lang="en-US"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pic>
        <p:nvPicPr>
          <p:cNvPr id="9" name="Picture 8" descr="A black background with blue and grey text&#10;&#10;AI-generated content may be incorrect.">
            <a:extLst>
              <a:ext uri="{FF2B5EF4-FFF2-40B4-BE49-F238E27FC236}">
                <a16:creationId xmlns:a16="http://schemas.microsoft.com/office/drawing/2014/main" id="{03F8CA2D-010C-9EB2-662D-A457C0E88FE2}"/>
              </a:ext>
            </a:extLst>
          </p:cNvPr>
          <p:cNvPicPr>
            <a:picLocks noChangeAspect="1"/>
          </p:cNvPicPr>
          <p:nvPr/>
        </p:nvPicPr>
        <p:blipFill>
          <a:blip r:embed="rId2">
            <a:extLst>
              <a:ext uri="{28A0092B-C50C-407E-A947-70E740481C1C}">
                <a14:useLocalDpi xmlns:a14="http://schemas.microsoft.com/office/drawing/2010/main" val="0"/>
              </a:ext>
            </a:extLst>
          </a:blip>
          <a:srcRect t="32357" b="29030"/>
          <a:stretch>
            <a:fillRect/>
          </a:stretch>
        </p:blipFill>
        <p:spPr>
          <a:xfrm>
            <a:off x="2753907" y="5448510"/>
            <a:ext cx="2054444" cy="793303"/>
          </a:xfrm>
          <a:prstGeom prst="rect">
            <a:avLst/>
          </a:prstGeom>
        </p:spPr>
      </p:pic>
      <p:pic>
        <p:nvPicPr>
          <p:cNvPr id="10" name="Graphic 9">
            <a:extLst>
              <a:ext uri="{FF2B5EF4-FFF2-40B4-BE49-F238E27FC236}">
                <a16:creationId xmlns:a16="http://schemas.microsoft.com/office/drawing/2014/main" id="{EBA1CEC2-4C73-BE22-6869-E427029F04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276" y="5499832"/>
            <a:ext cx="2054444" cy="544610"/>
          </a:xfrm>
          <a:prstGeom prst="rect">
            <a:avLst/>
          </a:prstGeom>
        </p:spPr>
      </p:pic>
      <p:pic>
        <p:nvPicPr>
          <p:cNvPr id="14" name="Grafik 13">
            <a:extLst>
              <a:ext uri="{FF2B5EF4-FFF2-40B4-BE49-F238E27FC236}">
                <a16:creationId xmlns:a16="http://schemas.microsoft.com/office/drawing/2014/main" id="{94BD292F-60E3-06EB-492E-5A580DD4496D}"/>
              </a:ext>
            </a:extLst>
          </p:cNvPr>
          <p:cNvPicPr>
            <a:picLocks noChangeAspect="1"/>
          </p:cNvPicPr>
          <p:nvPr/>
        </p:nvPicPr>
        <p:blipFill>
          <a:blip r:embed="rId5"/>
          <a:srcRect b="21569"/>
          <a:stretch>
            <a:fillRect/>
          </a:stretch>
        </p:blipFill>
        <p:spPr>
          <a:xfrm>
            <a:off x="7655628" y="1479188"/>
            <a:ext cx="4081705" cy="5378812"/>
          </a:xfrm>
          <a:prstGeom prst="rect">
            <a:avLst/>
          </a:prstGeom>
        </p:spPr>
      </p:pic>
    </p:spTree>
    <p:extLst>
      <p:ext uri="{BB962C8B-B14F-4D97-AF65-F5344CB8AC3E}">
        <p14:creationId xmlns:p14="http://schemas.microsoft.com/office/powerpoint/2010/main" val="3527023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173BB27D-3FA3-95A4-742F-D822E29E9FEF}"/>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A602DF11-A3C2-F256-956A-90D052690A99}"/>
              </a:ext>
            </a:extLst>
          </p:cNvPr>
          <p:cNvSpPr txBox="1"/>
          <p:nvPr/>
        </p:nvSpPr>
        <p:spPr>
          <a:xfrm>
            <a:off x="523410" y="616187"/>
            <a:ext cx="55725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Poppins Light" panose="00000400000000000000" pitchFamily="2" charset="0"/>
                <a:cs typeface="Poppins Light" panose="00000400000000000000" pitchFamily="2" charset="0"/>
              </a:rPr>
              <a:t>Gemeinsame</a:t>
            </a:r>
            <a:r>
              <a:rPr kumimoji="0" lang="en-US" sz="2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 Mission und </a:t>
            </a:r>
            <a:r>
              <a:rPr kumimoji="0" lang="en-US" sz="2400" b="0" i="0" u="none" strike="noStrike" kern="1200" cap="none" spc="0" normalizeH="0" baseline="0" noProof="0" dirty="0" err="1">
                <a:ln>
                  <a:noFill/>
                </a:ln>
                <a:solidFill>
                  <a:prstClr val="black"/>
                </a:solidFill>
                <a:effectLst/>
                <a:uLnTx/>
                <a:uFillTx/>
                <a:latin typeface="Poppins Light" panose="00000400000000000000" pitchFamily="2" charset="0"/>
                <a:cs typeface="Poppins Light" panose="00000400000000000000" pitchFamily="2" charset="0"/>
              </a:rPr>
              <a:t>Ziele</a:t>
            </a:r>
            <a:endParaRPr kumimoji="0" lang="de-DE"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sp>
        <p:nvSpPr>
          <p:cNvPr id="4" name="Textfeld 15">
            <a:extLst>
              <a:ext uri="{FF2B5EF4-FFF2-40B4-BE49-F238E27FC236}">
                <a16:creationId xmlns:a16="http://schemas.microsoft.com/office/drawing/2014/main" id="{2F552AB5-BAAC-9D56-4AC1-09CD7E469C08}"/>
              </a:ext>
            </a:extLst>
          </p:cNvPr>
          <p:cNvSpPr txBox="1"/>
          <p:nvPr/>
        </p:nvSpPr>
        <p:spPr>
          <a:xfrm>
            <a:off x="523409" y="1663460"/>
            <a:ext cx="5444771" cy="4190378"/>
          </a:xfrm>
          <a:prstGeom prst="rect">
            <a:avLst/>
          </a:prstGeom>
          <a:noFill/>
        </p:spPr>
        <p:txBody>
          <a:bodyPr wrap="square" rtlCol="0">
            <a:spAutoFit/>
          </a:bodyPr>
          <a:lstStyle/>
          <a:p>
            <a:pPr lvl="0">
              <a:lnSpc>
                <a:spcPct val="150000"/>
              </a:lnSpc>
              <a:spcAft>
                <a:spcPts val="1200"/>
              </a:spcAft>
              <a:defRPr/>
            </a:pPr>
            <a:r>
              <a:rPr lang="de-DE" sz="1400" dirty="0">
                <a:latin typeface="Poppins Light" panose="00000400000000000000" pitchFamily="2" charset="0"/>
                <a:cs typeface="Poppins Light" panose="00000400000000000000" pitchFamily="2" charset="0"/>
              </a:rPr>
              <a:t>Durch die Kombination unserer Kerntechnologien streben wir an, intelligente, durchgängige Servicelösungen zu schaffen, die sowohl Organisationen als auch ihren Kunden nachhaltigen Mehrwert bringen.</a:t>
            </a:r>
          </a:p>
          <a:p>
            <a:pPr marL="285750" lvl="0" indent="-285750">
              <a:lnSpc>
                <a:spcPct val="150000"/>
              </a:lnSpc>
              <a:spcAft>
                <a:spcPts val="1200"/>
              </a:spcAft>
              <a:buFont typeface="Wingdings" panose="05000000000000000000" pitchFamily="2" charset="2"/>
              <a:buChar char="§"/>
              <a:defRPr/>
            </a:pPr>
            <a:r>
              <a:rPr lang="de-DE" sz="1200" dirty="0">
                <a:latin typeface="Poppins Light" panose="00000400000000000000" pitchFamily="2" charset="0"/>
                <a:cs typeface="Poppins Light" panose="00000400000000000000" pitchFamily="2" charset="0"/>
              </a:rPr>
              <a:t>Serviceprozesse digitalisieren und optimieren, um die betriebliche Effizienz zu steigern</a:t>
            </a:r>
          </a:p>
          <a:p>
            <a:pPr marL="285750" lvl="0" indent="-285750">
              <a:lnSpc>
                <a:spcPct val="150000"/>
              </a:lnSpc>
              <a:spcAft>
                <a:spcPts val="1200"/>
              </a:spcAft>
              <a:buFont typeface="Wingdings" panose="05000000000000000000" pitchFamily="2" charset="2"/>
              <a:buChar char="§"/>
              <a:defRPr/>
            </a:pPr>
            <a:r>
              <a:rPr lang="de-DE" sz="1200" dirty="0">
                <a:latin typeface="Poppins Light" panose="00000400000000000000" pitchFamily="2" charset="0"/>
                <a:cs typeface="Poppins Light" panose="00000400000000000000" pitchFamily="2" charset="0"/>
              </a:rPr>
              <a:t>Wartezeiten reduzieren und unnötige Verzögerungen beseitigen</a:t>
            </a:r>
          </a:p>
          <a:p>
            <a:pPr marL="285750" lvl="0" indent="-285750">
              <a:lnSpc>
                <a:spcPct val="150000"/>
              </a:lnSpc>
              <a:spcAft>
                <a:spcPts val="1200"/>
              </a:spcAft>
              <a:buFont typeface="Wingdings" panose="05000000000000000000" pitchFamily="2" charset="2"/>
              <a:buChar char="§"/>
              <a:defRPr/>
            </a:pPr>
            <a:r>
              <a:rPr lang="de-DE" sz="1200" dirty="0">
                <a:latin typeface="Poppins Light" panose="00000400000000000000" pitchFamily="2" charset="0"/>
                <a:cs typeface="Poppins Light" panose="00000400000000000000" pitchFamily="2" charset="0"/>
              </a:rPr>
              <a:t>Das gesamte Kunden- und Besuchererlebnis durch intuitive, geführte Interaktionen verbessern</a:t>
            </a:r>
          </a:p>
          <a:p>
            <a:pPr marL="285750" lvl="0" indent="-285750">
              <a:lnSpc>
                <a:spcPct val="150000"/>
              </a:lnSpc>
              <a:spcAft>
                <a:spcPts val="1200"/>
              </a:spcAft>
              <a:buFont typeface="Wingdings" panose="05000000000000000000" pitchFamily="2" charset="2"/>
              <a:buChar char="§"/>
              <a:defRPr/>
            </a:pPr>
            <a:r>
              <a:rPr lang="de-DE" sz="1200" dirty="0">
                <a:latin typeface="Poppins Light" panose="00000400000000000000" pitchFamily="2" charset="0"/>
                <a:cs typeface="Poppins Light" panose="00000400000000000000" pitchFamily="2" charset="0"/>
              </a:rPr>
              <a:t>Eine bessere Nutzung der Mitarbeiterressourcen durch Automatisierung repetitiver und wenig wertschöpfender Aufgaben ermöglichen</a:t>
            </a:r>
            <a:endParaRPr kumimoji="0" lang="en-US" sz="12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pic>
        <p:nvPicPr>
          <p:cNvPr id="6" name="Grafik 5">
            <a:extLst>
              <a:ext uri="{FF2B5EF4-FFF2-40B4-BE49-F238E27FC236}">
                <a16:creationId xmlns:a16="http://schemas.microsoft.com/office/drawing/2014/main" id="{37C2DF55-BB98-217A-6B29-50697B83EB97}"/>
              </a:ext>
            </a:extLst>
          </p:cNvPr>
          <p:cNvPicPr>
            <a:picLocks noChangeAspect="1"/>
          </p:cNvPicPr>
          <p:nvPr/>
        </p:nvPicPr>
        <p:blipFill>
          <a:blip r:embed="rId2"/>
          <a:stretch>
            <a:fillRect/>
          </a:stretch>
        </p:blipFill>
        <p:spPr>
          <a:xfrm>
            <a:off x="6934200" y="696989"/>
            <a:ext cx="4570280" cy="5464022"/>
          </a:xfrm>
          <a:prstGeom prst="rect">
            <a:avLst/>
          </a:prstGeom>
        </p:spPr>
      </p:pic>
    </p:spTree>
    <p:extLst>
      <p:ext uri="{BB962C8B-B14F-4D97-AF65-F5344CB8AC3E}">
        <p14:creationId xmlns:p14="http://schemas.microsoft.com/office/powerpoint/2010/main" val="2897388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9DCA728F-A4CA-A3D1-6C1C-5A4CCEEB4E30}"/>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D0461AF1-D5D2-A468-6B71-F4A981EC5C31}"/>
              </a:ext>
            </a:extLst>
          </p:cNvPr>
          <p:cNvSpPr txBox="1"/>
          <p:nvPr/>
        </p:nvSpPr>
        <p:spPr>
          <a:xfrm>
            <a:off x="523409" y="616187"/>
            <a:ext cx="72244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Poppins Light" panose="00000400000000000000" pitchFamily="2" charset="0"/>
                <a:cs typeface="Poppins Light" panose="00000400000000000000" pitchFamily="2" charset="0"/>
              </a:rPr>
              <a:t>Einsatzbereiche</a:t>
            </a:r>
            <a:r>
              <a:rPr kumimoji="0" lang="en-US" sz="2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 der </a:t>
            </a:r>
            <a:r>
              <a:rPr kumimoji="0" lang="en-US" sz="2400" b="0" i="0" u="none" strike="noStrike" kern="1200" cap="none" spc="0" normalizeH="0" baseline="0" noProof="0" dirty="0" err="1">
                <a:ln>
                  <a:noFill/>
                </a:ln>
                <a:solidFill>
                  <a:prstClr val="black"/>
                </a:solidFill>
                <a:effectLst/>
                <a:uLnTx/>
                <a:uFillTx/>
                <a:latin typeface="Poppins Light" panose="00000400000000000000" pitchFamily="2" charset="0"/>
                <a:cs typeface="Poppins Light" panose="00000400000000000000" pitchFamily="2" charset="0"/>
              </a:rPr>
              <a:t>gemeinsamen</a:t>
            </a:r>
            <a:r>
              <a:rPr kumimoji="0" lang="en-US" sz="2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 </a:t>
            </a:r>
            <a:r>
              <a:rPr kumimoji="0" lang="en-US" sz="2400" b="0" i="0" u="none" strike="noStrike" kern="1200" cap="none" spc="0" normalizeH="0" baseline="0" noProof="0" dirty="0" err="1">
                <a:ln>
                  <a:noFill/>
                </a:ln>
                <a:solidFill>
                  <a:prstClr val="black"/>
                </a:solidFill>
                <a:effectLst/>
                <a:uLnTx/>
                <a:uFillTx/>
                <a:latin typeface="Poppins Light" panose="00000400000000000000" pitchFamily="2" charset="0"/>
                <a:cs typeface="Poppins Light" panose="00000400000000000000" pitchFamily="2" charset="0"/>
              </a:rPr>
              <a:t>Lösung</a:t>
            </a:r>
            <a:endParaRPr kumimoji="0" lang="de-DE"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sp>
        <p:nvSpPr>
          <p:cNvPr id="4" name="Textfeld 15">
            <a:extLst>
              <a:ext uri="{FF2B5EF4-FFF2-40B4-BE49-F238E27FC236}">
                <a16:creationId xmlns:a16="http://schemas.microsoft.com/office/drawing/2014/main" id="{2683E99D-CF5B-84BE-7134-00DC98AF5728}"/>
              </a:ext>
            </a:extLst>
          </p:cNvPr>
          <p:cNvSpPr txBox="1"/>
          <p:nvPr/>
        </p:nvSpPr>
        <p:spPr>
          <a:xfrm>
            <a:off x="523410" y="1441552"/>
            <a:ext cx="10449390" cy="1354473"/>
          </a:xfrm>
          <a:prstGeom prst="rect">
            <a:avLst/>
          </a:prstGeom>
          <a:noFill/>
        </p:spPr>
        <p:txBody>
          <a:bodyPr wrap="square" rtlCol="0">
            <a:spAutoFit/>
          </a:bodyPr>
          <a:lstStyle/>
          <a:p>
            <a:pPr lvl="0">
              <a:lnSpc>
                <a:spcPct val="150000"/>
              </a:lnSpc>
              <a:spcAft>
                <a:spcPts val="1200"/>
              </a:spcAft>
              <a:defRPr/>
            </a:pPr>
            <a:r>
              <a:rPr lang="de-DE" sz="1400" dirty="0">
                <a:latin typeface="Poppins Light" panose="00000400000000000000" pitchFamily="2" charset="0"/>
                <a:cs typeface="Poppins Light" panose="00000400000000000000" pitchFamily="2" charset="0"/>
              </a:rPr>
              <a:t>Die Kombination von </a:t>
            </a:r>
            <a:r>
              <a:rPr lang="de-DE" sz="1400" dirty="0" err="1">
                <a:latin typeface="Poppins Light" panose="00000400000000000000" pitchFamily="2" charset="0"/>
                <a:cs typeface="Poppins Light" panose="00000400000000000000" pitchFamily="2" charset="0"/>
              </a:rPr>
              <a:t>cleverQ</a:t>
            </a:r>
            <a:r>
              <a:rPr lang="de-DE" sz="1400" dirty="0">
                <a:latin typeface="Poppins Light" panose="00000400000000000000" pitchFamily="2" charset="0"/>
                <a:cs typeface="Poppins Light" panose="00000400000000000000" pitchFamily="2" charset="0"/>
              </a:rPr>
              <a:t> und </a:t>
            </a:r>
            <a:r>
              <a:rPr lang="de-DE" sz="1400">
                <a:latin typeface="Poppins Light" panose="00000400000000000000" pitchFamily="2" charset="0"/>
                <a:cs typeface="Poppins Light" panose="00000400000000000000" pitchFamily="2" charset="0"/>
              </a:rPr>
              <a:t>Humanizing </a:t>
            </a:r>
            <a:r>
              <a:rPr lang="de-DE" sz="1400" dirty="0">
                <a:latin typeface="Poppins Light" panose="00000400000000000000" pitchFamily="2" charset="0"/>
                <a:cs typeface="Poppins Light" panose="00000400000000000000" pitchFamily="2" charset="0"/>
              </a:rPr>
              <a:t>erschließt eine Vielzahl von Anwendungsmöglichkeiten in verschiedenen Branchen. Überall dort, wo Besucherströme effizient gesteuert, Wartezeiten reduziert und Serviceprozesse intelligent automatisiert werden müssen, bietet diese Lösung echten Mehrwert. Die folgende Übersicht zeigt wichtige Branchen und typische Anwendungsszenarien.</a:t>
            </a:r>
            <a:endParaRPr kumimoji="0" lang="en-US"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pic>
        <p:nvPicPr>
          <p:cNvPr id="14" name="Grafik 13">
            <a:extLst>
              <a:ext uri="{FF2B5EF4-FFF2-40B4-BE49-F238E27FC236}">
                <a16:creationId xmlns:a16="http://schemas.microsoft.com/office/drawing/2014/main" id="{10464633-A8A7-D9CB-82A6-4F828A542BFE}"/>
              </a:ext>
            </a:extLst>
          </p:cNvPr>
          <p:cNvPicPr>
            <a:picLocks noChangeAspect="1"/>
          </p:cNvPicPr>
          <p:nvPr/>
        </p:nvPicPr>
        <p:blipFill>
          <a:blip r:embed="rId2"/>
          <a:stretch>
            <a:fillRect/>
          </a:stretch>
        </p:blipFill>
        <p:spPr>
          <a:xfrm>
            <a:off x="523409" y="3148196"/>
            <a:ext cx="10023940" cy="3050104"/>
          </a:xfrm>
          <a:prstGeom prst="rect">
            <a:avLst/>
          </a:prstGeom>
        </p:spPr>
      </p:pic>
    </p:spTree>
    <p:extLst>
      <p:ext uri="{BB962C8B-B14F-4D97-AF65-F5344CB8AC3E}">
        <p14:creationId xmlns:p14="http://schemas.microsoft.com/office/powerpoint/2010/main" val="1194670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FB718161-1C05-B113-D8FE-97AFD7DD65DD}"/>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8D8B0C83-0A5B-EF53-FB1B-A9D5CD0416E2}"/>
              </a:ext>
            </a:extLst>
          </p:cNvPr>
          <p:cNvGrpSpPr/>
          <p:nvPr/>
        </p:nvGrpSpPr>
        <p:grpSpPr>
          <a:xfrm>
            <a:off x="9945439" y="1756219"/>
            <a:ext cx="2534641" cy="933697"/>
            <a:chOff x="8631164" y="263969"/>
            <a:chExt cx="2534641" cy="933697"/>
          </a:xfrm>
        </p:grpSpPr>
        <p:pic>
          <p:nvPicPr>
            <p:cNvPr id="11" name="Picture 10">
              <a:extLst>
                <a:ext uri="{FF2B5EF4-FFF2-40B4-BE49-F238E27FC236}">
                  <a16:creationId xmlns:a16="http://schemas.microsoft.com/office/drawing/2014/main" id="{7C7B7339-DBBA-C58E-C5D3-4B61E2C42153}"/>
                </a:ext>
              </a:extLst>
            </p:cNvPr>
            <p:cNvPicPr>
              <a:picLocks noChangeAspect="1"/>
            </p:cNvPicPr>
            <p:nvPr/>
          </p:nvPicPr>
          <p:blipFill>
            <a:blip r:embed="rId2"/>
            <a:stretch>
              <a:fillRect/>
            </a:stretch>
          </p:blipFill>
          <p:spPr>
            <a:xfrm>
              <a:off x="8631164" y="314326"/>
              <a:ext cx="495772" cy="832986"/>
            </a:xfrm>
            <a:prstGeom prst="rect">
              <a:avLst/>
            </a:prstGeom>
          </p:spPr>
        </p:pic>
        <p:pic>
          <p:nvPicPr>
            <p:cNvPr id="12" name="Picture 11">
              <a:extLst>
                <a:ext uri="{FF2B5EF4-FFF2-40B4-BE49-F238E27FC236}">
                  <a16:creationId xmlns:a16="http://schemas.microsoft.com/office/drawing/2014/main" id="{34C21E9A-82DD-8517-EBF0-F42FD6C47EE6}"/>
                </a:ext>
              </a:extLst>
            </p:cNvPr>
            <p:cNvPicPr>
              <a:picLocks noChangeAspect="1"/>
            </p:cNvPicPr>
            <p:nvPr/>
          </p:nvPicPr>
          <p:blipFill>
            <a:blip r:embed="rId2"/>
            <a:stretch>
              <a:fillRect/>
            </a:stretch>
          </p:blipFill>
          <p:spPr>
            <a:xfrm>
              <a:off x="9271352" y="263969"/>
              <a:ext cx="555712" cy="933697"/>
            </a:xfrm>
            <a:prstGeom prst="rect">
              <a:avLst/>
            </a:prstGeom>
          </p:spPr>
        </p:pic>
        <p:pic>
          <p:nvPicPr>
            <p:cNvPr id="13" name="Picture 12">
              <a:extLst>
                <a:ext uri="{FF2B5EF4-FFF2-40B4-BE49-F238E27FC236}">
                  <a16:creationId xmlns:a16="http://schemas.microsoft.com/office/drawing/2014/main" id="{DAC0685F-C071-6364-BB76-58CCE4B06F6A}"/>
                </a:ext>
              </a:extLst>
            </p:cNvPr>
            <p:cNvPicPr>
              <a:picLocks noChangeAspect="1"/>
            </p:cNvPicPr>
            <p:nvPr/>
          </p:nvPicPr>
          <p:blipFill>
            <a:blip r:embed="rId2"/>
            <a:stretch>
              <a:fillRect/>
            </a:stretch>
          </p:blipFill>
          <p:spPr>
            <a:xfrm>
              <a:off x="9945959" y="263969"/>
              <a:ext cx="555712" cy="933697"/>
            </a:xfrm>
            <a:prstGeom prst="rect">
              <a:avLst/>
            </a:prstGeom>
          </p:spPr>
        </p:pic>
        <p:pic>
          <p:nvPicPr>
            <p:cNvPr id="14" name="Picture 13">
              <a:extLst>
                <a:ext uri="{FF2B5EF4-FFF2-40B4-BE49-F238E27FC236}">
                  <a16:creationId xmlns:a16="http://schemas.microsoft.com/office/drawing/2014/main" id="{C9467B51-241E-89A2-9ABC-ADD9F1099FDE}"/>
                </a:ext>
              </a:extLst>
            </p:cNvPr>
            <p:cNvPicPr>
              <a:picLocks noChangeAspect="1"/>
            </p:cNvPicPr>
            <p:nvPr/>
          </p:nvPicPr>
          <p:blipFill>
            <a:blip r:embed="rId2"/>
            <a:stretch>
              <a:fillRect/>
            </a:stretch>
          </p:blipFill>
          <p:spPr>
            <a:xfrm>
              <a:off x="10610093" y="263969"/>
              <a:ext cx="555712" cy="933697"/>
            </a:xfrm>
            <a:prstGeom prst="rect">
              <a:avLst/>
            </a:prstGeom>
          </p:spPr>
        </p:pic>
      </p:grpSp>
      <p:sp>
        <p:nvSpPr>
          <p:cNvPr id="2" name="Textfeld 1">
            <a:extLst>
              <a:ext uri="{FF2B5EF4-FFF2-40B4-BE49-F238E27FC236}">
                <a16:creationId xmlns:a16="http://schemas.microsoft.com/office/drawing/2014/main" id="{64FAE425-1A78-079B-433F-42135B115141}"/>
              </a:ext>
            </a:extLst>
          </p:cNvPr>
          <p:cNvSpPr txBox="1"/>
          <p:nvPr/>
        </p:nvSpPr>
        <p:spPr>
          <a:xfrm>
            <a:off x="523410" y="616187"/>
            <a:ext cx="55725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Poppins Light" panose="00000400000000000000" pitchFamily="2" charset="0"/>
                <a:cs typeface="Poppins Light" panose="00000400000000000000" pitchFamily="2" charset="0"/>
              </a:rPr>
              <a:t>Technologischer</a:t>
            </a:r>
            <a:r>
              <a:rPr kumimoji="0" lang="en-US" sz="2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 </a:t>
            </a:r>
            <a:r>
              <a:rPr kumimoji="0" lang="en-US" sz="2400" b="0" i="0" u="none" strike="noStrike" kern="1200" cap="none" spc="0" normalizeH="0" baseline="0" noProof="0" dirty="0" err="1">
                <a:ln>
                  <a:noFill/>
                </a:ln>
                <a:solidFill>
                  <a:prstClr val="black"/>
                </a:solidFill>
                <a:effectLst/>
                <a:uLnTx/>
                <a:uFillTx/>
                <a:latin typeface="Poppins Light" panose="00000400000000000000" pitchFamily="2" charset="0"/>
                <a:cs typeface="Poppins Light" panose="00000400000000000000" pitchFamily="2" charset="0"/>
              </a:rPr>
              <a:t>Nutzen</a:t>
            </a:r>
            <a:endParaRPr kumimoji="0" lang="de-DE"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sp>
        <p:nvSpPr>
          <p:cNvPr id="4" name="Textfeld 15">
            <a:extLst>
              <a:ext uri="{FF2B5EF4-FFF2-40B4-BE49-F238E27FC236}">
                <a16:creationId xmlns:a16="http://schemas.microsoft.com/office/drawing/2014/main" id="{156ED0DB-96FF-3DAC-5B74-B6FE7B83A991}"/>
              </a:ext>
            </a:extLst>
          </p:cNvPr>
          <p:cNvSpPr txBox="1"/>
          <p:nvPr/>
        </p:nvSpPr>
        <p:spPr>
          <a:xfrm>
            <a:off x="523410" y="1663460"/>
            <a:ext cx="8011326" cy="3682547"/>
          </a:xfrm>
          <a:prstGeom prst="rect">
            <a:avLst/>
          </a:prstGeom>
          <a:noFill/>
        </p:spPr>
        <p:txBody>
          <a:bodyPr wrap="square" rtlCol="0">
            <a:spAutoFit/>
          </a:bodyPr>
          <a:lstStyle/>
          <a:p>
            <a:pPr lvl="0">
              <a:lnSpc>
                <a:spcPct val="150000"/>
              </a:lnSpc>
              <a:spcAft>
                <a:spcPts val="1200"/>
              </a:spcAft>
              <a:defRPr/>
            </a:pPr>
            <a:r>
              <a:rPr lang="de-DE" sz="1400" dirty="0">
                <a:latin typeface="Poppins Light" panose="00000400000000000000" pitchFamily="2" charset="0"/>
                <a:cs typeface="Poppins Light" panose="00000400000000000000" pitchFamily="2" charset="0"/>
              </a:rPr>
              <a:t>Unsere Technologie bietet eine Reihe von Vorteilen, die Prozesse optimieren und Effizienz steigern. Die skalierbare und </a:t>
            </a:r>
            <a:r>
              <a:rPr lang="de-DE" sz="1400" dirty="0" err="1">
                <a:latin typeface="Poppins Light" panose="00000400000000000000" pitchFamily="2" charset="0"/>
                <a:cs typeface="Poppins Light" panose="00000400000000000000" pitchFamily="2" charset="0"/>
              </a:rPr>
              <a:t>compliance</a:t>
            </a:r>
            <a:r>
              <a:rPr lang="de-DE" sz="1400" dirty="0">
                <a:latin typeface="Poppins Light" panose="00000400000000000000" pitchFamily="2" charset="0"/>
                <a:cs typeface="Poppins Light" panose="00000400000000000000" pitchFamily="2" charset="0"/>
              </a:rPr>
              <a:t>-konforme Lösung lässt sich nahtlos in bestehende Systeme integrieren und reduziert gleichzeitig manuellen Arbeitsaufwand sowie Support-Anforderungen deutlich.</a:t>
            </a:r>
            <a:br>
              <a:rPr lang="de-DE" sz="1400" dirty="0">
                <a:latin typeface="Poppins Light" panose="00000400000000000000" pitchFamily="2" charset="0"/>
                <a:cs typeface="Poppins Light" panose="00000400000000000000" pitchFamily="2" charset="0"/>
              </a:rPr>
            </a:br>
            <a:endParaRPr lang="en-US" sz="1400" dirty="0">
              <a:latin typeface="Poppins Light" panose="00000400000000000000" pitchFamily="2" charset="0"/>
              <a:cs typeface="Poppins Light" panose="00000400000000000000" pitchFamily="2" charset="0"/>
            </a:endParaRPr>
          </a:p>
          <a:p>
            <a:pPr marL="171450" lvl="0" indent="-171450">
              <a:lnSpc>
                <a:spcPct val="150000"/>
              </a:lnSpc>
              <a:spcAft>
                <a:spcPts val="1200"/>
              </a:spcAft>
              <a:buFont typeface="Wingdings" panose="05000000000000000000" pitchFamily="2" charset="2"/>
              <a:buChar char="§"/>
              <a:defRPr/>
            </a:pPr>
            <a:r>
              <a:rPr lang="en-US" sz="1200" dirty="0" err="1">
                <a:solidFill>
                  <a:prstClr val="black"/>
                </a:solidFill>
                <a:latin typeface="Poppins Light" panose="00000400000000000000" pitchFamily="2" charset="0"/>
                <a:cs typeface="Poppins Light" panose="00000400000000000000" pitchFamily="2" charset="0"/>
              </a:rPr>
              <a:t>Skalierbar</a:t>
            </a:r>
            <a:r>
              <a:rPr lang="en-US" sz="1200" dirty="0">
                <a:solidFill>
                  <a:prstClr val="black"/>
                </a:solidFill>
                <a:latin typeface="Poppins Light" panose="00000400000000000000" pitchFamily="2" charset="0"/>
                <a:cs typeface="Poppins Light" panose="00000400000000000000" pitchFamily="2" charset="0"/>
              </a:rPr>
              <a:t> via Cloud</a:t>
            </a:r>
          </a:p>
          <a:p>
            <a:pPr marL="171450" lvl="0" indent="-171450">
              <a:lnSpc>
                <a:spcPct val="150000"/>
              </a:lnSpc>
              <a:spcAft>
                <a:spcPts val="1200"/>
              </a:spcAft>
              <a:buFont typeface="Wingdings" panose="05000000000000000000" pitchFamily="2" charset="2"/>
              <a:buChar char="§"/>
              <a:defRPr/>
            </a:pPr>
            <a:r>
              <a:rPr lang="en-US" sz="1200" dirty="0" err="1">
                <a:solidFill>
                  <a:prstClr val="black"/>
                </a:solidFill>
                <a:latin typeface="Poppins Light" panose="00000400000000000000" pitchFamily="2" charset="0"/>
                <a:cs typeface="Poppins Light" panose="00000400000000000000" pitchFamily="2" charset="0"/>
              </a:rPr>
              <a:t>Datenschutzkonform</a:t>
            </a:r>
            <a:r>
              <a:rPr lang="en-US" sz="1200" dirty="0">
                <a:solidFill>
                  <a:prstClr val="black"/>
                </a:solidFill>
                <a:latin typeface="Poppins Light" panose="00000400000000000000" pitchFamily="2" charset="0"/>
                <a:cs typeface="Poppins Light" panose="00000400000000000000" pitchFamily="2" charset="0"/>
              </a:rPr>
              <a:t> &amp; </a:t>
            </a:r>
            <a:r>
              <a:rPr lang="en-US" sz="1200" dirty="0" err="1">
                <a:solidFill>
                  <a:prstClr val="black"/>
                </a:solidFill>
                <a:latin typeface="Poppins Light" panose="00000400000000000000" pitchFamily="2" charset="0"/>
                <a:cs typeface="Poppins Light" panose="00000400000000000000" pitchFamily="2" charset="0"/>
              </a:rPr>
              <a:t>mandantenfähig</a:t>
            </a:r>
            <a:r>
              <a:rPr lang="en-US" sz="1200" dirty="0">
                <a:solidFill>
                  <a:prstClr val="black"/>
                </a:solidFill>
                <a:latin typeface="Poppins Light" panose="00000400000000000000" pitchFamily="2" charset="0"/>
                <a:cs typeface="Poppins Light" panose="00000400000000000000" pitchFamily="2" charset="0"/>
              </a:rPr>
              <a:t> </a:t>
            </a:r>
            <a:br>
              <a:rPr lang="en-US" sz="1200" dirty="0">
                <a:solidFill>
                  <a:prstClr val="black"/>
                </a:solidFill>
                <a:latin typeface="Poppins Light" panose="00000400000000000000" pitchFamily="2" charset="0"/>
                <a:cs typeface="Poppins Light" panose="00000400000000000000" pitchFamily="2" charset="0"/>
              </a:rPr>
            </a:br>
            <a:r>
              <a:rPr lang="en-US" sz="1200" dirty="0">
                <a:solidFill>
                  <a:prstClr val="black"/>
                </a:solidFill>
                <a:latin typeface="Poppins Light" panose="00000400000000000000" pitchFamily="2" charset="0"/>
                <a:cs typeface="Poppins Light" panose="00000400000000000000" pitchFamily="2" charset="0"/>
              </a:rPr>
              <a:t>(DSGVO „Made in Germany“)</a:t>
            </a:r>
          </a:p>
          <a:p>
            <a:pPr marL="171450" lvl="0" indent="-171450">
              <a:lnSpc>
                <a:spcPct val="150000"/>
              </a:lnSpc>
              <a:spcAft>
                <a:spcPts val="1200"/>
              </a:spcAft>
              <a:buFont typeface="Wingdings" panose="05000000000000000000" pitchFamily="2" charset="2"/>
              <a:buChar char="§"/>
              <a:defRPr/>
            </a:pPr>
            <a:r>
              <a:rPr lang="en-US" sz="1200" dirty="0" err="1">
                <a:solidFill>
                  <a:prstClr val="black"/>
                </a:solidFill>
                <a:latin typeface="Poppins Light" panose="00000400000000000000" pitchFamily="2" charset="0"/>
                <a:cs typeface="Poppins Light" panose="00000400000000000000" pitchFamily="2" charset="0"/>
              </a:rPr>
              <a:t>Einfache</a:t>
            </a:r>
            <a:r>
              <a:rPr lang="en-US" sz="1200" dirty="0">
                <a:solidFill>
                  <a:prstClr val="black"/>
                </a:solidFill>
                <a:latin typeface="Poppins Light" panose="00000400000000000000" pitchFamily="2" charset="0"/>
                <a:cs typeface="Poppins Light" panose="00000400000000000000" pitchFamily="2" charset="0"/>
              </a:rPr>
              <a:t> Integration in </a:t>
            </a:r>
            <a:r>
              <a:rPr lang="en-US" sz="1200" dirty="0" err="1">
                <a:solidFill>
                  <a:prstClr val="black"/>
                </a:solidFill>
                <a:latin typeface="Poppins Light" panose="00000400000000000000" pitchFamily="2" charset="0"/>
                <a:cs typeface="Poppins Light" panose="00000400000000000000" pitchFamily="2" charset="0"/>
              </a:rPr>
              <a:t>bestehende</a:t>
            </a:r>
            <a:r>
              <a:rPr lang="en-US" sz="1200" dirty="0">
                <a:solidFill>
                  <a:prstClr val="black"/>
                </a:solidFill>
                <a:latin typeface="Poppins Light" panose="00000400000000000000" pitchFamily="2" charset="0"/>
                <a:cs typeface="Poppins Light" panose="00000400000000000000" pitchFamily="2" charset="0"/>
              </a:rPr>
              <a:t> IT-Systeme</a:t>
            </a:r>
          </a:p>
          <a:p>
            <a:pPr marL="171450" lvl="0" indent="-171450">
              <a:lnSpc>
                <a:spcPct val="150000"/>
              </a:lnSpc>
              <a:spcAft>
                <a:spcPts val="1200"/>
              </a:spcAft>
              <a:buFont typeface="Wingdings" panose="05000000000000000000" pitchFamily="2" charset="2"/>
              <a:buChar char="§"/>
              <a:defRPr/>
            </a:pPr>
            <a:r>
              <a:rPr lang="en-US" sz="1200" dirty="0" err="1">
                <a:solidFill>
                  <a:prstClr val="black"/>
                </a:solidFill>
                <a:latin typeface="Poppins Light" panose="00000400000000000000" pitchFamily="2" charset="0"/>
                <a:cs typeface="Poppins Light" panose="00000400000000000000" pitchFamily="2" charset="0"/>
              </a:rPr>
              <a:t>Reduziert</a:t>
            </a:r>
            <a:r>
              <a:rPr lang="en-US" sz="1200" dirty="0">
                <a:solidFill>
                  <a:prstClr val="black"/>
                </a:solidFill>
                <a:latin typeface="Poppins Light" panose="00000400000000000000" pitchFamily="2" charset="0"/>
                <a:cs typeface="Poppins Light" panose="00000400000000000000" pitchFamily="2" charset="0"/>
              </a:rPr>
              <a:t> </a:t>
            </a:r>
            <a:r>
              <a:rPr lang="en-US" sz="1200" dirty="0" err="1">
                <a:solidFill>
                  <a:prstClr val="black"/>
                </a:solidFill>
                <a:latin typeface="Poppins Light" panose="00000400000000000000" pitchFamily="2" charset="0"/>
                <a:cs typeface="Poppins Light" panose="00000400000000000000" pitchFamily="2" charset="0"/>
              </a:rPr>
              <a:t>manuelle</a:t>
            </a:r>
            <a:r>
              <a:rPr lang="en-US" sz="1200" dirty="0">
                <a:solidFill>
                  <a:prstClr val="black"/>
                </a:solidFill>
                <a:latin typeface="Poppins Light" panose="00000400000000000000" pitchFamily="2" charset="0"/>
                <a:cs typeface="Poppins Light" panose="00000400000000000000" pitchFamily="2" charset="0"/>
              </a:rPr>
              <a:t> </a:t>
            </a:r>
            <a:r>
              <a:rPr lang="en-US" sz="1200" dirty="0" err="1">
                <a:solidFill>
                  <a:prstClr val="black"/>
                </a:solidFill>
                <a:latin typeface="Poppins Light" panose="00000400000000000000" pitchFamily="2" charset="0"/>
                <a:cs typeface="Poppins Light" panose="00000400000000000000" pitchFamily="2" charset="0"/>
              </a:rPr>
              <a:t>Abläufe</a:t>
            </a:r>
            <a:r>
              <a:rPr lang="en-US" sz="1200" dirty="0">
                <a:solidFill>
                  <a:prstClr val="black"/>
                </a:solidFill>
                <a:latin typeface="Poppins Light" panose="00000400000000000000" pitchFamily="2" charset="0"/>
                <a:cs typeface="Poppins Light" panose="00000400000000000000" pitchFamily="2" charset="0"/>
              </a:rPr>
              <a:t> und </a:t>
            </a:r>
            <a:r>
              <a:rPr lang="en-US" sz="1200" dirty="0" err="1">
                <a:solidFill>
                  <a:prstClr val="black"/>
                </a:solidFill>
                <a:latin typeface="Poppins Light" panose="00000400000000000000" pitchFamily="2" charset="0"/>
                <a:cs typeface="Poppins Light" panose="00000400000000000000" pitchFamily="2" charset="0"/>
              </a:rPr>
              <a:t>Supportaufwand</a:t>
            </a:r>
            <a:endParaRPr kumimoji="0" lang="en-US" sz="12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grpSp>
        <p:nvGrpSpPr>
          <p:cNvPr id="21" name="Group 20">
            <a:extLst>
              <a:ext uri="{FF2B5EF4-FFF2-40B4-BE49-F238E27FC236}">
                <a16:creationId xmlns:a16="http://schemas.microsoft.com/office/drawing/2014/main" id="{602AA1FF-F141-7424-ABD1-CFAEDF4E9641}"/>
              </a:ext>
            </a:extLst>
          </p:cNvPr>
          <p:cNvGrpSpPr/>
          <p:nvPr/>
        </p:nvGrpSpPr>
        <p:grpSpPr>
          <a:xfrm>
            <a:off x="5179515" y="3654910"/>
            <a:ext cx="3269705" cy="2570480"/>
            <a:chOff x="5338265" y="4172565"/>
            <a:chExt cx="3269705" cy="2570480"/>
          </a:xfrm>
        </p:grpSpPr>
        <p:sp>
          <p:nvSpPr>
            <p:cNvPr id="31" name="Oval 30">
              <a:extLst>
                <a:ext uri="{FF2B5EF4-FFF2-40B4-BE49-F238E27FC236}">
                  <a16:creationId xmlns:a16="http://schemas.microsoft.com/office/drawing/2014/main" id="{6284E4D5-78A4-437C-63F9-32568ED956EA}"/>
                </a:ext>
              </a:extLst>
            </p:cNvPr>
            <p:cNvSpPr/>
            <p:nvPr/>
          </p:nvSpPr>
          <p:spPr>
            <a:xfrm>
              <a:off x="6037490" y="4172565"/>
              <a:ext cx="2570480" cy="25704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2" name="Picture 31">
              <a:extLst>
                <a:ext uri="{FF2B5EF4-FFF2-40B4-BE49-F238E27FC236}">
                  <a16:creationId xmlns:a16="http://schemas.microsoft.com/office/drawing/2014/main" id="{A9549D1B-8532-3EC1-DD8B-2CA00C1000B0}"/>
                </a:ext>
              </a:extLst>
            </p:cNvPr>
            <p:cNvPicPr>
              <a:picLocks noChangeAspect="1"/>
            </p:cNvPicPr>
            <p:nvPr/>
          </p:nvPicPr>
          <p:blipFill>
            <a:blip r:embed="rId3"/>
            <a:srcRect r="10145"/>
            <a:stretch>
              <a:fillRect/>
            </a:stretch>
          </p:blipFill>
          <p:spPr>
            <a:xfrm>
              <a:off x="5338265" y="4266293"/>
              <a:ext cx="2931976" cy="2016760"/>
            </a:xfrm>
            <a:prstGeom prst="rect">
              <a:avLst/>
            </a:prstGeom>
          </p:spPr>
        </p:pic>
      </p:grpSp>
      <p:cxnSp>
        <p:nvCxnSpPr>
          <p:cNvPr id="24" name="Connector: Elbow 23">
            <a:extLst>
              <a:ext uri="{FF2B5EF4-FFF2-40B4-BE49-F238E27FC236}">
                <a16:creationId xmlns:a16="http://schemas.microsoft.com/office/drawing/2014/main" id="{7B48F44A-52DA-9B23-C57F-71C097547E17}"/>
              </a:ext>
            </a:extLst>
          </p:cNvPr>
          <p:cNvCxnSpPr>
            <a:cxnSpLocks/>
            <a:stCxn id="11" idx="1"/>
            <a:endCxn id="31" idx="6"/>
          </p:cNvCxnSpPr>
          <p:nvPr/>
        </p:nvCxnSpPr>
        <p:spPr>
          <a:xfrm rot="10800000" flipV="1">
            <a:off x="8449221" y="2223068"/>
            <a:ext cx="1496219" cy="2717081"/>
          </a:xfrm>
          <a:prstGeom prst="bentConnector3">
            <a:avLst/>
          </a:prstGeom>
          <a:ln w="3175">
            <a:solidFill>
              <a:srgbClr val="56587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808DCF8E-744C-FC5E-F3E1-CDE03BD64C34}"/>
              </a:ext>
            </a:extLst>
          </p:cNvPr>
          <p:cNvCxnSpPr>
            <a:cxnSpLocks/>
            <a:endCxn id="31" idx="6"/>
          </p:cNvCxnSpPr>
          <p:nvPr/>
        </p:nvCxnSpPr>
        <p:spPr>
          <a:xfrm rot="10800000" flipV="1">
            <a:off x="8449220" y="3111612"/>
            <a:ext cx="1189148" cy="1828538"/>
          </a:xfrm>
          <a:prstGeom prst="bentConnector3">
            <a:avLst>
              <a:gd name="adj1" fmla="val 37184"/>
            </a:avLst>
          </a:prstGeom>
          <a:ln w="3175">
            <a:solidFill>
              <a:srgbClr val="565872"/>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uppieren 29">
            <a:extLst>
              <a:ext uri="{FF2B5EF4-FFF2-40B4-BE49-F238E27FC236}">
                <a16:creationId xmlns:a16="http://schemas.microsoft.com/office/drawing/2014/main" id="{099B5DF4-F1C5-E412-7288-B29685BE722A}"/>
              </a:ext>
            </a:extLst>
          </p:cNvPr>
          <p:cNvGrpSpPr/>
          <p:nvPr/>
        </p:nvGrpSpPr>
        <p:grpSpPr>
          <a:xfrm>
            <a:off x="9638368" y="2374977"/>
            <a:ext cx="3167255" cy="1473269"/>
            <a:chOff x="9638368" y="2374977"/>
            <a:chExt cx="3167255" cy="1473269"/>
          </a:xfrm>
        </p:grpSpPr>
        <p:pic>
          <p:nvPicPr>
            <p:cNvPr id="25" name="Grafik 24">
              <a:extLst>
                <a:ext uri="{FF2B5EF4-FFF2-40B4-BE49-F238E27FC236}">
                  <a16:creationId xmlns:a16="http://schemas.microsoft.com/office/drawing/2014/main" id="{1C926598-E826-C296-17E7-3FD092AE7D91}"/>
                </a:ext>
              </a:extLst>
            </p:cNvPr>
            <p:cNvPicPr>
              <a:picLocks noChangeAspect="1"/>
            </p:cNvPicPr>
            <p:nvPr/>
          </p:nvPicPr>
          <p:blipFill>
            <a:blip r:embed="rId4"/>
            <a:stretch>
              <a:fillRect/>
            </a:stretch>
          </p:blipFill>
          <p:spPr>
            <a:xfrm>
              <a:off x="9638368" y="2374977"/>
              <a:ext cx="876852" cy="1473269"/>
            </a:xfrm>
            <a:prstGeom prst="rect">
              <a:avLst/>
            </a:prstGeom>
          </p:spPr>
        </p:pic>
        <p:pic>
          <p:nvPicPr>
            <p:cNvPr id="27" name="Grafik 26">
              <a:extLst>
                <a:ext uri="{FF2B5EF4-FFF2-40B4-BE49-F238E27FC236}">
                  <a16:creationId xmlns:a16="http://schemas.microsoft.com/office/drawing/2014/main" id="{02F57FC2-4F69-B7A9-FA0A-515C5FCBDFCF}"/>
                </a:ext>
              </a:extLst>
            </p:cNvPr>
            <p:cNvPicPr>
              <a:picLocks noChangeAspect="1"/>
            </p:cNvPicPr>
            <p:nvPr/>
          </p:nvPicPr>
          <p:blipFill>
            <a:blip r:embed="rId4"/>
            <a:stretch>
              <a:fillRect/>
            </a:stretch>
          </p:blipFill>
          <p:spPr>
            <a:xfrm>
              <a:off x="10785771" y="2374977"/>
              <a:ext cx="876852" cy="1473269"/>
            </a:xfrm>
            <a:prstGeom prst="rect">
              <a:avLst/>
            </a:prstGeom>
          </p:spPr>
        </p:pic>
        <p:pic>
          <p:nvPicPr>
            <p:cNvPr id="28" name="Grafik 27">
              <a:extLst>
                <a:ext uri="{FF2B5EF4-FFF2-40B4-BE49-F238E27FC236}">
                  <a16:creationId xmlns:a16="http://schemas.microsoft.com/office/drawing/2014/main" id="{64ACB517-BAA4-E8F1-A409-44C9E5BE7F0F}"/>
                </a:ext>
              </a:extLst>
            </p:cNvPr>
            <p:cNvPicPr>
              <a:picLocks noChangeAspect="1"/>
            </p:cNvPicPr>
            <p:nvPr/>
          </p:nvPicPr>
          <p:blipFill>
            <a:blip r:embed="rId4"/>
            <a:stretch>
              <a:fillRect/>
            </a:stretch>
          </p:blipFill>
          <p:spPr>
            <a:xfrm>
              <a:off x="11928771" y="2374977"/>
              <a:ext cx="876852" cy="1473269"/>
            </a:xfrm>
            <a:prstGeom prst="rect">
              <a:avLst/>
            </a:prstGeom>
          </p:spPr>
        </p:pic>
      </p:grpSp>
      <p:cxnSp>
        <p:nvCxnSpPr>
          <p:cNvPr id="29" name="Connector: Elbow 28">
            <a:extLst>
              <a:ext uri="{FF2B5EF4-FFF2-40B4-BE49-F238E27FC236}">
                <a16:creationId xmlns:a16="http://schemas.microsoft.com/office/drawing/2014/main" id="{99529863-3CB0-C6AD-36C1-E21584638FE2}"/>
              </a:ext>
            </a:extLst>
          </p:cNvPr>
          <p:cNvCxnSpPr>
            <a:cxnSpLocks/>
            <a:endCxn id="31" idx="6"/>
          </p:cNvCxnSpPr>
          <p:nvPr/>
        </p:nvCxnSpPr>
        <p:spPr>
          <a:xfrm rot="10800000">
            <a:off x="8449220" y="4940150"/>
            <a:ext cx="921444" cy="747656"/>
          </a:xfrm>
          <a:prstGeom prst="bentConnector3">
            <a:avLst>
              <a:gd name="adj1" fmla="val 18989"/>
            </a:avLst>
          </a:prstGeom>
          <a:ln w="3175">
            <a:solidFill>
              <a:srgbClr val="565872"/>
            </a:solidFill>
            <a:tailEnd type="triangle"/>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1DA99218-0FDE-9834-8315-537D98D6E2E7}"/>
              </a:ext>
            </a:extLst>
          </p:cNvPr>
          <p:cNvPicPr>
            <a:picLocks noChangeAspect="1"/>
          </p:cNvPicPr>
          <p:nvPr/>
        </p:nvPicPr>
        <p:blipFill>
          <a:blip r:embed="rId4"/>
          <a:srcRect b="25346"/>
          <a:stretch>
            <a:fillRect/>
          </a:stretch>
        </p:blipFill>
        <p:spPr>
          <a:xfrm>
            <a:off x="9367817" y="3324189"/>
            <a:ext cx="2817310" cy="3533811"/>
          </a:xfrm>
          <a:prstGeom prst="rect">
            <a:avLst/>
          </a:prstGeom>
        </p:spPr>
      </p:pic>
      <p:pic>
        <p:nvPicPr>
          <p:cNvPr id="35" name="Grafik 34">
            <a:extLst>
              <a:ext uri="{FF2B5EF4-FFF2-40B4-BE49-F238E27FC236}">
                <a16:creationId xmlns:a16="http://schemas.microsoft.com/office/drawing/2014/main" id="{3E28D92D-ED3F-1D96-99C0-BBB0B995F86A}"/>
              </a:ext>
            </a:extLst>
          </p:cNvPr>
          <p:cNvPicPr>
            <a:picLocks noChangeAspect="1"/>
          </p:cNvPicPr>
          <p:nvPr/>
        </p:nvPicPr>
        <p:blipFill>
          <a:blip r:embed="rId5"/>
          <a:stretch>
            <a:fillRect/>
          </a:stretch>
        </p:blipFill>
        <p:spPr>
          <a:xfrm>
            <a:off x="5456685" y="3321011"/>
            <a:ext cx="1377251" cy="551860"/>
          </a:xfrm>
          <a:prstGeom prst="rect">
            <a:avLst/>
          </a:prstGeom>
        </p:spPr>
      </p:pic>
    </p:spTree>
    <p:extLst>
      <p:ext uri="{BB962C8B-B14F-4D97-AF65-F5344CB8AC3E}">
        <p14:creationId xmlns:p14="http://schemas.microsoft.com/office/powerpoint/2010/main" val="4235972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C13C8E7D-6006-DEBB-3C36-A59A5CDA5535}"/>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C3F6D124-6697-8DC5-B6CE-40014DDE3687}"/>
              </a:ext>
            </a:extLst>
          </p:cNvPr>
          <p:cNvSpPr txBox="1"/>
          <p:nvPr/>
        </p:nvSpPr>
        <p:spPr>
          <a:xfrm>
            <a:off x="523410" y="616187"/>
            <a:ext cx="65801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Poppins Light" panose="00000400000000000000" pitchFamily="2" charset="0"/>
                <a:cs typeface="Poppins Light" panose="00000400000000000000" pitchFamily="2" charset="0"/>
              </a:rPr>
              <a:t>Vorteile</a:t>
            </a:r>
            <a:r>
              <a:rPr kumimoji="0" lang="en-US" sz="2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 für Kunden</a:t>
            </a:r>
            <a:endParaRPr kumimoji="0" lang="de-DE"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sp>
        <p:nvSpPr>
          <p:cNvPr id="4" name="Textfeld 15">
            <a:extLst>
              <a:ext uri="{FF2B5EF4-FFF2-40B4-BE49-F238E27FC236}">
                <a16:creationId xmlns:a16="http://schemas.microsoft.com/office/drawing/2014/main" id="{856FEEC0-6F40-C633-8258-7A7C3B1EFC2F}"/>
              </a:ext>
            </a:extLst>
          </p:cNvPr>
          <p:cNvSpPr txBox="1"/>
          <p:nvPr/>
        </p:nvSpPr>
        <p:spPr>
          <a:xfrm>
            <a:off x="523410" y="1663460"/>
            <a:ext cx="6093700" cy="2631746"/>
          </a:xfrm>
          <a:prstGeom prst="rect">
            <a:avLst/>
          </a:prstGeom>
          <a:noFill/>
        </p:spPr>
        <p:txBody>
          <a:bodyPr wrap="square" rtlCol="0">
            <a:spAutoFit/>
          </a:bodyPr>
          <a:lstStyle/>
          <a:p>
            <a:pPr marL="285750" lvl="0" indent="-285750">
              <a:lnSpc>
                <a:spcPct val="150000"/>
              </a:lnSpc>
              <a:spcAft>
                <a:spcPts val="1200"/>
              </a:spcAft>
              <a:buFont typeface="Wingdings" panose="05000000000000000000" pitchFamily="2" charset="2"/>
              <a:buChar char="§"/>
              <a:defRPr/>
            </a:pPr>
            <a:r>
              <a:rPr lang="de-DE" sz="1400" dirty="0">
                <a:latin typeface="Poppins Light" panose="00000400000000000000" pitchFamily="2" charset="0"/>
                <a:cs typeface="Poppins Light" panose="00000400000000000000" pitchFamily="2" charset="0"/>
              </a:rPr>
              <a:t>Der Avatar ermöglicht eine natürliche, menschenähnliche Interaktion, die die Kundenbindung erhöht und die digitale Selbstbedienung persönlicher und zugänglicher wirken lässt.</a:t>
            </a:r>
          </a:p>
          <a:p>
            <a:pPr marL="285750" lvl="0" indent="-285750">
              <a:lnSpc>
                <a:spcPct val="150000"/>
              </a:lnSpc>
              <a:spcAft>
                <a:spcPts val="1200"/>
              </a:spcAft>
              <a:buFont typeface="Wingdings" panose="05000000000000000000" pitchFamily="2" charset="2"/>
              <a:buChar char="§"/>
              <a:defRPr/>
            </a:pPr>
            <a:r>
              <a:rPr lang="de-DE" sz="1400" dirty="0">
                <a:latin typeface="Poppins Light" panose="00000400000000000000" pitchFamily="2" charset="0"/>
                <a:cs typeface="Poppins Light" panose="00000400000000000000" pitchFamily="2" charset="0"/>
              </a:rPr>
              <a:t>Bietet intuitive Führung und Echtzeit-Unterstützung, vereinfacht komplexe Prozesse und reduziert Kundenfrustration.</a:t>
            </a:r>
          </a:p>
          <a:p>
            <a:pPr marL="285750" lvl="0" indent="-285750">
              <a:lnSpc>
                <a:spcPct val="150000"/>
              </a:lnSpc>
              <a:spcAft>
                <a:spcPts val="1200"/>
              </a:spcAft>
              <a:buFont typeface="Wingdings" panose="05000000000000000000" pitchFamily="2" charset="2"/>
              <a:buChar char="§"/>
              <a:defRPr/>
            </a:pPr>
            <a:r>
              <a:rPr lang="de-DE" sz="1400" dirty="0">
                <a:latin typeface="Poppins Light" panose="00000400000000000000" pitchFamily="2" charset="0"/>
                <a:cs typeface="Poppins Light" panose="00000400000000000000" pitchFamily="2" charset="0"/>
              </a:rPr>
              <a:t>Liefert konsistent freundlichen Support – 24/7, steigert Zufriedenheit und verbessert das Gesamterlebnis.</a:t>
            </a:r>
            <a:endParaRPr kumimoji="0" lang="en-US" sz="12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pic>
        <p:nvPicPr>
          <p:cNvPr id="25" name="Picture 24">
            <a:extLst>
              <a:ext uri="{FF2B5EF4-FFF2-40B4-BE49-F238E27FC236}">
                <a16:creationId xmlns:a16="http://schemas.microsoft.com/office/drawing/2014/main" id="{D302FBD9-BF27-DB6B-9C89-F6DE37D42D0D}"/>
              </a:ext>
            </a:extLst>
          </p:cNvPr>
          <p:cNvPicPr>
            <a:picLocks noChangeAspect="1"/>
          </p:cNvPicPr>
          <p:nvPr/>
        </p:nvPicPr>
        <p:blipFill>
          <a:blip r:embed="rId2"/>
          <a:srcRect l="21014" r="37765"/>
          <a:stretch>
            <a:fillRect/>
          </a:stretch>
        </p:blipFill>
        <p:spPr>
          <a:xfrm>
            <a:off x="7467601" y="0"/>
            <a:ext cx="4445000" cy="6858000"/>
          </a:xfrm>
          <a:prstGeom prst="rect">
            <a:avLst/>
          </a:prstGeom>
        </p:spPr>
      </p:pic>
    </p:spTree>
    <p:extLst>
      <p:ext uri="{BB962C8B-B14F-4D97-AF65-F5344CB8AC3E}">
        <p14:creationId xmlns:p14="http://schemas.microsoft.com/office/powerpoint/2010/main" val="1909720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32F54806-5E50-1A1E-53DA-EBF0B045C71D}"/>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C07DEF03-2410-44F7-C577-FDB769227A83}"/>
              </a:ext>
            </a:extLst>
          </p:cNvPr>
          <p:cNvSpPr txBox="1"/>
          <p:nvPr/>
        </p:nvSpPr>
        <p:spPr>
          <a:xfrm>
            <a:off x="523410" y="616187"/>
            <a:ext cx="55725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Humanizing </a:t>
            </a:r>
            <a:r>
              <a:rPr kumimoji="0" lang="en-US" sz="2400" b="0" i="0" u="none" strike="noStrike" kern="1200" cap="none" spc="0" normalizeH="0" baseline="0" noProof="0" dirty="0" err="1">
                <a:ln>
                  <a:noFill/>
                </a:ln>
                <a:solidFill>
                  <a:prstClr val="black"/>
                </a:solidFill>
                <a:effectLst/>
                <a:uLnTx/>
                <a:uFillTx/>
                <a:latin typeface="Poppins Light" panose="00000400000000000000" pitchFamily="2" charset="0"/>
                <a:cs typeface="Poppins Light" panose="00000400000000000000" pitchFamily="2" charset="0"/>
              </a:rPr>
              <a:t>Avatare</a:t>
            </a:r>
            <a:endParaRPr kumimoji="0" lang="de-DE"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sp>
        <p:nvSpPr>
          <p:cNvPr id="4" name="Textfeld 15">
            <a:extLst>
              <a:ext uri="{FF2B5EF4-FFF2-40B4-BE49-F238E27FC236}">
                <a16:creationId xmlns:a16="http://schemas.microsoft.com/office/drawing/2014/main" id="{CCE8F784-78BD-E054-3E2B-CEBF3CC332D0}"/>
              </a:ext>
            </a:extLst>
          </p:cNvPr>
          <p:cNvSpPr txBox="1"/>
          <p:nvPr/>
        </p:nvSpPr>
        <p:spPr>
          <a:xfrm>
            <a:off x="523410" y="1605040"/>
            <a:ext cx="6418163" cy="4093685"/>
          </a:xfrm>
          <a:prstGeom prst="rect">
            <a:avLst/>
          </a:prstGeom>
          <a:noFill/>
        </p:spPr>
        <p:txBody>
          <a:bodyPr wrap="square" rtlCol="0">
            <a:spAutoFit/>
          </a:bodyPr>
          <a:lstStyle/>
          <a:p>
            <a:pPr lvl="0">
              <a:lnSpc>
                <a:spcPct val="150000"/>
              </a:lnSpc>
              <a:spcAft>
                <a:spcPts val="1200"/>
              </a:spcAft>
              <a:defRPr/>
            </a:pPr>
            <a:r>
              <a:rPr kumimoji="0" lang="de-DE"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Mit ihrem charakteristischen Comic-Design schaffen die Avatare von </a:t>
            </a:r>
            <a:r>
              <a:rPr kumimoji="0" lang="de-DE" sz="1400" b="0" i="0" u="none" strike="noStrike" kern="1200" cap="none" spc="0" normalizeH="0" baseline="0" noProof="0" dirty="0" err="1">
                <a:ln>
                  <a:noFill/>
                </a:ln>
                <a:solidFill>
                  <a:prstClr val="black"/>
                </a:solidFill>
                <a:effectLst/>
                <a:uLnTx/>
                <a:uFillTx/>
                <a:latin typeface="Poppins Light" panose="00000400000000000000" pitchFamily="2" charset="0"/>
                <a:cs typeface="Poppins Light" panose="00000400000000000000" pitchFamily="2" charset="0"/>
              </a:rPr>
              <a:t>Humanizing</a:t>
            </a:r>
            <a:r>
              <a:rPr kumimoji="0" lang="de-DE"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 eine besondere emotionale Verbindung zu Nutzern. Der integrierte Avatar </a:t>
            </a:r>
            <a:r>
              <a:rPr kumimoji="0" lang="de-DE" sz="1400" b="0" i="0" u="none" strike="noStrike" kern="1200" cap="none" spc="0" normalizeH="0" baseline="0" noProof="0" dirty="0" err="1">
                <a:ln>
                  <a:noFill/>
                </a:ln>
                <a:solidFill>
                  <a:prstClr val="black"/>
                </a:solidFill>
                <a:effectLst/>
                <a:uLnTx/>
                <a:uFillTx/>
                <a:latin typeface="Poppins Light" panose="00000400000000000000" pitchFamily="2" charset="0"/>
                <a:cs typeface="Poppins Light" panose="00000400000000000000" pitchFamily="2" charset="0"/>
              </a:rPr>
              <a:t>Builder</a:t>
            </a:r>
            <a:r>
              <a:rPr kumimoji="0" lang="de-DE"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 ermöglicht individuelle Anpassungen – von Hauttönen und Frisuren bis hin zu Corporate-Design-Elementen. Die Lösung unterstützt zudem über 100 Sprachen und verarbeitet Daten in Echtzeit.</a:t>
            </a:r>
          </a:p>
          <a:p>
            <a:pPr lvl="0">
              <a:lnSpc>
                <a:spcPct val="150000"/>
              </a:lnSpc>
              <a:spcAft>
                <a:spcPts val="1200"/>
              </a:spcAft>
              <a:defRPr/>
            </a:pPr>
            <a:r>
              <a:rPr kumimoji="0" lang="de-DE"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Die KI-Avatare von </a:t>
            </a:r>
            <a:r>
              <a:rPr kumimoji="0" lang="de-DE" sz="1400" b="0" i="0" u="none" strike="noStrike" kern="1200" cap="none" spc="0" normalizeH="0" baseline="0" noProof="0" dirty="0" err="1">
                <a:ln>
                  <a:noFill/>
                </a:ln>
                <a:solidFill>
                  <a:prstClr val="black"/>
                </a:solidFill>
                <a:effectLst/>
                <a:uLnTx/>
                <a:uFillTx/>
                <a:latin typeface="Poppins Light" panose="00000400000000000000" pitchFamily="2" charset="0"/>
                <a:cs typeface="Poppins Light" panose="00000400000000000000" pitchFamily="2" charset="0"/>
              </a:rPr>
              <a:t>Humanizing</a:t>
            </a:r>
            <a:r>
              <a:rPr kumimoji="0" lang="de-DE"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 für Kiosksysteme sind wahre Markenbotschafter. Sie prägen sich Kunden ein, stärken die Wiedererkennung und positionieren Unternehmen als innovative Vorreiter. Die einzigartigen Design- und Anpassungsmöglichkeiten werden zum entscheidenden Differenzierungsmerkmal – für ein unverwechselbares Kundenerlebnis.</a:t>
            </a:r>
            <a:endParaRPr kumimoji="0" lang="en-US"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pic>
        <p:nvPicPr>
          <p:cNvPr id="13" name="Picture 12">
            <a:extLst>
              <a:ext uri="{FF2B5EF4-FFF2-40B4-BE49-F238E27FC236}">
                <a16:creationId xmlns:a16="http://schemas.microsoft.com/office/drawing/2014/main" id="{8980C92B-14B6-24F8-E86B-A2315BCBD45C}"/>
              </a:ext>
            </a:extLst>
          </p:cNvPr>
          <p:cNvPicPr>
            <a:picLocks noChangeAspect="1"/>
          </p:cNvPicPr>
          <p:nvPr/>
        </p:nvPicPr>
        <p:blipFill>
          <a:blip r:embed="rId2"/>
          <a:stretch>
            <a:fillRect/>
          </a:stretch>
        </p:blipFill>
        <p:spPr>
          <a:xfrm>
            <a:off x="7247445" y="1300438"/>
            <a:ext cx="4294144" cy="2590800"/>
          </a:xfrm>
          <a:prstGeom prst="rect">
            <a:avLst/>
          </a:prstGeom>
        </p:spPr>
      </p:pic>
      <p:pic>
        <p:nvPicPr>
          <p:cNvPr id="8" name="Picture 7">
            <a:extLst>
              <a:ext uri="{FF2B5EF4-FFF2-40B4-BE49-F238E27FC236}">
                <a16:creationId xmlns:a16="http://schemas.microsoft.com/office/drawing/2014/main" id="{08556BBA-F14D-7844-72C1-39D2BCE0BCCC}"/>
              </a:ext>
            </a:extLst>
          </p:cNvPr>
          <p:cNvPicPr>
            <a:picLocks noChangeAspect="1"/>
          </p:cNvPicPr>
          <p:nvPr/>
        </p:nvPicPr>
        <p:blipFill>
          <a:blip r:embed="rId3"/>
          <a:stretch>
            <a:fillRect/>
          </a:stretch>
        </p:blipFill>
        <p:spPr>
          <a:xfrm>
            <a:off x="7795811" y="3513666"/>
            <a:ext cx="3197411" cy="2472665"/>
          </a:xfrm>
          <a:prstGeom prst="rect">
            <a:avLst/>
          </a:prstGeom>
        </p:spPr>
      </p:pic>
    </p:spTree>
    <p:extLst>
      <p:ext uri="{BB962C8B-B14F-4D97-AF65-F5344CB8AC3E}">
        <p14:creationId xmlns:p14="http://schemas.microsoft.com/office/powerpoint/2010/main" val="3672878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18959483-97C0-18D3-3E30-CFA51A47A335}"/>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83616903-043B-4103-7569-BD4ED0472D73}"/>
              </a:ext>
            </a:extLst>
          </p:cNvPr>
          <p:cNvSpPr txBox="1"/>
          <p:nvPr/>
        </p:nvSpPr>
        <p:spPr>
          <a:xfrm>
            <a:off x="523410" y="616187"/>
            <a:ext cx="55725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Poppins Light" panose="00000400000000000000" pitchFamily="2" charset="0"/>
                <a:cs typeface="Poppins Light" panose="00000400000000000000" pitchFamily="2" charset="0"/>
              </a:rPr>
              <a:t>Funktionen</a:t>
            </a:r>
            <a:r>
              <a:rPr kumimoji="0" lang="en-US" sz="2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 &amp; </a:t>
            </a:r>
            <a:r>
              <a:rPr kumimoji="0" lang="en-US" sz="2400" b="0" i="0" u="none" strike="noStrike" kern="1200" cap="none" spc="0" normalizeH="0" baseline="0" noProof="0" dirty="0" err="1">
                <a:ln>
                  <a:noFill/>
                </a:ln>
                <a:solidFill>
                  <a:prstClr val="black"/>
                </a:solidFill>
                <a:effectLst/>
                <a:uLnTx/>
                <a:uFillTx/>
                <a:latin typeface="Poppins Light" panose="00000400000000000000" pitchFamily="2" charset="0"/>
                <a:cs typeface="Poppins Light" panose="00000400000000000000" pitchFamily="2" charset="0"/>
              </a:rPr>
              <a:t>Vorteile</a:t>
            </a:r>
            <a:r>
              <a:rPr kumimoji="0" lang="en-US" sz="2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 </a:t>
            </a:r>
            <a:r>
              <a:rPr kumimoji="0" lang="en-US" sz="2400" b="0" i="0" u="none" strike="noStrike" kern="1200" cap="none" spc="0" normalizeH="0" baseline="0" noProof="0" dirty="0" err="1">
                <a:ln>
                  <a:noFill/>
                </a:ln>
                <a:solidFill>
                  <a:prstClr val="black"/>
                </a:solidFill>
                <a:effectLst/>
                <a:uLnTx/>
                <a:uFillTx/>
                <a:latin typeface="Poppins Light" panose="00000400000000000000" pitchFamily="2" charset="0"/>
                <a:cs typeface="Poppins Light" panose="00000400000000000000" pitchFamily="2" charset="0"/>
              </a:rPr>
              <a:t>im</a:t>
            </a:r>
            <a:r>
              <a:rPr kumimoji="0" lang="en-US" sz="2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 </a:t>
            </a:r>
            <a:r>
              <a:rPr kumimoji="0" lang="en-US" sz="2400" b="0" i="0" u="none" strike="noStrike" kern="1200" cap="none" spc="0" normalizeH="0" baseline="0" noProof="0" dirty="0" err="1">
                <a:ln>
                  <a:noFill/>
                </a:ln>
                <a:solidFill>
                  <a:prstClr val="black"/>
                </a:solidFill>
                <a:effectLst/>
                <a:uLnTx/>
                <a:uFillTx/>
                <a:latin typeface="Poppins Light" panose="00000400000000000000" pitchFamily="2" charset="0"/>
                <a:cs typeface="Poppins Light" panose="00000400000000000000" pitchFamily="2" charset="0"/>
              </a:rPr>
              <a:t>Überblick</a:t>
            </a:r>
            <a:endParaRPr kumimoji="0" lang="de-DE"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sp>
        <p:nvSpPr>
          <p:cNvPr id="4" name="Textfeld 15">
            <a:extLst>
              <a:ext uri="{FF2B5EF4-FFF2-40B4-BE49-F238E27FC236}">
                <a16:creationId xmlns:a16="http://schemas.microsoft.com/office/drawing/2014/main" id="{6F8FD470-D2D4-D9F4-A154-6DFC11E26630}"/>
              </a:ext>
            </a:extLst>
          </p:cNvPr>
          <p:cNvSpPr txBox="1"/>
          <p:nvPr/>
        </p:nvSpPr>
        <p:spPr>
          <a:xfrm>
            <a:off x="523411" y="1663460"/>
            <a:ext cx="4960408" cy="4524315"/>
          </a:xfrm>
          <a:prstGeom prst="rect">
            <a:avLst/>
          </a:prstGeom>
          <a:noFill/>
        </p:spPr>
        <p:txBody>
          <a:bodyPr wrap="square" rtlCol="0">
            <a:spAutoFit/>
          </a:bodyPr>
          <a:lstStyle/>
          <a:p>
            <a:pPr marL="285750" lvl="0" indent="-285750">
              <a:spcAft>
                <a:spcPts val="1200"/>
              </a:spcAft>
              <a:buFont typeface="Wingdings" panose="05000000000000000000" pitchFamily="2" charset="2"/>
              <a:buChar char="§"/>
              <a:defRPr/>
            </a:pPr>
            <a:r>
              <a:rPr lang="en-US" sz="1200" dirty="0" err="1">
                <a:latin typeface="Poppins Light" panose="00000400000000000000" pitchFamily="2" charset="0"/>
                <a:cs typeface="Poppins Light" panose="00000400000000000000" pitchFamily="2" charset="0"/>
              </a:rPr>
              <a:t>Skalierbar</a:t>
            </a:r>
            <a:r>
              <a:rPr lang="en-US" sz="1200" dirty="0">
                <a:latin typeface="Poppins Light" panose="00000400000000000000" pitchFamily="2" charset="0"/>
                <a:cs typeface="Poppins Light" panose="00000400000000000000" pitchFamily="2" charset="0"/>
              </a:rPr>
              <a:t>, </a:t>
            </a:r>
            <a:r>
              <a:rPr lang="en-US" sz="1200" dirty="0" err="1">
                <a:latin typeface="Poppins Light" panose="00000400000000000000" pitchFamily="2" charset="0"/>
                <a:cs typeface="Poppins Light" panose="00000400000000000000" pitchFamily="2" charset="0"/>
              </a:rPr>
              <a:t>kosteneffizient</a:t>
            </a:r>
            <a:r>
              <a:rPr lang="en-US" sz="1200" dirty="0">
                <a:latin typeface="Poppins Light" panose="00000400000000000000" pitchFamily="2" charset="0"/>
                <a:cs typeface="Poppins Light" panose="00000400000000000000" pitchFamily="2" charset="0"/>
              </a:rPr>
              <a:t> und </a:t>
            </a:r>
            <a:r>
              <a:rPr lang="en-US" sz="1200" dirty="0" err="1">
                <a:latin typeface="Poppins Light" panose="00000400000000000000" pitchFamily="2" charset="0"/>
                <a:cs typeface="Poppins Light" panose="00000400000000000000" pitchFamily="2" charset="0"/>
              </a:rPr>
              <a:t>flexibel</a:t>
            </a:r>
            <a:endParaRPr lang="en-US" sz="1200" dirty="0">
              <a:latin typeface="Poppins Light" panose="00000400000000000000" pitchFamily="2" charset="0"/>
              <a:cs typeface="Poppins Light" panose="00000400000000000000" pitchFamily="2" charset="0"/>
            </a:endParaRPr>
          </a:p>
          <a:p>
            <a:pPr marL="285750" lvl="0" indent="-285750">
              <a:spcAft>
                <a:spcPts val="1200"/>
              </a:spcAft>
              <a:buFont typeface="Wingdings" panose="05000000000000000000" pitchFamily="2" charset="2"/>
              <a:buChar char="§"/>
              <a:defRPr/>
            </a:pPr>
            <a:r>
              <a:rPr lang="en-US" sz="1200" dirty="0" err="1">
                <a:latin typeface="Poppins Light" panose="00000400000000000000" pitchFamily="2" charset="0"/>
                <a:cs typeface="Poppins Light" panose="00000400000000000000" pitchFamily="2" charset="0"/>
              </a:rPr>
              <a:t>Hardwareunabhängig</a:t>
            </a:r>
            <a:r>
              <a:rPr lang="en-US" sz="1200" dirty="0">
                <a:latin typeface="Poppins Light" panose="00000400000000000000" pitchFamily="2" charset="0"/>
                <a:cs typeface="Poppins Light" panose="00000400000000000000" pitchFamily="2" charset="0"/>
              </a:rPr>
              <a:t> – </a:t>
            </a:r>
            <a:r>
              <a:rPr lang="en-US" sz="1200" dirty="0" err="1">
                <a:latin typeface="Poppins Light" panose="00000400000000000000" pitchFamily="2" charset="0"/>
                <a:cs typeface="Poppins Light" panose="00000400000000000000" pitchFamily="2" charset="0"/>
              </a:rPr>
              <a:t>browserbasiert</a:t>
            </a:r>
            <a:endParaRPr lang="en-US" sz="1200" dirty="0">
              <a:latin typeface="Poppins Light" panose="00000400000000000000" pitchFamily="2" charset="0"/>
              <a:cs typeface="Poppins Light" panose="00000400000000000000" pitchFamily="2" charset="0"/>
            </a:endParaRPr>
          </a:p>
          <a:p>
            <a:pPr marL="285750" lvl="0" indent="-285750">
              <a:spcAft>
                <a:spcPts val="1200"/>
              </a:spcAft>
              <a:buFont typeface="Wingdings" panose="05000000000000000000" pitchFamily="2" charset="2"/>
              <a:buChar char="§"/>
              <a:defRPr/>
            </a:pPr>
            <a:r>
              <a:rPr lang="en-US" sz="1200" dirty="0" err="1">
                <a:latin typeface="Poppins Light" panose="00000400000000000000" pitchFamily="2" charset="0"/>
                <a:cs typeface="Poppins Light" panose="00000400000000000000" pitchFamily="2" charset="0"/>
              </a:rPr>
              <a:t>Verkörperung</a:t>
            </a:r>
            <a:r>
              <a:rPr lang="en-US" sz="1200" dirty="0">
                <a:latin typeface="Poppins Light" panose="00000400000000000000" pitchFamily="2" charset="0"/>
                <a:cs typeface="Poppins Light" panose="00000400000000000000" pitchFamily="2" charset="0"/>
              </a:rPr>
              <a:t> von KI &amp; </a:t>
            </a:r>
            <a:r>
              <a:rPr lang="en-US" sz="1200" dirty="0" err="1">
                <a:latin typeface="Poppins Light" panose="00000400000000000000" pitchFamily="2" charset="0"/>
                <a:cs typeface="Poppins Light" panose="00000400000000000000" pitchFamily="2" charset="0"/>
              </a:rPr>
              <a:t>Markenidentität</a:t>
            </a:r>
            <a:endParaRPr lang="en-US" sz="1200" dirty="0">
              <a:latin typeface="Poppins Light" panose="00000400000000000000" pitchFamily="2" charset="0"/>
              <a:cs typeface="Poppins Light" panose="00000400000000000000" pitchFamily="2" charset="0"/>
            </a:endParaRPr>
          </a:p>
          <a:p>
            <a:pPr marL="285750" lvl="0" indent="-285750">
              <a:spcAft>
                <a:spcPts val="1200"/>
              </a:spcAft>
              <a:buFont typeface="Wingdings" panose="05000000000000000000" pitchFamily="2" charset="2"/>
              <a:buChar char="§"/>
              <a:defRPr/>
            </a:pPr>
            <a:r>
              <a:rPr lang="en-US" sz="1200" dirty="0" err="1">
                <a:latin typeface="Poppins Light" panose="00000400000000000000" pitchFamily="2" charset="0"/>
                <a:cs typeface="Poppins Light" panose="00000400000000000000" pitchFamily="2" charset="0"/>
              </a:rPr>
              <a:t>Barrierefreiheitsfunktionen</a:t>
            </a:r>
            <a:r>
              <a:rPr lang="en-US" sz="1200" dirty="0">
                <a:latin typeface="Poppins Light" panose="00000400000000000000" pitchFamily="2" charset="0"/>
                <a:cs typeface="Poppins Light" panose="00000400000000000000" pitchFamily="2" charset="0"/>
              </a:rPr>
              <a:t> (</a:t>
            </a:r>
            <a:r>
              <a:rPr lang="en-US" sz="1200" dirty="0" err="1">
                <a:latin typeface="Poppins Light" panose="00000400000000000000" pitchFamily="2" charset="0"/>
                <a:cs typeface="Poppins Light" panose="00000400000000000000" pitchFamily="2" charset="0"/>
              </a:rPr>
              <a:t>Spracherkennung</a:t>
            </a:r>
            <a:r>
              <a:rPr lang="en-US" sz="1200" dirty="0">
                <a:latin typeface="Poppins Light" panose="00000400000000000000" pitchFamily="2" charset="0"/>
                <a:cs typeface="Poppins Light" panose="00000400000000000000" pitchFamily="2" charset="0"/>
              </a:rPr>
              <a:t>, </a:t>
            </a:r>
            <a:r>
              <a:rPr lang="en-US" sz="1200" dirty="0" err="1">
                <a:latin typeface="Poppins Light" panose="00000400000000000000" pitchFamily="2" charset="0"/>
                <a:cs typeface="Poppins Light" panose="00000400000000000000" pitchFamily="2" charset="0"/>
              </a:rPr>
              <a:t>Sprachausgabe</a:t>
            </a:r>
            <a:r>
              <a:rPr lang="en-US" sz="1200" dirty="0">
                <a:latin typeface="Poppins Light" panose="00000400000000000000" pitchFamily="2" charset="0"/>
                <a:cs typeface="Poppins Light" panose="00000400000000000000" pitchFamily="2" charset="0"/>
              </a:rPr>
              <a:t>)</a:t>
            </a:r>
          </a:p>
          <a:p>
            <a:pPr marL="285750" lvl="0" indent="-285750">
              <a:spcAft>
                <a:spcPts val="1200"/>
              </a:spcAft>
              <a:buFont typeface="Wingdings" panose="05000000000000000000" pitchFamily="2" charset="2"/>
              <a:buChar char="§"/>
              <a:defRPr/>
            </a:pPr>
            <a:r>
              <a:rPr lang="en-US" sz="1200" dirty="0" err="1">
                <a:latin typeface="Poppins Light" panose="00000400000000000000" pitchFamily="2" charset="0"/>
                <a:cs typeface="Poppins Light" panose="00000400000000000000" pitchFamily="2" charset="0"/>
              </a:rPr>
              <a:t>Leistungsstarke</a:t>
            </a:r>
            <a:r>
              <a:rPr lang="en-US" sz="1200" dirty="0">
                <a:latin typeface="Poppins Light" panose="00000400000000000000" pitchFamily="2" charset="0"/>
                <a:cs typeface="Poppins Light" panose="00000400000000000000" pitchFamily="2" charset="0"/>
              </a:rPr>
              <a:t> </a:t>
            </a:r>
            <a:r>
              <a:rPr lang="en-US" sz="1200" dirty="0" err="1">
                <a:latin typeface="Poppins Light" panose="00000400000000000000" pitchFamily="2" charset="0"/>
                <a:cs typeface="Poppins Light" panose="00000400000000000000" pitchFamily="2" charset="0"/>
              </a:rPr>
              <a:t>Automatisierung</a:t>
            </a:r>
            <a:endParaRPr lang="en-US" sz="1200" dirty="0">
              <a:latin typeface="Poppins Light" panose="00000400000000000000" pitchFamily="2" charset="0"/>
              <a:cs typeface="Poppins Light" panose="00000400000000000000" pitchFamily="2" charset="0"/>
            </a:endParaRPr>
          </a:p>
          <a:p>
            <a:pPr marL="285750" lvl="0" indent="-285750">
              <a:spcAft>
                <a:spcPts val="1200"/>
              </a:spcAft>
              <a:buFont typeface="Wingdings" panose="05000000000000000000" pitchFamily="2" charset="2"/>
              <a:buChar char="§"/>
              <a:defRPr/>
            </a:pPr>
            <a:r>
              <a:rPr lang="en-US" sz="1200" dirty="0" err="1">
                <a:latin typeface="Poppins Light" panose="00000400000000000000" pitchFamily="2" charset="0"/>
                <a:cs typeface="Poppins Light" panose="00000400000000000000" pitchFamily="2" charset="0"/>
              </a:rPr>
              <a:t>Wissensdatenbank</a:t>
            </a:r>
            <a:r>
              <a:rPr lang="en-US" sz="1200" dirty="0">
                <a:latin typeface="Poppins Light" panose="00000400000000000000" pitchFamily="2" charset="0"/>
                <a:cs typeface="Poppins Light" panose="00000400000000000000" pitchFamily="2" charset="0"/>
              </a:rPr>
              <a:t>-Integration</a:t>
            </a:r>
          </a:p>
          <a:p>
            <a:pPr marL="285750" lvl="0" indent="-285750">
              <a:spcAft>
                <a:spcPts val="1200"/>
              </a:spcAft>
              <a:buFont typeface="Wingdings" panose="05000000000000000000" pitchFamily="2" charset="2"/>
              <a:buChar char="§"/>
              <a:defRPr/>
            </a:pPr>
            <a:r>
              <a:rPr lang="en-US" sz="1200" dirty="0" err="1">
                <a:latin typeface="Poppins Light" panose="00000400000000000000" pitchFamily="2" charset="0"/>
                <a:cs typeface="Poppins Light" panose="00000400000000000000" pitchFamily="2" charset="0"/>
              </a:rPr>
              <a:t>Personalisierte</a:t>
            </a:r>
            <a:r>
              <a:rPr lang="en-US" sz="1200" dirty="0">
                <a:latin typeface="Poppins Light" panose="00000400000000000000" pitchFamily="2" charset="0"/>
                <a:cs typeface="Poppins Light" panose="00000400000000000000" pitchFamily="2" charset="0"/>
              </a:rPr>
              <a:t> </a:t>
            </a:r>
            <a:r>
              <a:rPr lang="en-US" sz="1200" dirty="0" err="1">
                <a:latin typeface="Poppins Light" panose="00000400000000000000" pitchFamily="2" charset="0"/>
                <a:cs typeface="Poppins Light" panose="00000400000000000000" pitchFamily="2" charset="0"/>
              </a:rPr>
              <a:t>Avatare</a:t>
            </a:r>
            <a:endParaRPr lang="en-US" sz="1200" dirty="0">
              <a:latin typeface="Poppins Light" panose="00000400000000000000" pitchFamily="2" charset="0"/>
              <a:cs typeface="Poppins Light" panose="00000400000000000000" pitchFamily="2" charset="0"/>
            </a:endParaRPr>
          </a:p>
          <a:p>
            <a:pPr marL="285750" lvl="0" indent="-285750">
              <a:spcAft>
                <a:spcPts val="1200"/>
              </a:spcAft>
              <a:buFont typeface="Wingdings" panose="05000000000000000000" pitchFamily="2" charset="2"/>
              <a:buChar char="§"/>
              <a:defRPr/>
            </a:pPr>
            <a:r>
              <a:rPr lang="en-US" sz="1200" dirty="0" err="1">
                <a:latin typeface="Poppins Light" panose="00000400000000000000" pitchFamily="2" charset="0"/>
                <a:cs typeface="Poppins Light" panose="00000400000000000000" pitchFamily="2" charset="0"/>
              </a:rPr>
              <a:t>Einfache</a:t>
            </a:r>
            <a:r>
              <a:rPr lang="en-US" sz="1200" dirty="0">
                <a:latin typeface="Poppins Light" panose="00000400000000000000" pitchFamily="2" charset="0"/>
                <a:cs typeface="Poppins Light" panose="00000400000000000000" pitchFamily="2" charset="0"/>
              </a:rPr>
              <a:t> Integration</a:t>
            </a:r>
          </a:p>
          <a:p>
            <a:pPr marL="285750" lvl="0" indent="-285750">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DSGVO-</a:t>
            </a:r>
            <a:r>
              <a:rPr lang="en-US" sz="1200" dirty="0" err="1">
                <a:latin typeface="Poppins Light" panose="00000400000000000000" pitchFamily="2" charset="0"/>
                <a:cs typeface="Poppins Light" panose="00000400000000000000" pitchFamily="2" charset="0"/>
              </a:rPr>
              <a:t>konform</a:t>
            </a:r>
            <a:endParaRPr lang="en-US" sz="1200" dirty="0">
              <a:latin typeface="Poppins Light" panose="00000400000000000000" pitchFamily="2" charset="0"/>
              <a:cs typeface="Poppins Light" panose="00000400000000000000" pitchFamily="2" charset="0"/>
            </a:endParaRPr>
          </a:p>
          <a:p>
            <a:pPr marL="285750" lvl="0" indent="-285750">
              <a:spcAft>
                <a:spcPts val="1200"/>
              </a:spcAft>
              <a:buFont typeface="Wingdings" panose="05000000000000000000" pitchFamily="2" charset="2"/>
              <a:buChar char="§"/>
              <a:defRPr/>
            </a:pPr>
            <a:r>
              <a:rPr lang="en-US" sz="1200" dirty="0" err="1">
                <a:latin typeface="Poppins Light" panose="00000400000000000000" pitchFamily="2" charset="0"/>
                <a:cs typeface="Poppins Light" panose="00000400000000000000" pitchFamily="2" charset="0"/>
              </a:rPr>
              <a:t>Kundenbindung</a:t>
            </a:r>
            <a:r>
              <a:rPr lang="en-US" sz="1200" dirty="0">
                <a:latin typeface="Poppins Light" panose="00000400000000000000" pitchFamily="2" charset="0"/>
                <a:cs typeface="Poppins Light" panose="00000400000000000000" pitchFamily="2" charset="0"/>
              </a:rPr>
              <a:t> </a:t>
            </a:r>
            <a:r>
              <a:rPr lang="en-US" sz="1200" dirty="0" err="1">
                <a:latin typeface="Poppins Light" panose="00000400000000000000" pitchFamily="2" charset="0"/>
                <a:cs typeface="Poppins Light" panose="00000400000000000000" pitchFamily="2" charset="0"/>
              </a:rPr>
              <a:t>steigern</a:t>
            </a:r>
            <a:endParaRPr lang="en-US" sz="1200" dirty="0">
              <a:latin typeface="Poppins Light" panose="00000400000000000000" pitchFamily="2" charset="0"/>
              <a:cs typeface="Poppins Light" panose="00000400000000000000" pitchFamily="2" charset="0"/>
            </a:endParaRPr>
          </a:p>
          <a:p>
            <a:pPr marL="285750" lvl="0" indent="-285750">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Mitarbeiter </a:t>
            </a:r>
            <a:r>
              <a:rPr lang="en-US" sz="1200" dirty="0" err="1">
                <a:latin typeface="Poppins Light" panose="00000400000000000000" pitchFamily="2" charset="0"/>
                <a:cs typeface="Poppins Light" panose="00000400000000000000" pitchFamily="2" charset="0"/>
              </a:rPr>
              <a:t>entlasten</a:t>
            </a:r>
            <a:endParaRPr lang="en-US" sz="1200" dirty="0">
              <a:latin typeface="Poppins Light" panose="00000400000000000000" pitchFamily="2" charset="0"/>
              <a:cs typeface="Poppins Light" panose="00000400000000000000" pitchFamily="2" charset="0"/>
            </a:endParaRPr>
          </a:p>
          <a:p>
            <a:pPr marL="285750" lvl="0" indent="-285750">
              <a:spcAft>
                <a:spcPts val="1200"/>
              </a:spcAft>
              <a:buFont typeface="Wingdings" panose="05000000000000000000" pitchFamily="2" charset="2"/>
              <a:buChar char="§"/>
              <a:defRPr/>
            </a:pPr>
            <a:r>
              <a:rPr lang="en-US" sz="1200" dirty="0" err="1">
                <a:latin typeface="Poppins Light" panose="00000400000000000000" pitchFamily="2" charset="0"/>
                <a:cs typeface="Poppins Light" panose="00000400000000000000" pitchFamily="2" charset="0"/>
              </a:rPr>
              <a:t>Durchgängige</a:t>
            </a:r>
            <a:r>
              <a:rPr lang="en-US" sz="1200" dirty="0">
                <a:latin typeface="Poppins Light" panose="00000400000000000000" pitchFamily="2" charset="0"/>
                <a:cs typeface="Poppins Light" panose="00000400000000000000" pitchFamily="2" charset="0"/>
              </a:rPr>
              <a:t> </a:t>
            </a:r>
            <a:r>
              <a:rPr lang="en-US" sz="1200" dirty="0" err="1">
                <a:latin typeface="Poppins Light" panose="00000400000000000000" pitchFamily="2" charset="0"/>
                <a:cs typeface="Poppins Light" panose="00000400000000000000" pitchFamily="2" charset="0"/>
              </a:rPr>
              <a:t>Servicequalität</a:t>
            </a:r>
            <a:r>
              <a:rPr lang="en-US" sz="1200" dirty="0">
                <a:latin typeface="Poppins Light" panose="00000400000000000000" pitchFamily="2" charset="0"/>
                <a:cs typeface="Poppins Light" panose="00000400000000000000" pitchFamily="2" charset="0"/>
              </a:rPr>
              <a:t> </a:t>
            </a:r>
            <a:r>
              <a:rPr lang="en-US" sz="1200" dirty="0" err="1">
                <a:latin typeface="Poppins Light" panose="00000400000000000000" pitchFamily="2" charset="0"/>
                <a:cs typeface="Poppins Light" panose="00000400000000000000" pitchFamily="2" charset="0"/>
              </a:rPr>
              <a:t>sicherstellen</a:t>
            </a:r>
            <a:endParaRPr lang="en-US" sz="1200" dirty="0">
              <a:latin typeface="Poppins Light" panose="00000400000000000000" pitchFamily="2" charset="0"/>
              <a:cs typeface="Poppins Light" panose="00000400000000000000" pitchFamily="2" charset="0"/>
            </a:endParaRPr>
          </a:p>
          <a:p>
            <a:pPr marL="285750" lvl="0" indent="-285750">
              <a:spcAft>
                <a:spcPts val="1200"/>
              </a:spcAft>
              <a:buFont typeface="Wingdings" panose="05000000000000000000" pitchFamily="2" charset="2"/>
              <a:buChar char="§"/>
              <a:defRPr/>
            </a:pPr>
            <a:r>
              <a:rPr lang="en-US" sz="1200" dirty="0" err="1">
                <a:latin typeface="Poppins Light" panose="00000400000000000000" pitchFamily="2" charset="0"/>
                <a:cs typeface="Poppins Light" panose="00000400000000000000" pitchFamily="2" charset="0"/>
              </a:rPr>
              <a:t>Mehrsprachig</a:t>
            </a:r>
            <a:r>
              <a:rPr lang="en-US" sz="1200" dirty="0">
                <a:latin typeface="Poppins Light" panose="00000400000000000000" pitchFamily="2" charset="0"/>
                <a:cs typeface="Poppins Light" panose="00000400000000000000" pitchFamily="2" charset="0"/>
              </a:rPr>
              <a:t> und multitasking-</a:t>
            </a:r>
            <a:r>
              <a:rPr lang="en-US" sz="1200" dirty="0" err="1">
                <a:latin typeface="Poppins Light" panose="00000400000000000000" pitchFamily="2" charset="0"/>
                <a:cs typeface="Poppins Light" panose="00000400000000000000" pitchFamily="2" charset="0"/>
              </a:rPr>
              <a:t>fähig</a:t>
            </a:r>
            <a:endParaRPr lang="en-US" sz="1200" dirty="0">
              <a:latin typeface="Poppins Light" panose="00000400000000000000" pitchFamily="2" charset="0"/>
              <a:cs typeface="Poppins Light" panose="00000400000000000000" pitchFamily="2" charset="0"/>
            </a:endParaRPr>
          </a:p>
        </p:txBody>
      </p:sp>
      <p:sp>
        <p:nvSpPr>
          <p:cNvPr id="14" name="TextBox 13">
            <a:extLst>
              <a:ext uri="{FF2B5EF4-FFF2-40B4-BE49-F238E27FC236}">
                <a16:creationId xmlns:a16="http://schemas.microsoft.com/office/drawing/2014/main" id="{894A5EB8-4C04-091B-0C16-BB883C2FA0D7}"/>
              </a:ext>
            </a:extLst>
          </p:cNvPr>
          <p:cNvSpPr txBox="1"/>
          <p:nvPr/>
        </p:nvSpPr>
        <p:spPr>
          <a:xfrm>
            <a:off x="5483819" y="1596545"/>
            <a:ext cx="6096000" cy="3790268"/>
          </a:xfrm>
          <a:prstGeom prst="rect">
            <a:avLst/>
          </a:prstGeom>
          <a:noFill/>
        </p:spPr>
        <p:txBody>
          <a:bodyPr wrap="square">
            <a:spAutoFit/>
          </a:bodyPr>
          <a:lstStyle/>
          <a:p>
            <a:pPr marL="285750" lvl="0" indent="-285750">
              <a:lnSpc>
                <a:spcPct val="150000"/>
              </a:lnSpc>
              <a:spcAft>
                <a:spcPts val="1200"/>
              </a:spcAft>
              <a:buFont typeface="Wingdings" panose="05000000000000000000" pitchFamily="2" charset="2"/>
              <a:buChar char="§"/>
              <a:defRPr/>
            </a:pPr>
            <a:r>
              <a:rPr lang="en-US" sz="1200" dirty="0" err="1">
                <a:latin typeface="Poppins Light" panose="00000400000000000000" pitchFamily="2" charset="0"/>
                <a:cs typeface="Poppins Light" panose="00000400000000000000" pitchFamily="2" charset="0"/>
              </a:rPr>
              <a:t>Spricht</a:t>
            </a:r>
            <a:r>
              <a:rPr lang="en-US" sz="1200" dirty="0">
                <a:latin typeface="Poppins Light" panose="00000400000000000000" pitchFamily="2" charset="0"/>
                <a:cs typeface="Poppins Light" panose="00000400000000000000" pitchFamily="2" charset="0"/>
              </a:rPr>
              <a:t> </a:t>
            </a:r>
            <a:r>
              <a:rPr lang="en-US" sz="1200" dirty="0" err="1">
                <a:latin typeface="Poppins Light" panose="00000400000000000000" pitchFamily="2" charset="0"/>
                <a:cs typeface="Poppins Light" panose="00000400000000000000" pitchFamily="2" charset="0"/>
              </a:rPr>
              <a:t>über</a:t>
            </a:r>
            <a:r>
              <a:rPr lang="en-US" sz="1200" dirty="0">
                <a:latin typeface="Poppins Light" panose="00000400000000000000" pitchFamily="2" charset="0"/>
                <a:cs typeface="Poppins Light" panose="00000400000000000000" pitchFamily="2" charset="0"/>
              </a:rPr>
              <a:t> 100 </a:t>
            </a:r>
            <a:r>
              <a:rPr lang="en-US" sz="1200" dirty="0" err="1">
                <a:latin typeface="Poppins Light" panose="00000400000000000000" pitchFamily="2" charset="0"/>
                <a:cs typeface="Poppins Light" panose="00000400000000000000" pitchFamily="2" charset="0"/>
              </a:rPr>
              <a:t>Sprachen</a:t>
            </a:r>
            <a:endParaRPr lang="en-US" sz="1200" dirty="0">
              <a:latin typeface="Poppins Light" panose="00000400000000000000" pitchFamily="2" charset="0"/>
              <a:cs typeface="Poppins Light" panose="00000400000000000000" pitchFamily="2" charset="0"/>
            </a:endParaRPr>
          </a:p>
          <a:p>
            <a:pPr marL="285750" lvl="0" indent="-285750">
              <a:lnSpc>
                <a:spcPct val="150000"/>
              </a:lnSpc>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24/7 </a:t>
            </a:r>
            <a:r>
              <a:rPr lang="en-US" sz="1200" dirty="0" err="1">
                <a:latin typeface="Poppins Light" panose="00000400000000000000" pitchFamily="2" charset="0"/>
                <a:cs typeface="Poppins Light" panose="00000400000000000000" pitchFamily="2" charset="0"/>
              </a:rPr>
              <a:t>verfügbar</a:t>
            </a:r>
            <a:r>
              <a:rPr lang="en-US" sz="1200" dirty="0">
                <a:latin typeface="Poppins Light" panose="00000400000000000000" pitchFamily="2" charset="0"/>
                <a:cs typeface="Poppins Light" panose="00000400000000000000" pitchFamily="2" charset="0"/>
              </a:rPr>
              <a:t> - </a:t>
            </a:r>
            <a:r>
              <a:rPr lang="en-US" sz="1200" dirty="0" err="1">
                <a:latin typeface="Poppins Light" panose="00000400000000000000" pitchFamily="2" charset="0"/>
                <a:cs typeface="Poppins Light" panose="00000400000000000000" pitchFamily="2" charset="0"/>
              </a:rPr>
              <a:t>ohne</a:t>
            </a:r>
            <a:r>
              <a:rPr lang="en-US" sz="1200" dirty="0">
                <a:latin typeface="Poppins Light" panose="00000400000000000000" pitchFamily="2" charset="0"/>
                <a:cs typeface="Poppins Light" panose="00000400000000000000" pitchFamily="2" charset="0"/>
              </a:rPr>
              <a:t> </a:t>
            </a:r>
            <a:r>
              <a:rPr lang="en-US" sz="1200" dirty="0" err="1">
                <a:latin typeface="Poppins Light" panose="00000400000000000000" pitchFamily="2" charset="0"/>
                <a:cs typeface="Poppins Light" panose="00000400000000000000" pitchFamily="2" charset="0"/>
              </a:rPr>
              <a:t>Ausfallzeiten</a:t>
            </a:r>
            <a:endParaRPr lang="en-US" sz="1200" dirty="0">
              <a:latin typeface="Poppins Light" panose="00000400000000000000" pitchFamily="2" charset="0"/>
              <a:cs typeface="Poppins Light" panose="00000400000000000000" pitchFamily="2" charset="0"/>
            </a:endParaRPr>
          </a:p>
          <a:p>
            <a:pPr marL="285750" lvl="0" indent="-285750">
              <a:lnSpc>
                <a:spcPct val="150000"/>
              </a:lnSpc>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Lernt </a:t>
            </a:r>
            <a:r>
              <a:rPr lang="en-US" sz="1200" dirty="0" err="1">
                <a:latin typeface="Poppins Light" panose="00000400000000000000" pitchFamily="2" charset="0"/>
                <a:cs typeface="Poppins Light" panose="00000400000000000000" pitchFamily="2" charset="0"/>
              </a:rPr>
              <a:t>kontinuierlich</a:t>
            </a:r>
            <a:r>
              <a:rPr lang="en-US" sz="1200" dirty="0">
                <a:latin typeface="Poppins Light" panose="00000400000000000000" pitchFamily="2" charset="0"/>
                <a:cs typeface="Poppins Light" panose="00000400000000000000" pitchFamily="2" charset="0"/>
              </a:rPr>
              <a:t> dank KI</a:t>
            </a:r>
          </a:p>
          <a:p>
            <a:pPr marL="285750" lvl="0" indent="-285750">
              <a:lnSpc>
                <a:spcPct val="150000"/>
              </a:lnSpc>
              <a:spcAft>
                <a:spcPts val="1200"/>
              </a:spcAft>
              <a:buFont typeface="Wingdings" panose="05000000000000000000" pitchFamily="2" charset="2"/>
              <a:buChar char="§"/>
              <a:defRPr/>
            </a:pPr>
            <a:r>
              <a:rPr lang="en-US" sz="1200" dirty="0" err="1">
                <a:latin typeface="Poppins Light" panose="00000400000000000000" pitchFamily="2" charset="0"/>
                <a:cs typeface="Poppins Light" panose="00000400000000000000" pitchFamily="2" charset="0"/>
              </a:rPr>
              <a:t>Reduziert</a:t>
            </a:r>
            <a:r>
              <a:rPr lang="en-US" sz="1200" dirty="0">
                <a:latin typeface="Poppins Light" panose="00000400000000000000" pitchFamily="2" charset="0"/>
                <a:cs typeface="Poppins Light" panose="00000400000000000000" pitchFamily="2" charset="0"/>
              </a:rPr>
              <a:t> </a:t>
            </a:r>
            <a:r>
              <a:rPr lang="en-US" sz="1200" dirty="0" err="1">
                <a:latin typeface="Poppins Light" panose="00000400000000000000" pitchFamily="2" charset="0"/>
                <a:cs typeface="Poppins Light" panose="00000400000000000000" pitchFamily="2" charset="0"/>
              </a:rPr>
              <a:t>Personalaufwand</a:t>
            </a:r>
            <a:endParaRPr lang="en-US" sz="1200" dirty="0">
              <a:latin typeface="Poppins Light" panose="00000400000000000000" pitchFamily="2" charset="0"/>
              <a:cs typeface="Poppins Light" panose="00000400000000000000" pitchFamily="2" charset="0"/>
            </a:endParaRPr>
          </a:p>
          <a:p>
            <a:pPr marL="285750" lvl="0" indent="-285750">
              <a:lnSpc>
                <a:spcPct val="150000"/>
              </a:lnSpc>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Hoch </a:t>
            </a:r>
            <a:r>
              <a:rPr lang="en-US" sz="1200" dirty="0" err="1">
                <a:latin typeface="Poppins Light" panose="00000400000000000000" pitchFamily="2" charset="0"/>
                <a:cs typeface="Poppins Light" panose="00000400000000000000" pitchFamily="2" charset="0"/>
              </a:rPr>
              <a:t>skalierbar</a:t>
            </a:r>
            <a:endParaRPr lang="en-US" sz="1200" dirty="0">
              <a:latin typeface="Poppins Light" panose="00000400000000000000" pitchFamily="2" charset="0"/>
              <a:cs typeface="Poppins Light" panose="00000400000000000000" pitchFamily="2" charset="0"/>
            </a:endParaRPr>
          </a:p>
          <a:p>
            <a:pPr marL="285750" lvl="0" indent="-285750">
              <a:lnSpc>
                <a:spcPct val="150000"/>
              </a:lnSpc>
              <a:spcAft>
                <a:spcPts val="1200"/>
              </a:spcAft>
              <a:buFont typeface="Wingdings" panose="05000000000000000000" pitchFamily="2" charset="2"/>
              <a:buChar char="§"/>
              <a:defRPr/>
            </a:pPr>
            <a:r>
              <a:rPr lang="en-US" sz="1200" dirty="0" err="1">
                <a:latin typeface="Poppins Light" panose="00000400000000000000" pitchFamily="2" charset="0"/>
                <a:cs typeface="Poppins Light" panose="00000400000000000000" pitchFamily="2" charset="0"/>
              </a:rPr>
              <a:t>Einsatzbar</a:t>
            </a:r>
            <a:r>
              <a:rPr lang="en-US" sz="1200" dirty="0">
                <a:latin typeface="Poppins Light" panose="00000400000000000000" pitchFamily="2" charset="0"/>
                <a:cs typeface="Poppins Light" panose="00000400000000000000" pitchFamily="2" charset="0"/>
              </a:rPr>
              <a:t> </a:t>
            </a:r>
            <a:r>
              <a:rPr lang="en-US" sz="1200" dirty="0" err="1">
                <a:latin typeface="Poppins Light" panose="00000400000000000000" pitchFamily="2" charset="0"/>
                <a:cs typeface="Poppins Light" panose="00000400000000000000" pitchFamily="2" charset="0"/>
              </a:rPr>
              <a:t>vor</a:t>
            </a:r>
            <a:r>
              <a:rPr lang="en-US" sz="1200" dirty="0">
                <a:latin typeface="Poppins Light" panose="00000400000000000000" pitchFamily="2" charset="0"/>
                <a:cs typeface="Poppins Light" panose="00000400000000000000" pitchFamily="2" charset="0"/>
              </a:rPr>
              <a:t> Ort und </a:t>
            </a:r>
            <a:r>
              <a:rPr lang="en-US" sz="1200" dirty="0" err="1">
                <a:latin typeface="Poppins Light" panose="00000400000000000000" pitchFamily="2" charset="0"/>
                <a:cs typeface="Poppins Light" panose="00000400000000000000" pitchFamily="2" charset="0"/>
              </a:rPr>
              <a:t>mobil</a:t>
            </a:r>
            <a:endParaRPr lang="en-US" sz="1200" dirty="0">
              <a:latin typeface="Poppins Light" panose="00000400000000000000" pitchFamily="2" charset="0"/>
              <a:cs typeface="Poppins Light" panose="00000400000000000000" pitchFamily="2" charset="0"/>
            </a:endParaRPr>
          </a:p>
          <a:p>
            <a:pPr marL="285750" lvl="0" indent="-285750">
              <a:lnSpc>
                <a:spcPct val="150000"/>
              </a:lnSpc>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Web-App </a:t>
            </a:r>
            <a:r>
              <a:rPr lang="en-US" sz="1200" dirty="0" err="1">
                <a:latin typeface="Poppins Light" panose="00000400000000000000" pitchFamily="2" charset="0"/>
                <a:cs typeface="Poppins Light" panose="00000400000000000000" pitchFamily="2" charset="0"/>
              </a:rPr>
              <a:t>kompatibel</a:t>
            </a:r>
            <a:endParaRPr lang="en-US" sz="1200" dirty="0">
              <a:latin typeface="Poppins Light" panose="00000400000000000000" pitchFamily="2" charset="0"/>
              <a:cs typeface="Poppins Light" panose="00000400000000000000" pitchFamily="2" charset="0"/>
            </a:endParaRPr>
          </a:p>
          <a:p>
            <a:pPr marL="285750" lvl="0" indent="-285750">
              <a:lnSpc>
                <a:spcPct val="150000"/>
              </a:lnSpc>
              <a:spcAft>
                <a:spcPts val="1200"/>
              </a:spcAft>
              <a:buFont typeface="Wingdings" panose="05000000000000000000" pitchFamily="2" charset="2"/>
              <a:buChar char="§"/>
              <a:defRPr/>
            </a:pPr>
            <a:r>
              <a:rPr lang="en-US" sz="1200" dirty="0" err="1">
                <a:latin typeface="Poppins Light" panose="00000400000000000000" pitchFamily="2" charset="0"/>
                <a:cs typeface="Poppins Light" panose="00000400000000000000" pitchFamily="2" charset="0"/>
              </a:rPr>
              <a:t>Geringe</a:t>
            </a:r>
            <a:r>
              <a:rPr lang="en-US" sz="1200" dirty="0">
                <a:latin typeface="Poppins Light" panose="00000400000000000000" pitchFamily="2" charset="0"/>
                <a:cs typeface="Poppins Light" panose="00000400000000000000" pitchFamily="2" charset="0"/>
              </a:rPr>
              <a:t> bis </a:t>
            </a:r>
            <a:r>
              <a:rPr lang="en-US" sz="1200" dirty="0" err="1">
                <a:latin typeface="Poppins Light" panose="00000400000000000000" pitchFamily="2" charset="0"/>
                <a:cs typeface="Poppins Light" panose="00000400000000000000" pitchFamily="2" charset="0"/>
              </a:rPr>
              <a:t>keine</a:t>
            </a:r>
            <a:r>
              <a:rPr lang="en-US" sz="1200" dirty="0">
                <a:latin typeface="Poppins Light" panose="00000400000000000000" pitchFamily="2" charset="0"/>
                <a:cs typeface="Poppins Light" panose="00000400000000000000" pitchFamily="2" charset="0"/>
              </a:rPr>
              <a:t> </a:t>
            </a:r>
            <a:r>
              <a:rPr lang="en-US" sz="1200" dirty="0" err="1">
                <a:latin typeface="Poppins Light" panose="00000400000000000000" pitchFamily="2" charset="0"/>
                <a:cs typeface="Poppins Light" panose="00000400000000000000" pitchFamily="2" charset="0"/>
              </a:rPr>
              <a:t>Wartungskosten</a:t>
            </a:r>
            <a:endParaRPr lang="en-US" sz="1200" dirty="0">
              <a:latin typeface="Poppins Light" panose="00000400000000000000" pitchFamily="2" charset="0"/>
              <a:cs typeface="Poppins Light" panose="00000400000000000000" pitchFamily="2" charset="0"/>
            </a:endParaRPr>
          </a:p>
          <a:p>
            <a:pPr marL="285750" lvl="0" indent="-285750">
              <a:lnSpc>
                <a:spcPct val="150000"/>
              </a:lnSpc>
              <a:spcAft>
                <a:spcPts val="1200"/>
              </a:spcAft>
              <a:buFont typeface="Wingdings" panose="05000000000000000000" pitchFamily="2" charset="2"/>
              <a:buChar char="§"/>
              <a:defRPr/>
            </a:pPr>
            <a:r>
              <a:rPr lang="en-US" sz="1200" dirty="0" err="1">
                <a:latin typeface="Poppins Light" panose="00000400000000000000" pitchFamily="2" charset="0"/>
                <a:cs typeface="Poppins Light" panose="00000400000000000000" pitchFamily="2" charset="0"/>
              </a:rPr>
              <a:t>Interaktive</a:t>
            </a:r>
            <a:r>
              <a:rPr lang="en-US" sz="1200" dirty="0">
                <a:latin typeface="Poppins Light" panose="00000400000000000000" pitchFamily="2" charset="0"/>
                <a:cs typeface="Poppins Light" panose="00000400000000000000" pitchFamily="2" charset="0"/>
              </a:rPr>
              <a:t> Service-</a:t>
            </a:r>
            <a:r>
              <a:rPr lang="en-US" sz="1200" dirty="0" err="1">
                <a:latin typeface="Poppins Light" panose="00000400000000000000" pitchFamily="2" charset="0"/>
                <a:cs typeface="Poppins Light" panose="00000400000000000000" pitchFamily="2" charset="0"/>
              </a:rPr>
              <a:t>Avatare</a:t>
            </a:r>
            <a:endParaRPr lang="en-US" sz="1200" dirty="0">
              <a:latin typeface="Poppins Light" panose="00000400000000000000" pitchFamily="2" charset="0"/>
              <a:cs typeface="Poppins Light" panose="00000400000000000000" pitchFamily="2" charset="0"/>
            </a:endParaRPr>
          </a:p>
        </p:txBody>
      </p:sp>
      <p:pic>
        <p:nvPicPr>
          <p:cNvPr id="16" name="Picture 15" descr="A black background with blue and grey text&#10;&#10;AI-generated content may be incorrect.">
            <a:extLst>
              <a:ext uri="{FF2B5EF4-FFF2-40B4-BE49-F238E27FC236}">
                <a16:creationId xmlns:a16="http://schemas.microsoft.com/office/drawing/2014/main" id="{7B2EF17A-578B-40AC-CB0E-344F16D9752D}"/>
              </a:ext>
            </a:extLst>
          </p:cNvPr>
          <p:cNvPicPr>
            <a:picLocks noChangeAspect="1"/>
          </p:cNvPicPr>
          <p:nvPr/>
        </p:nvPicPr>
        <p:blipFill>
          <a:blip r:embed="rId2">
            <a:extLst>
              <a:ext uri="{28A0092B-C50C-407E-A947-70E740481C1C}">
                <a14:useLocalDpi xmlns:a14="http://schemas.microsoft.com/office/drawing/2010/main" val="0"/>
              </a:ext>
            </a:extLst>
          </a:blip>
          <a:srcRect t="32357" b="29030"/>
          <a:stretch>
            <a:fillRect/>
          </a:stretch>
        </p:blipFill>
        <p:spPr>
          <a:xfrm>
            <a:off x="9218076" y="2141155"/>
            <a:ext cx="2054444" cy="793303"/>
          </a:xfrm>
          <a:prstGeom prst="rect">
            <a:avLst/>
          </a:prstGeom>
        </p:spPr>
      </p:pic>
      <p:pic>
        <p:nvPicPr>
          <p:cNvPr id="17" name="Graphic 16">
            <a:extLst>
              <a:ext uri="{FF2B5EF4-FFF2-40B4-BE49-F238E27FC236}">
                <a16:creationId xmlns:a16="http://schemas.microsoft.com/office/drawing/2014/main" id="{F3865EA4-C9BF-3E99-01C7-576DFE3FD4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18076" y="1462458"/>
            <a:ext cx="2054444" cy="544610"/>
          </a:xfrm>
          <a:prstGeom prst="rect">
            <a:avLst/>
          </a:prstGeom>
        </p:spPr>
      </p:pic>
    </p:spTree>
    <p:extLst>
      <p:ext uri="{BB962C8B-B14F-4D97-AF65-F5344CB8AC3E}">
        <p14:creationId xmlns:p14="http://schemas.microsoft.com/office/powerpoint/2010/main" val="2930319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FF3C127D-CDF1-C0A6-5E46-B1A567A85949}"/>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1D08B4B0-5807-2650-0697-EED77D91E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feld 8">
            <a:extLst>
              <a:ext uri="{FF2B5EF4-FFF2-40B4-BE49-F238E27FC236}">
                <a16:creationId xmlns:a16="http://schemas.microsoft.com/office/drawing/2014/main" id="{16FBE536-CBEB-5943-3B8E-C5B0D856980C}"/>
              </a:ext>
            </a:extLst>
          </p:cNvPr>
          <p:cNvSpPr txBox="1"/>
          <p:nvPr/>
        </p:nvSpPr>
        <p:spPr>
          <a:xfrm>
            <a:off x="451594" y="2120584"/>
            <a:ext cx="5111006" cy="830997"/>
          </a:xfrm>
          <a:prstGeom prst="rect">
            <a:avLst/>
          </a:prstGeom>
          <a:noFill/>
        </p:spPr>
        <p:txBody>
          <a:bodyPr wrap="square">
            <a:spAutoFit/>
          </a:bodyPr>
          <a:lstStyle/>
          <a:p>
            <a:r>
              <a:rPr lang="de-DE" sz="1200" dirty="0">
                <a:latin typeface="Poppins Light" panose="00000400000000000000" pitchFamily="2" charset="0"/>
                <a:cs typeface="Poppins Light" panose="00000400000000000000" pitchFamily="2" charset="0"/>
              </a:rPr>
              <a:t>Die Partnerschaft zwischen </a:t>
            </a:r>
            <a:r>
              <a:rPr lang="de-DE" sz="1200" dirty="0" err="1">
                <a:latin typeface="Poppins Light" panose="00000400000000000000" pitchFamily="2" charset="0"/>
                <a:cs typeface="Poppins Light" panose="00000400000000000000" pitchFamily="2" charset="0"/>
              </a:rPr>
              <a:t>cleverQ</a:t>
            </a:r>
            <a:r>
              <a:rPr lang="de-DE" sz="1200" dirty="0">
                <a:latin typeface="Poppins Light" panose="00000400000000000000" pitchFamily="2" charset="0"/>
                <a:cs typeface="Poppins Light" panose="00000400000000000000" pitchFamily="2" charset="0"/>
              </a:rPr>
              <a:t> und </a:t>
            </a:r>
            <a:r>
              <a:rPr lang="de-DE" sz="1200" dirty="0" err="1">
                <a:latin typeface="Poppins Light" panose="00000400000000000000" pitchFamily="2" charset="0"/>
                <a:cs typeface="Poppins Light" panose="00000400000000000000" pitchFamily="2" charset="0"/>
              </a:rPr>
              <a:t>Humanizing</a:t>
            </a:r>
            <a:r>
              <a:rPr lang="de-DE" sz="1200" dirty="0">
                <a:latin typeface="Poppins Light" panose="00000400000000000000" pitchFamily="2" charset="0"/>
                <a:cs typeface="Poppins Light" panose="00000400000000000000" pitchFamily="2" charset="0"/>
              </a:rPr>
              <a:t> verkörpert eine zukunftsweisende Vision: digitale Prozesse, die vereinfachen statt verkomplizieren – und damit Organisationen sowie deren Kunden, Gäste oder Bürger gleichermaßen entlasten.</a:t>
            </a:r>
            <a:endParaRPr lang="de-DE" sz="1200" dirty="0"/>
          </a:p>
        </p:txBody>
      </p:sp>
      <p:pic>
        <p:nvPicPr>
          <p:cNvPr id="18" name="Graphic 17">
            <a:extLst>
              <a:ext uri="{FF2B5EF4-FFF2-40B4-BE49-F238E27FC236}">
                <a16:creationId xmlns:a16="http://schemas.microsoft.com/office/drawing/2014/main" id="{333E9A1E-90B9-1094-018A-6CF5526210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5750" y="1034688"/>
            <a:ext cx="2778428" cy="736530"/>
          </a:xfrm>
          <a:prstGeom prst="rect">
            <a:avLst/>
          </a:prstGeom>
        </p:spPr>
      </p:pic>
      <p:sp>
        <p:nvSpPr>
          <p:cNvPr id="22" name="Textfeld 19">
            <a:extLst>
              <a:ext uri="{FF2B5EF4-FFF2-40B4-BE49-F238E27FC236}">
                <a16:creationId xmlns:a16="http://schemas.microsoft.com/office/drawing/2014/main" id="{D0D01C02-91ED-3733-0B94-4493C0B0E5CB}"/>
              </a:ext>
            </a:extLst>
          </p:cNvPr>
          <p:cNvSpPr txBox="1"/>
          <p:nvPr/>
        </p:nvSpPr>
        <p:spPr>
          <a:xfrm>
            <a:off x="3139242" y="1384054"/>
            <a:ext cx="1231144" cy="400110"/>
          </a:xfrm>
          <a:prstGeom prst="rect">
            <a:avLst/>
          </a:prstGeom>
          <a:noFill/>
        </p:spPr>
        <p:txBody>
          <a:bodyPr wrap="square">
            <a:spAutoFit/>
          </a:bodyPr>
          <a:lstStyle/>
          <a:p>
            <a:r>
              <a:rPr lang="de-DE" sz="2000" dirty="0">
                <a:latin typeface="Poppins Light" panose="00000400000000000000" pitchFamily="2" charset="0"/>
                <a:cs typeface="Poppins Light" panose="00000400000000000000" pitchFamily="2" charset="0"/>
              </a:rPr>
              <a:t>Avatar</a:t>
            </a:r>
          </a:p>
        </p:txBody>
      </p:sp>
      <p:sp>
        <p:nvSpPr>
          <p:cNvPr id="2" name="TextBox 31">
            <a:extLst>
              <a:ext uri="{FF2B5EF4-FFF2-40B4-BE49-F238E27FC236}">
                <a16:creationId xmlns:a16="http://schemas.microsoft.com/office/drawing/2014/main" id="{44872560-4204-F0D9-8326-8019E4B68B7A}"/>
              </a:ext>
            </a:extLst>
          </p:cNvPr>
          <p:cNvSpPr txBox="1"/>
          <p:nvPr/>
        </p:nvSpPr>
        <p:spPr>
          <a:xfrm>
            <a:off x="446830" y="3487082"/>
            <a:ext cx="5363643" cy="1200329"/>
          </a:xfrm>
          <a:prstGeom prst="rect">
            <a:avLst/>
          </a:prstGeom>
          <a:noFill/>
        </p:spPr>
        <p:txBody>
          <a:bodyPr wrap="square" rtlCol="0">
            <a:spAutoFit/>
          </a:bodyPr>
          <a:lstStyle/>
          <a:p>
            <a:pPr lvl="0">
              <a:defRPr/>
            </a:pPr>
            <a:r>
              <a:rPr lang="en-US" sz="900" kern="1350" dirty="0">
                <a:solidFill>
                  <a:prstClr val="black"/>
                </a:solidFill>
                <a:latin typeface="Poppins" panose="00000500000000000000" pitchFamily="2" charset="0"/>
              </a:rPr>
              <a:t>B.I.C. GmbH</a:t>
            </a:r>
          </a:p>
          <a:p>
            <a:pPr lvl="0">
              <a:defRPr/>
            </a:pPr>
            <a:r>
              <a:rPr lang="en-US" sz="900" kern="1350" dirty="0">
                <a:solidFill>
                  <a:prstClr val="black"/>
                </a:solidFill>
                <a:latin typeface="Poppins" panose="00000500000000000000" pitchFamily="2" charset="0"/>
              </a:rPr>
              <a:t>Am </a:t>
            </a:r>
            <a:r>
              <a:rPr lang="en-US" sz="900" kern="1350" dirty="0" err="1">
                <a:solidFill>
                  <a:prstClr val="black"/>
                </a:solidFill>
                <a:latin typeface="Poppins" panose="00000500000000000000" pitchFamily="2" charset="0"/>
              </a:rPr>
              <a:t>Farmböddel</a:t>
            </a:r>
            <a:r>
              <a:rPr lang="en-US" sz="900" kern="1350" dirty="0">
                <a:solidFill>
                  <a:prstClr val="black"/>
                </a:solidFill>
                <a:latin typeface="Poppins" panose="00000500000000000000" pitchFamily="2" charset="0"/>
              </a:rPr>
              <a:t> 7a</a:t>
            </a:r>
          </a:p>
          <a:p>
            <a:pPr lvl="0">
              <a:defRPr/>
            </a:pPr>
            <a:r>
              <a:rPr lang="en-US" sz="900" kern="1350" dirty="0">
                <a:solidFill>
                  <a:prstClr val="black"/>
                </a:solidFill>
                <a:latin typeface="Poppins" panose="00000500000000000000" pitchFamily="2" charset="0"/>
              </a:rPr>
              <a:t>D- 24623 </a:t>
            </a:r>
            <a:r>
              <a:rPr lang="en-US" sz="900" kern="1350" dirty="0" err="1">
                <a:solidFill>
                  <a:prstClr val="black"/>
                </a:solidFill>
                <a:latin typeface="Poppins" panose="00000500000000000000" pitchFamily="2" charset="0"/>
              </a:rPr>
              <a:t>Großenaspe</a:t>
            </a:r>
            <a:endParaRPr lang="en-US" sz="900" i="1" kern="1350" dirty="0">
              <a:solidFill>
                <a:prstClr val="black"/>
              </a:solidFill>
              <a:latin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900" b="0" i="0" strike="noStrike" kern="1350" cap="none" spc="0" normalizeH="0" baseline="0" noProof="0" dirty="0">
                <a:ln>
                  <a:noFill/>
                </a:ln>
                <a:solidFill>
                  <a:prstClr val="black"/>
                </a:solidFill>
                <a:effectLst/>
                <a:uLnTx/>
                <a:uFillTx/>
                <a:latin typeface="Poppins" panose="00000500000000000000" pitchFamily="2" charset="0"/>
                <a:ea typeface="+mn-ea"/>
                <a:cs typeface="+mn-cs"/>
              </a:rPr>
            </a:br>
            <a:r>
              <a:rPr kumimoji="0" lang="en-US" sz="900" b="0" i="0" strike="noStrike" kern="1350" cap="none" spc="0" normalizeH="0" baseline="0" noProof="0" dirty="0">
                <a:ln>
                  <a:noFill/>
                </a:ln>
                <a:solidFill>
                  <a:prstClr val="black"/>
                </a:solidFill>
                <a:effectLst/>
                <a:uLnTx/>
                <a:uFillTx/>
                <a:latin typeface="Poppins" panose="00000500000000000000" pitchFamily="2" charset="0"/>
                <a:ea typeface="+mn-ea"/>
                <a:cs typeface="+mn-cs"/>
                <a:hlinkClick r:id="rId4"/>
              </a:rPr>
              <a:t>www.cleverq.de </a:t>
            </a:r>
            <a:endParaRPr kumimoji="0" lang="en-US" sz="900" b="0" i="0" strike="noStrike" kern="1350" cap="none" spc="0" normalizeH="0" baseline="0" noProof="0" dirty="0">
              <a:ln>
                <a:noFill/>
              </a:ln>
              <a:solidFill>
                <a:prstClr val="black"/>
              </a:solidFill>
              <a:effectLst/>
              <a:uLnTx/>
              <a:uFillTx/>
              <a:latin typeface="Poppins"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strike="noStrike" kern="1350" cap="none" spc="0" normalizeH="0" baseline="0" noProof="0" dirty="0">
                <a:ln>
                  <a:noFill/>
                </a:ln>
                <a:solidFill>
                  <a:prstClr val="black"/>
                </a:solidFill>
                <a:effectLst/>
                <a:uLnTx/>
                <a:uFillTx/>
                <a:latin typeface="Poppins" panose="00000500000000000000" pitchFamily="2" charset="0"/>
                <a:ea typeface="+mn-ea"/>
                <a:cs typeface="+mn-cs"/>
                <a:hlinkClick r:id="rId5"/>
              </a:rPr>
              <a:t>info@cleverq.de</a:t>
            </a:r>
            <a:endParaRPr lang="en-US" sz="900" kern="1350" dirty="0">
              <a:solidFill>
                <a:prstClr val="black"/>
              </a:solidFill>
              <a:latin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strike="noStrike" kern="1350" cap="none" spc="0" normalizeH="0" baseline="0" noProof="0" dirty="0">
                <a:ln>
                  <a:noFill/>
                </a:ln>
                <a:solidFill>
                  <a:prstClr val="black"/>
                </a:solidFill>
                <a:effectLst/>
                <a:uLnTx/>
                <a:uFillTx/>
                <a:latin typeface="Poppins" panose="00000500000000000000" pitchFamily="2" charset="0"/>
                <a:ea typeface="+mn-ea"/>
                <a:cs typeface="+mn-cs"/>
              </a:rPr>
              <a:t>+49 (0)4327 25398 30</a:t>
            </a:r>
            <a:br>
              <a:rPr kumimoji="0" lang="en-US" sz="900" b="0" i="0" strike="noStrike" kern="1350" cap="none" spc="0" normalizeH="0" baseline="0" noProof="0" dirty="0">
                <a:ln>
                  <a:noFill/>
                </a:ln>
                <a:solidFill>
                  <a:prstClr val="black"/>
                </a:solidFill>
                <a:effectLst/>
                <a:uLnTx/>
                <a:uFillTx/>
                <a:latin typeface="Poppins" panose="00000500000000000000" pitchFamily="2" charset="0"/>
                <a:ea typeface="+mn-ea"/>
                <a:cs typeface="+mn-cs"/>
              </a:rPr>
            </a:br>
            <a:endParaRPr kumimoji="0" lang="en-US" sz="900" b="0" i="1" strike="noStrike" kern="1350" cap="none" spc="0" normalizeH="0" baseline="0" noProof="0" dirty="0">
              <a:ln>
                <a:noFill/>
              </a:ln>
              <a:solidFill>
                <a:prstClr val="black"/>
              </a:solidFill>
              <a:effectLst/>
              <a:uLnTx/>
              <a:uFillTx/>
              <a:latin typeface="Poppins" panose="00000500000000000000" pitchFamily="2" charset="0"/>
              <a:ea typeface="+mn-ea"/>
              <a:cs typeface="+mn-cs"/>
            </a:endParaRPr>
          </a:p>
        </p:txBody>
      </p:sp>
      <p:pic>
        <p:nvPicPr>
          <p:cNvPr id="3" name="Grafik 2">
            <a:extLst>
              <a:ext uri="{FF2B5EF4-FFF2-40B4-BE49-F238E27FC236}">
                <a16:creationId xmlns:a16="http://schemas.microsoft.com/office/drawing/2014/main" id="{D8659F5A-1647-E339-8F7B-5D80D818938F}"/>
              </a:ext>
            </a:extLst>
          </p:cNvPr>
          <p:cNvPicPr>
            <a:picLocks noChangeAspect="1"/>
          </p:cNvPicPr>
          <p:nvPr/>
        </p:nvPicPr>
        <p:blipFill>
          <a:blip r:embed="rId6"/>
          <a:srcRect b="27621"/>
          <a:stretch>
            <a:fillRect/>
          </a:stretch>
        </p:blipFill>
        <p:spPr>
          <a:xfrm>
            <a:off x="7696240" y="1904104"/>
            <a:ext cx="4081705" cy="4963728"/>
          </a:xfrm>
          <a:prstGeom prst="rect">
            <a:avLst/>
          </a:prstGeom>
        </p:spPr>
      </p:pic>
      <p:pic>
        <p:nvPicPr>
          <p:cNvPr id="13" name="Picture 12">
            <a:extLst>
              <a:ext uri="{FF2B5EF4-FFF2-40B4-BE49-F238E27FC236}">
                <a16:creationId xmlns:a16="http://schemas.microsoft.com/office/drawing/2014/main" id="{1A3DD71C-1552-3205-86D4-493DFB0171A5}"/>
              </a:ext>
            </a:extLst>
          </p:cNvPr>
          <p:cNvPicPr>
            <a:picLocks noChangeAspect="1"/>
          </p:cNvPicPr>
          <p:nvPr/>
        </p:nvPicPr>
        <p:blipFill>
          <a:blip r:embed="rId7"/>
          <a:srcRect b="40584"/>
          <a:stretch>
            <a:fillRect/>
          </a:stretch>
        </p:blipFill>
        <p:spPr>
          <a:xfrm>
            <a:off x="4541647" y="3571687"/>
            <a:ext cx="5547518" cy="3296145"/>
          </a:xfrm>
          <a:prstGeom prst="rect">
            <a:avLst/>
          </a:prstGeom>
        </p:spPr>
      </p:pic>
    </p:spTree>
    <p:extLst>
      <p:ext uri="{BB962C8B-B14F-4D97-AF65-F5344CB8AC3E}">
        <p14:creationId xmlns:p14="http://schemas.microsoft.com/office/powerpoint/2010/main" val="34891712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541</Words>
  <Application>Microsoft Office PowerPoint</Application>
  <PresentationFormat>Breitbild</PresentationFormat>
  <Paragraphs>58</Paragraphs>
  <Slides>9</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9</vt:i4>
      </vt:variant>
    </vt:vector>
  </HeadingPairs>
  <TitlesOfParts>
    <vt:vector size="17" baseType="lpstr">
      <vt:lpstr>Calibri</vt:lpstr>
      <vt:lpstr>Poppins Light</vt:lpstr>
      <vt:lpstr>Poppins</vt:lpstr>
      <vt:lpstr>Wingdings</vt:lpstr>
      <vt:lpstr>Calibri Light</vt:lpstr>
      <vt:lpstr>Arial</vt:lpstr>
      <vt:lpstr>Poppins SemiBold</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Walter Majewski</dc:creator>
  <cp:lastModifiedBy>Walter Majewski</cp:lastModifiedBy>
  <cp:revision>342</cp:revision>
  <dcterms:created xsi:type="dcterms:W3CDTF">2021-02-15T08:58:26Z</dcterms:created>
  <dcterms:modified xsi:type="dcterms:W3CDTF">2025-07-07T11:41:30Z</dcterms:modified>
</cp:coreProperties>
</file>