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401" r:id="rId2"/>
    <p:sldId id="371" r:id="rId3"/>
    <p:sldId id="406" r:id="rId4"/>
    <p:sldId id="389" r:id="rId5"/>
    <p:sldId id="407" r:id="rId6"/>
    <p:sldId id="408" r:id="rId7"/>
    <p:sldId id="409" r:id="rId8"/>
    <p:sldId id="412" r:id="rId9"/>
  </p:sldIdLst>
  <p:sldSz cx="12192000" cy="6858000"/>
  <p:notesSz cx="6858000" cy="9144000"/>
  <p:embeddedFontLst>
    <p:embeddedFont>
      <p:font typeface="Poppins" panose="00000500000000000000" pitchFamily="2" charset="0"/>
      <p:regular r:id="rId11"/>
      <p:bold r:id="rId12"/>
      <p:italic r:id="rId13"/>
      <p:boldItalic r:id="rId14"/>
    </p:embeddedFont>
    <p:embeddedFont>
      <p:font typeface="Poppins Light" panose="00000400000000000000" pitchFamily="2" charset="0"/>
      <p:regular r:id="rId15"/>
      <p:italic r:id="rId16"/>
    </p:embeddedFont>
    <p:embeddedFont>
      <p:font typeface="Poppins SemiBold" panose="00000700000000000000" pitchFamily="2" charset="0"/>
      <p:bold r:id="rId17"/>
      <p:boldItalic r:id="rId18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1D3D"/>
    <a:srgbClr val="044271"/>
    <a:srgbClr val="00599B"/>
    <a:srgbClr val="FF7171"/>
    <a:srgbClr val="F2F5F8"/>
    <a:srgbClr val="565872"/>
    <a:srgbClr val="1D1A19"/>
    <a:srgbClr val="0061AA"/>
    <a:srgbClr val="EBEBEB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16" autoAdjust="0"/>
    <p:restoredTop sz="94712" autoAdjust="0"/>
  </p:normalViewPr>
  <p:slideViewPr>
    <p:cSldViewPr snapToGrid="0">
      <p:cViewPr varScale="1">
        <p:scale>
          <a:sx n="112" d="100"/>
          <a:sy n="112" d="100"/>
        </p:scale>
        <p:origin x="924" y="3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0A73B8-926A-42BA-91CE-748513788537}" type="datetimeFigureOut">
              <a:rPr lang="de-DE" smtClean="0"/>
              <a:t>18.07.2025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762B6-3E8A-44C4-95DB-5CCB36CEAC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82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C06CF9-66AF-4C8C-8F70-8872B7D47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0881FBF-6181-4EEF-B89C-209EE21C02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84EBD1-1212-4F76-BBA6-1562A592D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18.07.2025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0B883F-F7EB-431E-A075-7CD9AC3E8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C86E06-4EA7-4EA8-9C06-445BBBA9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5958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B68AF3-0B0D-4F73-B693-4F5EF42F2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1E2E347-A4D0-4AC1-96BB-E4384CB82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D2FDA8-A054-4183-B8B2-91A8ED3BF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18.07.2025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3ECF99-834E-486A-A8E0-A0569A1F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944269-D590-405D-A0ED-94E889BA6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7840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CD658C3-61C8-4848-9060-B606C48ABA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C1CEEE3-31DC-495A-8EFB-C85A03BD4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52FDA2-0CF8-4DC1-B527-6B297478B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18.07.2025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68D2A4-59D3-4382-9653-0CC79043A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29D1F9-BB3F-43B8-AFE9-C8D3B6DC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3751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0AD928-9ADA-4D96-84C9-82BFFCFDC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EA2C8A-B7AE-4EFB-8CDF-65B334DC5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2CE092-87EF-4B16-B0CD-E3DA61C2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18.07.2025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73FC3C-92C8-435D-88D1-2B983931B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3DDDB9-A499-4262-9410-EB808BE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1115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6F18F1-F4C9-472D-A50A-532A4B1F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32BC02-0638-46F5-8DEB-9DD2998D3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E0A4C4-9FF0-46FC-A2FD-A669196B4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18.07.2025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306C11-E1AD-4A62-A983-A44A9A864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BC90F5-30EC-40AA-AC5E-DC18BC8D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865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2DD343-EB72-4DC3-BB04-C05C4CBCF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7F19BF-A43D-4F7C-B429-92246A017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273FD1-6F76-4ACC-AB03-A3F8B254A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108204-2505-43C9-9D4E-78BA6C3D7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18.07.2025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3514AC-93EE-4068-B1F0-EF32CF2BA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D2868A-48F1-4B5A-AB23-565A208CA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5150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A4BEB9-590A-41EA-8F79-33F3DE742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BF1481-12C0-43A2-8348-2BAA2ECBA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747134B-9D44-4A79-BFB4-23727F483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AA57034-9436-45D4-A6DF-3C080E9E7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603D368-D9B8-493A-83AB-1CA14B2726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E05A0D4-9D88-4191-AEA4-ACA60AC42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18.07.2025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9FB7E56-E454-4D2D-B701-85EE5FD84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66E596-DF3E-46BB-BB9E-CC79EA60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343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BBBD52-CD3C-4D72-8047-576BC9AE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FE4D69A-9C08-48D1-8224-89948983D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18.07.2025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F6B4BD7-FD77-4680-9F7F-A7721107F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B50984-6C85-4B29-AD51-7B5D1C107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6209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A45028A-A50F-48E5-A93F-784C47586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18.07.2025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9B054C-3343-4D74-ACE6-7B1EB6E6A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A9E96C-58E7-4D3B-957E-071D712C0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770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B3E557-94DE-41ED-80F8-A9C1134F1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73BD39-0D5E-4176-8C88-61844CD7B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36991DA-353D-4703-B6F1-8949A7B86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73B51C6-01DF-4CC5-88C7-D3F707C6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18.07.2025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011546-F889-4A3D-8F58-B4043F0A0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77EA61F-845A-4533-8496-AF37A012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8552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A0C9C5-CA77-4937-A151-A38B45A0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9B04C9C-86DC-48FD-A67D-607D97DCF5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6E7494-A3F6-4493-A3FD-04BED23B8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5946A8-A506-4656-A9A0-34DAEC7ED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18.07.2025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258C94-9FA1-4F13-BD96-E22D06AB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E2832F-8370-48AF-AD57-48859246B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992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61AA"/>
            </a:gs>
            <a:gs pos="100000">
              <a:srgbClr val="004D8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3C9707F-7C9D-48AF-9A22-C419B47F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03D0D37-A68C-4736-8036-D4EAFB23F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6A94AD-9CFC-465E-ABC2-E0E9419081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D8A40-847B-433E-9A0E-DB43C2920DC3}" type="datetimeFigureOut">
              <a:rPr lang="de-DE" smtClean="0"/>
              <a:t>18.07.2025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3C02BC-1A5C-49B0-9E9E-D3CB708BE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FE653C-9712-4E63-844E-92D4CFD32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258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hyperlink" Target="mailto:info@cleverq.d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leverq.de/" TargetMode="External"/><Relationship Id="rId11" Type="http://schemas.openxmlformats.org/officeDocument/2006/relationships/image" Target="../media/image6.svg"/><Relationship Id="rId5" Type="http://schemas.openxmlformats.org/officeDocument/2006/relationships/hyperlink" Target="mailto:info@cleverq.us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www.cleverq.us/" TargetMode="Externa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hyperlink" Target="mailto:info@cleverq.d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leverq.de/" TargetMode="External"/><Relationship Id="rId11" Type="http://schemas.openxmlformats.org/officeDocument/2006/relationships/image" Target="../media/image6.svg"/><Relationship Id="rId5" Type="http://schemas.openxmlformats.org/officeDocument/2006/relationships/hyperlink" Target="mailto:info@cleverq.us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www.cleverq.us/" TargetMode="Externa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C5A352-D9FF-167A-8028-7AE6746BE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729C1EC-324B-160B-801E-DEC39451D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6312D99-B243-FBA3-35B9-36791FECAF72}"/>
              </a:ext>
            </a:extLst>
          </p:cNvPr>
          <p:cNvSpPr txBox="1"/>
          <p:nvPr/>
        </p:nvSpPr>
        <p:spPr>
          <a:xfrm>
            <a:off x="435031" y="2115950"/>
            <a:ext cx="45057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Smart Call Center Orchestration &amp; Customer Rebooking Flow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4EE2769-C7B0-F236-C157-38599B5139AD}"/>
              </a:ext>
            </a:extLst>
          </p:cNvPr>
          <p:cNvSpPr txBox="1"/>
          <p:nvPr/>
        </p:nvSpPr>
        <p:spPr>
          <a:xfrm>
            <a:off x="455749" y="2847480"/>
            <a:ext cx="4505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Digitale Werkzeuge für intelligente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Rebooking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Prozesse, Workload Reduzierung und ein verbessertes Serviceerlebnis.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AF08A59-24E1-B343-819D-DC4FC90F3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750" y="1034688"/>
            <a:ext cx="2778428" cy="736530"/>
          </a:xfrm>
          <a:prstGeom prst="rect">
            <a:avLst/>
          </a:prstGeom>
        </p:spPr>
      </p:pic>
      <p:sp>
        <p:nvSpPr>
          <p:cNvPr id="2" name="TextBox 31">
            <a:extLst>
              <a:ext uri="{FF2B5EF4-FFF2-40B4-BE49-F238E27FC236}">
                <a16:creationId xmlns:a16="http://schemas.microsoft.com/office/drawing/2014/main" id="{C9681FE3-6803-747B-5E79-D20287340B67}"/>
              </a:ext>
            </a:extLst>
          </p:cNvPr>
          <p:cNvSpPr txBox="1"/>
          <p:nvPr/>
        </p:nvSpPr>
        <p:spPr>
          <a:xfrm>
            <a:off x="446831" y="5315481"/>
            <a:ext cx="21896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cleverQ</a:t>
            </a: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 Inc.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851 Ne 1st Ave Miami, FL 33132-1842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(Paramount Miami World Center)</a:t>
            </a:r>
            <a:endParaRPr kumimoji="0" lang="en-US" sz="900" b="0" i="1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TextBox 31">
            <a:extLst>
              <a:ext uri="{FF2B5EF4-FFF2-40B4-BE49-F238E27FC236}">
                <a16:creationId xmlns:a16="http://schemas.microsoft.com/office/drawing/2014/main" id="{B20255B0-A46D-08F3-B75E-219DBC7E1823}"/>
              </a:ext>
            </a:extLst>
          </p:cNvPr>
          <p:cNvSpPr txBox="1"/>
          <p:nvPr/>
        </p:nvSpPr>
        <p:spPr>
          <a:xfrm>
            <a:off x="2928964" y="5315481"/>
            <a:ext cx="15769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  <a:hlinkClick r:id="rId4"/>
              </a:rPr>
              <a:t>www.cleverq.us</a:t>
            </a:r>
            <a:endParaRPr kumimoji="0" lang="en-US" sz="900" b="0" i="0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  <a:hlinkClick r:id="rId5"/>
              </a:rPr>
              <a:t>info@cleverq.us</a:t>
            </a:r>
            <a:endParaRPr kumimoji="0" lang="en-US" sz="900" b="0" i="0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786-709-9550</a:t>
            </a:r>
            <a:endParaRPr kumimoji="0" lang="en-US" sz="900" b="0" i="1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11BAC9-B2D8-9507-F424-A38E42F4704C}"/>
              </a:ext>
            </a:extLst>
          </p:cNvPr>
          <p:cNvCxnSpPr>
            <a:cxnSpLocks/>
          </p:cNvCxnSpPr>
          <p:nvPr/>
        </p:nvCxnSpPr>
        <p:spPr>
          <a:xfrm>
            <a:off x="2743200" y="5442396"/>
            <a:ext cx="0" cy="257810"/>
          </a:xfrm>
          <a:prstGeom prst="line">
            <a:avLst/>
          </a:prstGeom>
          <a:ln>
            <a:solidFill>
              <a:srgbClr val="044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1">
            <a:extLst>
              <a:ext uri="{FF2B5EF4-FFF2-40B4-BE49-F238E27FC236}">
                <a16:creationId xmlns:a16="http://schemas.microsoft.com/office/drawing/2014/main" id="{7C22F89A-3806-6437-0B36-C42C055DEC67}"/>
              </a:ext>
            </a:extLst>
          </p:cNvPr>
          <p:cNvSpPr txBox="1"/>
          <p:nvPr/>
        </p:nvSpPr>
        <p:spPr>
          <a:xfrm>
            <a:off x="446831" y="4572362"/>
            <a:ext cx="21896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B.I.C. GmbH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Am </a:t>
            </a:r>
            <a:r>
              <a:rPr kumimoji="0" lang="en-US" sz="900" b="0" i="0" u="none" strike="noStrike" kern="13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Farmböddel</a:t>
            </a: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 7a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D- 24623 </a:t>
            </a:r>
            <a:r>
              <a:rPr kumimoji="0" lang="en-US" sz="900" b="0" i="0" u="none" strike="noStrike" kern="13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Großenaspe</a:t>
            </a:r>
            <a:endParaRPr kumimoji="0" lang="en-US" sz="900" b="0" i="1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11" name="TextBox 31">
            <a:extLst>
              <a:ext uri="{FF2B5EF4-FFF2-40B4-BE49-F238E27FC236}">
                <a16:creationId xmlns:a16="http://schemas.microsoft.com/office/drawing/2014/main" id="{22979AE7-E6B3-DC87-0918-46DE3B2C90B9}"/>
              </a:ext>
            </a:extLst>
          </p:cNvPr>
          <p:cNvSpPr txBox="1"/>
          <p:nvPr/>
        </p:nvSpPr>
        <p:spPr>
          <a:xfrm>
            <a:off x="2928964" y="4572362"/>
            <a:ext cx="15769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  <a:hlinkClick r:id="rId6"/>
              </a:rPr>
              <a:t>www.cleverq.de</a:t>
            </a:r>
            <a:b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  <a:hlinkClick r:id="rId7"/>
              </a:rPr>
              <a:t>info@cleverq.de</a:t>
            </a:r>
            <a:b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+49 (0)4327 25398 30</a:t>
            </a:r>
            <a:endParaRPr kumimoji="0" lang="en-US" sz="900" b="0" i="1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F14A41-2471-44CE-EA47-0E56FC34E904}"/>
              </a:ext>
            </a:extLst>
          </p:cNvPr>
          <p:cNvCxnSpPr>
            <a:cxnSpLocks/>
          </p:cNvCxnSpPr>
          <p:nvPr/>
        </p:nvCxnSpPr>
        <p:spPr>
          <a:xfrm>
            <a:off x="2743200" y="4699277"/>
            <a:ext cx="0" cy="257810"/>
          </a:xfrm>
          <a:prstGeom prst="line">
            <a:avLst/>
          </a:prstGeom>
          <a:ln>
            <a:solidFill>
              <a:srgbClr val="044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AB24925-5928-65DF-30CF-B4A4F4AFB6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317" y="261672"/>
            <a:ext cx="4873384" cy="48733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FD4B51-E273-F236-74E9-AC673CF05E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3807" y="2904464"/>
            <a:ext cx="3884478" cy="266493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6798CA4-FF7E-AEF0-456A-CBE1B5B5D6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55117" y="1187964"/>
            <a:ext cx="2740883" cy="48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39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B370A6-C30E-3E4A-2155-66133EF15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FEC727C-C35F-F0CA-E6FE-C51DDB4A3629}"/>
              </a:ext>
            </a:extLst>
          </p:cNvPr>
          <p:cNvSpPr txBox="1"/>
          <p:nvPr/>
        </p:nvSpPr>
        <p:spPr>
          <a:xfrm>
            <a:off x="523410" y="616187"/>
            <a:ext cx="4768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Zentrale</a:t>
            </a:r>
            <a:r>
              <a:rPr lang="en-US" sz="2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Herausforderungen</a:t>
            </a:r>
            <a:br>
              <a:rPr lang="en-US" sz="2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Bereich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Flight Rebooking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8CE329EF-B5A9-5F9F-6309-50256F917E71}"/>
              </a:ext>
            </a:extLst>
          </p:cNvPr>
          <p:cNvSpPr txBox="1"/>
          <p:nvPr/>
        </p:nvSpPr>
        <p:spPr>
          <a:xfrm>
            <a:off x="523409" y="1907300"/>
            <a:ext cx="6081053" cy="340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Flugstreichungen und Überbuchungen führen zu hohem manuellem Aufwand für das zuständige Personal, belasten die Mitarbeiterzufriedenheit und können sowohl Customer Experience als auch Servicequalität beeinträchtigen.</a:t>
            </a:r>
          </a:p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endParaRPr lang="de-DE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Mitarbeiter müssen Kunden mehrfach pro Tag für </a:t>
            </a:r>
            <a:r>
              <a:rPr lang="de-DE" sz="12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Rebookings</a:t>
            </a: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 kontaktieren</a:t>
            </a: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Hoher Aufwand, geringe Erfolgsquote bei Erstkontakt</a:t>
            </a: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Keine zentrale Buchungs-/Kommunikationsstruktur für proaktive Kundenansprache</a:t>
            </a:r>
            <a:endParaRPr lang="en-US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D7BC62-0D2E-1632-1307-219AC3535B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412" y="0"/>
            <a:ext cx="4573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23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AC83D6-FE61-8679-DDA0-A723D35B1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6594657-2607-38C6-E69D-15B8FEC1C938}"/>
              </a:ext>
            </a:extLst>
          </p:cNvPr>
          <p:cNvSpPr txBox="1"/>
          <p:nvPr/>
        </p:nvSpPr>
        <p:spPr>
          <a:xfrm>
            <a:off x="523410" y="616187"/>
            <a:ext cx="5153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en-US" sz="2400" dirty="0" err="1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cleverQ</a:t>
            </a:r>
            <a:r>
              <a:rPr lang="en-US" sz="2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Self-Booking Portal</a:t>
            </a:r>
            <a:br>
              <a:rPr lang="en-US" sz="2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de-DE" sz="20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Schaffen Sie planbare Serviceprozesse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6EDC0AB7-7E09-DEEB-3240-0FEA354313C0}"/>
              </a:ext>
            </a:extLst>
          </p:cNvPr>
          <p:cNvSpPr txBox="1"/>
          <p:nvPr/>
        </p:nvSpPr>
        <p:spPr>
          <a:xfrm>
            <a:off x="523409" y="2126179"/>
            <a:ext cx="4454991" cy="2939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Die Idee hinter dem </a:t>
            </a:r>
            <a:r>
              <a:rPr lang="de-DE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Self-Booking Portal ist so einfach wie effektiv:</a:t>
            </a:r>
          </a:p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endParaRPr lang="de-DE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Einfach Link/SMS schicken, 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4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Rückruf-Slot buchen lassen</a:t>
            </a: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, fertig! 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Keine Anrufe, keine Warteschleifen, kein Agenten-Pingpong.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C67C43-B1DC-E05B-3A7C-9CEFD4E45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816" y="2600961"/>
            <a:ext cx="2987696" cy="2988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45711E-04AA-8125-1EB3-1B35C4C99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577" y="3849134"/>
            <a:ext cx="2404343" cy="164949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E09B77F-5120-6139-9587-25901EEAB764}"/>
              </a:ext>
            </a:extLst>
          </p:cNvPr>
          <p:cNvSpPr/>
          <p:nvPr/>
        </p:nvSpPr>
        <p:spPr>
          <a:xfrm>
            <a:off x="6974840" y="534907"/>
            <a:ext cx="1788160" cy="1788160"/>
          </a:xfrm>
          <a:prstGeom prst="ellipse">
            <a:avLst/>
          </a:prstGeom>
          <a:solidFill>
            <a:schemeClr val="bg1"/>
          </a:solidFill>
          <a:ln w="3175">
            <a:solidFill>
              <a:srgbClr val="0A1D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645E2C2-6B12-3828-F033-2DA0D15E0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05711" y="1275979"/>
            <a:ext cx="1428690" cy="251718"/>
          </a:xfrm>
          <a:prstGeom prst="rect">
            <a:avLst/>
          </a:prstGeom>
        </p:spPr>
      </p:pic>
      <p:pic>
        <p:nvPicPr>
          <p:cNvPr id="11" name="Graphic 10" descr="Arrow: Clockwise curve with solid fill">
            <a:extLst>
              <a:ext uri="{FF2B5EF4-FFF2-40B4-BE49-F238E27FC236}">
                <a16:creationId xmlns:a16="http://schemas.microsoft.com/office/drawing/2014/main" id="{7591D637-3BCE-F199-8AD5-DA98044D7A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8859667">
            <a:off x="8873066" y="1171773"/>
            <a:ext cx="914400" cy="1531342"/>
          </a:xfrm>
          <a:prstGeom prst="rect">
            <a:avLst/>
          </a:prstGeom>
        </p:spPr>
      </p:pic>
      <p:pic>
        <p:nvPicPr>
          <p:cNvPr id="12" name="Graphic 11" descr="Arrow: Clockwise curve with solid fill">
            <a:extLst>
              <a:ext uri="{FF2B5EF4-FFF2-40B4-BE49-F238E27FC236}">
                <a16:creationId xmlns:a16="http://schemas.microsoft.com/office/drawing/2014/main" id="{F9311400-5CDA-4424-392D-7A8B4E1972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6520960" flipH="1" flipV="1">
            <a:off x="8203656" y="4691567"/>
            <a:ext cx="914400" cy="1614115"/>
          </a:xfrm>
          <a:prstGeom prst="rect">
            <a:avLst/>
          </a:prstGeom>
        </p:spPr>
      </p:pic>
      <p:sp>
        <p:nvSpPr>
          <p:cNvPr id="13" name="Textfeld 15">
            <a:extLst>
              <a:ext uri="{FF2B5EF4-FFF2-40B4-BE49-F238E27FC236}">
                <a16:creationId xmlns:a16="http://schemas.microsoft.com/office/drawing/2014/main" id="{EF620107-51E5-C8A7-B3B9-F66DCB3FDC53}"/>
              </a:ext>
            </a:extLst>
          </p:cNvPr>
          <p:cNvSpPr txBox="1"/>
          <p:nvPr/>
        </p:nvSpPr>
        <p:spPr>
          <a:xfrm>
            <a:off x="9330266" y="1440343"/>
            <a:ext cx="863135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Link/SMS</a:t>
            </a:r>
          </a:p>
        </p:txBody>
      </p:sp>
      <p:sp>
        <p:nvSpPr>
          <p:cNvPr id="14" name="Textfeld 15">
            <a:extLst>
              <a:ext uri="{FF2B5EF4-FFF2-40B4-BE49-F238E27FC236}">
                <a16:creationId xmlns:a16="http://schemas.microsoft.com/office/drawing/2014/main" id="{91F7198D-F602-4B29-4712-00B731D14F2A}"/>
              </a:ext>
            </a:extLst>
          </p:cNvPr>
          <p:cNvSpPr txBox="1"/>
          <p:nvPr/>
        </p:nvSpPr>
        <p:spPr>
          <a:xfrm>
            <a:off x="6999633" y="5806680"/>
            <a:ext cx="3193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Online Terminbuchung / Videoberatung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4468210-4885-D420-15EA-434E3AA394EB}"/>
              </a:ext>
            </a:extLst>
          </p:cNvPr>
          <p:cNvSpPr/>
          <p:nvPr/>
        </p:nvSpPr>
        <p:spPr>
          <a:xfrm>
            <a:off x="10720444" y="2673724"/>
            <a:ext cx="739278" cy="739278"/>
          </a:xfrm>
          <a:prstGeom prst="ellipse">
            <a:avLst/>
          </a:prstGeom>
          <a:solidFill>
            <a:schemeClr val="bg1"/>
          </a:solidFill>
          <a:ln w="3175">
            <a:solidFill>
              <a:srgbClr val="0A1D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464D0E4-7EB6-6606-4A3F-A0E369FC3B37}"/>
              </a:ext>
            </a:extLst>
          </p:cNvPr>
          <p:cNvSpPr txBox="1"/>
          <p:nvPr/>
        </p:nvSpPr>
        <p:spPr>
          <a:xfrm>
            <a:off x="10720444" y="2912558"/>
            <a:ext cx="739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200"/>
              </a:spcAft>
              <a:defRPr/>
            </a:pPr>
            <a:r>
              <a:rPr lang="de-DE" sz="1050" dirty="0">
                <a:latin typeface="Poppins Light" panose="00000400000000000000" pitchFamily="2" charset="0"/>
                <a:cs typeface="Poppins Light" panose="00000400000000000000" pitchFamily="2" charset="0"/>
              </a:rPr>
              <a:t>Kunden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B73582C-735D-8F99-6A16-4FDE0F94B4A2}"/>
              </a:ext>
            </a:extLst>
          </p:cNvPr>
          <p:cNvGrpSpPr/>
          <p:nvPr/>
        </p:nvGrpSpPr>
        <p:grpSpPr>
          <a:xfrm>
            <a:off x="7423762" y="3649938"/>
            <a:ext cx="445158" cy="445158"/>
            <a:chOff x="5873421" y="3381751"/>
            <a:chExt cx="445158" cy="44515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DA757B1-CADD-D19F-A5F4-D04423CA36AD}"/>
                </a:ext>
              </a:extLst>
            </p:cNvPr>
            <p:cNvSpPr/>
            <p:nvPr/>
          </p:nvSpPr>
          <p:spPr>
            <a:xfrm>
              <a:off x="5873421" y="3381751"/>
              <a:ext cx="445158" cy="445158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rgbClr val="0A1D3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90C80F9-67D3-3A54-8BF6-E8D0B4CB6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81822"/>
            <a:stretch>
              <a:fillRect/>
            </a:stretch>
          </p:blipFill>
          <p:spPr>
            <a:xfrm>
              <a:off x="5973229" y="3406775"/>
              <a:ext cx="245542" cy="358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51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989A63-B61A-C145-182A-65C6B1086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7A5D1E3-368A-7964-8775-7F0B35355571}"/>
              </a:ext>
            </a:extLst>
          </p:cNvPr>
          <p:cNvSpPr txBox="1"/>
          <p:nvPr/>
        </p:nvSpPr>
        <p:spPr>
          <a:xfrm>
            <a:off x="523410" y="616187"/>
            <a:ext cx="5178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en-US" sz="2400" dirty="0" err="1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cleverQ</a:t>
            </a:r>
            <a:r>
              <a:rPr lang="en-US" sz="2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Self-Booking Portal</a:t>
            </a:r>
            <a:br>
              <a:rPr lang="en-US" sz="28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de-DE" sz="20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Schaffen Sie planbare Serviceprozesse</a:t>
            </a:r>
            <a:endParaRPr lang="de-DE" sz="1600" dirty="0">
              <a:solidFill>
                <a:prstClr val="black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470EA106-071F-E7DD-79D7-B7E1300E86DE}"/>
              </a:ext>
            </a:extLst>
          </p:cNvPr>
          <p:cNvSpPr txBox="1"/>
          <p:nvPr/>
        </p:nvSpPr>
        <p:spPr>
          <a:xfrm>
            <a:off x="523410" y="1907300"/>
            <a:ext cx="5305889" cy="4401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4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Callcenter-Automatisierung:</a:t>
            </a:r>
            <a:b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Tickets werden direkt an Agenten verteilt, mit </a:t>
            </a:r>
            <a:r>
              <a:rPr lang="de-DE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Reminder</a:t>
            </a: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.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4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Videotelefonie &amp; Integration:</a:t>
            </a: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b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Gespräche optional via </a:t>
            </a:r>
            <a:r>
              <a:rPr lang="de-DE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-Video </a:t>
            </a:r>
            <a:r>
              <a:rPr lang="de-DE" sz="1400">
                <a:latin typeface="Poppins Light" panose="00000400000000000000" pitchFamily="2" charset="0"/>
                <a:cs typeface="Poppins Light" panose="00000400000000000000" pitchFamily="2" charset="0"/>
              </a:rPr>
              <a:t>oder bestehender </a:t>
            </a: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Tools (Teams, Zoom, </a:t>
            </a:r>
            <a:r>
              <a:rPr lang="de-DE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Webex</a:t>
            </a: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).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4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Kundenzentriert:</a:t>
            </a: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b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Zeitsparend, planbar, freundlich – statt mehrfachem Cold-Call.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4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Sprache &amp; Konfiguration: </a:t>
            </a:r>
            <a:b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Multi-Sprachfähig, 100% konfigurierbar für Stationen &amp; Zielgruppen.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DBB090-EDD1-807A-3D5D-7876DDE47D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97877" y="0"/>
            <a:ext cx="4794123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127F0DF-EFAD-4E0C-9080-E57FDFAC9D3D}"/>
              </a:ext>
            </a:extLst>
          </p:cNvPr>
          <p:cNvGrpSpPr/>
          <p:nvPr/>
        </p:nvGrpSpPr>
        <p:grpSpPr>
          <a:xfrm>
            <a:off x="6833668" y="3619458"/>
            <a:ext cx="1128418" cy="1128418"/>
            <a:chOff x="5873421" y="3381751"/>
            <a:chExt cx="445158" cy="44515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CB9BE50-DA45-0514-F2DD-9EA5A762F366}"/>
                </a:ext>
              </a:extLst>
            </p:cNvPr>
            <p:cNvSpPr/>
            <p:nvPr/>
          </p:nvSpPr>
          <p:spPr>
            <a:xfrm>
              <a:off x="5873421" y="3381751"/>
              <a:ext cx="445158" cy="445158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rgbClr val="0A1D3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FE0EC387-E179-8044-D7EF-CA965BFC9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81822"/>
            <a:stretch>
              <a:fillRect/>
            </a:stretch>
          </p:blipFill>
          <p:spPr>
            <a:xfrm>
              <a:off x="5973229" y="3406775"/>
              <a:ext cx="245542" cy="358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3764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CAE50D-CB0E-6A2F-2D62-D9A40ECEE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0EC7737-11D1-3B5E-E9F3-337CE16EAB5C}"/>
              </a:ext>
            </a:extLst>
          </p:cNvPr>
          <p:cNvSpPr txBox="1"/>
          <p:nvPr/>
        </p:nvSpPr>
        <p:spPr>
          <a:xfrm>
            <a:off x="523410" y="616187"/>
            <a:ext cx="571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de-DE" sz="2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Vorteile aus Sicht Lufthansa Group</a:t>
            </a:r>
            <a:endParaRPr lang="de-DE" sz="1600" dirty="0">
              <a:solidFill>
                <a:prstClr val="black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3E90BD6D-3983-AD35-8575-D324FBC64137}"/>
              </a:ext>
            </a:extLst>
          </p:cNvPr>
          <p:cNvSpPr txBox="1"/>
          <p:nvPr/>
        </p:nvSpPr>
        <p:spPr>
          <a:xfrm>
            <a:off x="523410" y="1591829"/>
            <a:ext cx="5940890" cy="4709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4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Kundenerlebnis:</a:t>
            </a:r>
            <a:b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Proaktive Kommunikation, einfache Terminwahl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4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Effizienz:</a:t>
            </a:r>
            <a:b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Reduziert Zeitaufwand pro Umbuchung um &gt;50 %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4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Mitarbeiter:</a:t>
            </a:r>
            <a:b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Planbare Gesprächszeiten, weniger Stress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4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Skalierbarkeit: </a:t>
            </a:r>
            <a:b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Zentrale Lösung für alle Stationen weltweit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4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Flexibilität</a:t>
            </a:r>
            <a:br>
              <a:rPr lang="de-DE" sz="1400" dirty="0"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Video, Audio oder Rückruf – kundenspezifisch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4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Rollout</a:t>
            </a:r>
            <a:b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System ist sofort einsatzbereit, DSGVO-konform, multilingual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265562-4A47-39AD-7971-B1DB72FFE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689023"/>
            <a:ext cx="451485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24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B7B581-C6F0-022D-5A38-F5EFCFAEE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473D86E9-F98F-C97E-1FDD-B1EE0C968A34}"/>
              </a:ext>
            </a:extLst>
          </p:cNvPr>
          <p:cNvSpPr/>
          <p:nvPr/>
        </p:nvSpPr>
        <p:spPr>
          <a:xfrm>
            <a:off x="6616703" y="1670050"/>
            <a:ext cx="4622800" cy="4622800"/>
          </a:xfrm>
          <a:prstGeom prst="ellipse">
            <a:avLst/>
          </a:prstGeom>
          <a:solidFill>
            <a:schemeClr val="bg1"/>
          </a:solidFill>
          <a:ln w="3175">
            <a:solidFill>
              <a:srgbClr val="0A1D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63E553E-478A-AFCA-D55C-3B5A2C19BF64}"/>
              </a:ext>
            </a:extLst>
          </p:cNvPr>
          <p:cNvSpPr txBox="1"/>
          <p:nvPr/>
        </p:nvSpPr>
        <p:spPr>
          <a:xfrm>
            <a:off x="523410" y="616187"/>
            <a:ext cx="571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de-DE" sz="2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Self Booking Portal Features</a:t>
            </a:r>
            <a:endParaRPr lang="de-DE" sz="1600" dirty="0">
              <a:solidFill>
                <a:prstClr val="black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1C37E8DB-C575-9E6B-7164-D12D7FC96B9C}"/>
              </a:ext>
            </a:extLst>
          </p:cNvPr>
          <p:cNvSpPr txBox="1"/>
          <p:nvPr/>
        </p:nvSpPr>
        <p:spPr>
          <a:xfrm>
            <a:off x="523410" y="1907300"/>
            <a:ext cx="5305889" cy="2293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Intuitive Agenten-Oberfläche (Desktop &amp; Mobile)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Kundenseitiger Slot-Buchungsprozess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Rückruf-Automation + Eskalationslogik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Umfragen &amp; Bewertung nach Gespräch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Live-Dashboard für Supervisor &amp; Reporting</a:t>
            </a:r>
          </a:p>
        </p:txBody>
      </p:sp>
      <p:pic>
        <p:nvPicPr>
          <p:cNvPr id="3" name="Picture 2" descr="A group of devices with a screen on&#10;&#10;AI-generated content may be incorrect.">
            <a:extLst>
              <a:ext uri="{FF2B5EF4-FFF2-40B4-BE49-F238E27FC236}">
                <a16:creationId xmlns:a16="http://schemas.microsoft.com/office/drawing/2014/main" id="{A8EADD1F-66BA-EE7C-B4F0-830D4FF9A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076" y="2316721"/>
            <a:ext cx="5023392" cy="376754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B8D5BF9-0413-654F-B302-3414D87A45A9}"/>
              </a:ext>
            </a:extLst>
          </p:cNvPr>
          <p:cNvGrpSpPr/>
          <p:nvPr/>
        </p:nvGrpSpPr>
        <p:grpSpPr>
          <a:xfrm>
            <a:off x="10350751" y="2027133"/>
            <a:ext cx="888752" cy="888752"/>
            <a:chOff x="5873421" y="3381751"/>
            <a:chExt cx="445158" cy="44515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9187971-493B-469D-2664-B03EE2727720}"/>
                </a:ext>
              </a:extLst>
            </p:cNvPr>
            <p:cNvSpPr/>
            <p:nvPr/>
          </p:nvSpPr>
          <p:spPr>
            <a:xfrm>
              <a:off x="5873421" y="3381751"/>
              <a:ext cx="445158" cy="445158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rgbClr val="0A1D3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F87ED27F-6CE1-03DC-B135-9CC605A6C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81822"/>
            <a:stretch>
              <a:fillRect/>
            </a:stretch>
          </p:blipFill>
          <p:spPr>
            <a:xfrm>
              <a:off x="5973229" y="3406775"/>
              <a:ext cx="245542" cy="358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0569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111E2F-576E-1061-E397-91D044F3F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C683513-0638-B5CC-BA5A-968C6DAF0FB3}"/>
              </a:ext>
            </a:extLst>
          </p:cNvPr>
          <p:cNvSpPr txBox="1"/>
          <p:nvPr/>
        </p:nvSpPr>
        <p:spPr>
          <a:xfrm>
            <a:off x="523410" y="616187"/>
            <a:ext cx="5718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de-DE" sz="2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Vorhandene </a:t>
            </a:r>
            <a:r>
              <a:rPr lang="de-DE" sz="2400" dirty="0" err="1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cleverQ</a:t>
            </a:r>
            <a:r>
              <a:rPr lang="de-DE" sz="2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Integration</a:t>
            </a:r>
            <a:br>
              <a:rPr lang="de-DE" sz="2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de-DE" sz="20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Lufthansa </a:t>
            </a:r>
            <a:endParaRPr lang="de-DE" sz="1600" dirty="0">
              <a:solidFill>
                <a:prstClr val="black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323F8B15-CF8C-805E-AEB1-E5A9789B92A6}"/>
              </a:ext>
            </a:extLst>
          </p:cNvPr>
          <p:cNvSpPr txBox="1"/>
          <p:nvPr/>
        </p:nvSpPr>
        <p:spPr>
          <a:xfrm>
            <a:off x="523410" y="1907300"/>
            <a:ext cx="36924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An den Hauptstandorten Frankfurt und München setzt Lufthansa unsere Lösung zur Koordination interner Mitarbeiter ein.</a:t>
            </a:r>
          </a:p>
          <a:p>
            <a:pPr>
              <a:spcAft>
                <a:spcPts val="600"/>
              </a:spcAft>
            </a:pPr>
            <a:endParaRPr lang="de-DE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Mitarbeiter buchen über Web oder App Termine bei verschiedenen internen Dienstleistern.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F2DE2F-D362-7C36-1455-5E99BA6A55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8936" y="907828"/>
            <a:ext cx="4806956" cy="32977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F80CFE-AF35-B18D-A82A-83A2548DE9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126" r="18852"/>
          <a:stretch>
            <a:fillRect/>
          </a:stretch>
        </p:blipFill>
        <p:spPr>
          <a:xfrm>
            <a:off x="7262792" y="3855879"/>
            <a:ext cx="2522977" cy="20942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9FCE1E-E406-062F-91C7-2C06DE846A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479" r="19270"/>
          <a:stretch>
            <a:fillRect/>
          </a:stretch>
        </p:blipFill>
        <p:spPr>
          <a:xfrm>
            <a:off x="4965699" y="4261424"/>
            <a:ext cx="2522977" cy="212711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2485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E06DCC-2A1B-5620-E97F-F5C90B483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C786C6C-0F0E-EF95-46B0-A63D122BE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A094681-FE0D-02B7-8386-BD88E812BF0E}"/>
              </a:ext>
            </a:extLst>
          </p:cNvPr>
          <p:cNvSpPr txBox="1"/>
          <p:nvPr/>
        </p:nvSpPr>
        <p:spPr>
          <a:xfrm>
            <a:off x="435031" y="2115950"/>
            <a:ext cx="45057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Smart Call Center Orchestration &amp; Customer Rebooking Flow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250FAF1-D044-E409-54FF-73DB143266CF}"/>
              </a:ext>
            </a:extLst>
          </p:cNvPr>
          <p:cNvSpPr txBox="1"/>
          <p:nvPr/>
        </p:nvSpPr>
        <p:spPr>
          <a:xfrm>
            <a:off x="455749" y="2847480"/>
            <a:ext cx="4505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Digitale Werkzeuge für intelligente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Rebooking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Prozesse, Workload Reduzierung und ein verbessertes Serviceerlebnis.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75D5D1D-52FB-3A61-87FF-5B153061F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750" y="1034688"/>
            <a:ext cx="2778428" cy="736530"/>
          </a:xfrm>
          <a:prstGeom prst="rect">
            <a:avLst/>
          </a:prstGeom>
        </p:spPr>
      </p:pic>
      <p:sp>
        <p:nvSpPr>
          <p:cNvPr id="2" name="TextBox 31">
            <a:extLst>
              <a:ext uri="{FF2B5EF4-FFF2-40B4-BE49-F238E27FC236}">
                <a16:creationId xmlns:a16="http://schemas.microsoft.com/office/drawing/2014/main" id="{0CCD6423-EEB0-55C5-9962-5E7A3473072F}"/>
              </a:ext>
            </a:extLst>
          </p:cNvPr>
          <p:cNvSpPr txBox="1"/>
          <p:nvPr/>
        </p:nvSpPr>
        <p:spPr>
          <a:xfrm>
            <a:off x="446831" y="5315481"/>
            <a:ext cx="21896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cleverQ</a:t>
            </a: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 Inc.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851 Ne 1st Ave Miami, FL 33132-1842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(Paramount Miami World Center)</a:t>
            </a:r>
            <a:endParaRPr kumimoji="0" lang="en-US" sz="900" b="0" i="1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TextBox 31">
            <a:extLst>
              <a:ext uri="{FF2B5EF4-FFF2-40B4-BE49-F238E27FC236}">
                <a16:creationId xmlns:a16="http://schemas.microsoft.com/office/drawing/2014/main" id="{B842EEF4-B375-E559-177D-77D69867952D}"/>
              </a:ext>
            </a:extLst>
          </p:cNvPr>
          <p:cNvSpPr txBox="1"/>
          <p:nvPr/>
        </p:nvSpPr>
        <p:spPr>
          <a:xfrm>
            <a:off x="2928964" y="5315481"/>
            <a:ext cx="15769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  <a:hlinkClick r:id="rId4"/>
              </a:rPr>
              <a:t>www.cleverq.us</a:t>
            </a:r>
            <a:endParaRPr kumimoji="0" lang="en-US" sz="900" b="0" i="0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  <a:hlinkClick r:id="rId5"/>
              </a:rPr>
              <a:t>info@cleverq.us</a:t>
            </a:r>
            <a:endParaRPr kumimoji="0" lang="en-US" sz="900" b="0" i="0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786-709-9550</a:t>
            </a:r>
            <a:endParaRPr kumimoji="0" lang="en-US" sz="900" b="0" i="1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0D65FC-F11E-8852-8CB7-93D844EF00F0}"/>
              </a:ext>
            </a:extLst>
          </p:cNvPr>
          <p:cNvCxnSpPr>
            <a:cxnSpLocks/>
          </p:cNvCxnSpPr>
          <p:nvPr/>
        </p:nvCxnSpPr>
        <p:spPr>
          <a:xfrm>
            <a:off x="2743200" y="5442396"/>
            <a:ext cx="0" cy="257810"/>
          </a:xfrm>
          <a:prstGeom prst="line">
            <a:avLst/>
          </a:prstGeom>
          <a:ln>
            <a:solidFill>
              <a:srgbClr val="044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1">
            <a:extLst>
              <a:ext uri="{FF2B5EF4-FFF2-40B4-BE49-F238E27FC236}">
                <a16:creationId xmlns:a16="http://schemas.microsoft.com/office/drawing/2014/main" id="{20CA0EEB-20BC-5F0D-1067-32337437DCCF}"/>
              </a:ext>
            </a:extLst>
          </p:cNvPr>
          <p:cNvSpPr txBox="1"/>
          <p:nvPr/>
        </p:nvSpPr>
        <p:spPr>
          <a:xfrm>
            <a:off x="446831" y="4572362"/>
            <a:ext cx="21896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B.I.C. GmbH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Am </a:t>
            </a:r>
            <a:r>
              <a:rPr kumimoji="0" lang="en-US" sz="900" b="0" i="0" u="none" strike="noStrike" kern="13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Farmböddel</a:t>
            </a: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 7a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D- 24623 </a:t>
            </a:r>
            <a:r>
              <a:rPr kumimoji="0" lang="en-US" sz="900" b="0" i="0" u="none" strike="noStrike" kern="13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Großenaspe</a:t>
            </a:r>
            <a:endParaRPr kumimoji="0" lang="en-US" sz="900" b="0" i="1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11" name="TextBox 31">
            <a:extLst>
              <a:ext uri="{FF2B5EF4-FFF2-40B4-BE49-F238E27FC236}">
                <a16:creationId xmlns:a16="http://schemas.microsoft.com/office/drawing/2014/main" id="{8B631A6B-D918-DD76-EF6D-B0335F6682EB}"/>
              </a:ext>
            </a:extLst>
          </p:cNvPr>
          <p:cNvSpPr txBox="1"/>
          <p:nvPr/>
        </p:nvSpPr>
        <p:spPr>
          <a:xfrm>
            <a:off x="2928964" y="4572362"/>
            <a:ext cx="15769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  <a:hlinkClick r:id="rId6"/>
              </a:rPr>
              <a:t>www.cleverq.de</a:t>
            </a:r>
            <a:b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  <a:hlinkClick r:id="rId7"/>
              </a:rPr>
              <a:t>info@cleverq.de</a:t>
            </a:r>
            <a:b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+49 (0)4327 25398 30</a:t>
            </a:r>
            <a:endParaRPr kumimoji="0" lang="en-US" sz="900" b="0" i="1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9EA849-3BB3-D1BC-C582-C360346F3CDA}"/>
              </a:ext>
            </a:extLst>
          </p:cNvPr>
          <p:cNvCxnSpPr>
            <a:cxnSpLocks/>
          </p:cNvCxnSpPr>
          <p:nvPr/>
        </p:nvCxnSpPr>
        <p:spPr>
          <a:xfrm>
            <a:off x="2743200" y="4699277"/>
            <a:ext cx="0" cy="257810"/>
          </a:xfrm>
          <a:prstGeom prst="line">
            <a:avLst/>
          </a:prstGeom>
          <a:ln>
            <a:solidFill>
              <a:srgbClr val="044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06F9017-AAAE-6590-74AD-DDD1F72F333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317" y="261672"/>
            <a:ext cx="4873384" cy="48733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7DB91A-6DFB-D7B0-5893-A6B1E7BF65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3807" y="2904464"/>
            <a:ext cx="3884478" cy="266493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33B068F-1884-C287-31B3-98D5293C0E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55117" y="1187964"/>
            <a:ext cx="2740883" cy="48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00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456</Words>
  <Application>Microsoft Office PowerPoint</Application>
  <PresentationFormat>Breitbild</PresentationFormat>
  <Paragraphs>61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6" baseType="lpstr">
      <vt:lpstr>Calibri</vt:lpstr>
      <vt:lpstr>Poppins</vt:lpstr>
      <vt:lpstr>Poppins SemiBold</vt:lpstr>
      <vt:lpstr>Wingdings</vt:lpstr>
      <vt:lpstr>Calibri Light</vt:lpstr>
      <vt:lpstr>Arial</vt:lpstr>
      <vt:lpstr>Poppins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Walter Majewski</dc:creator>
  <cp:lastModifiedBy>Walter Majewski</cp:lastModifiedBy>
  <cp:revision>471</cp:revision>
  <dcterms:created xsi:type="dcterms:W3CDTF">2021-02-15T08:58:26Z</dcterms:created>
  <dcterms:modified xsi:type="dcterms:W3CDTF">2025-07-18T05:54:49Z</dcterms:modified>
</cp:coreProperties>
</file>