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401" r:id="rId3"/>
    <p:sldId id="371" r:id="rId4"/>
    <p:sldId id="389" r:id="rId5"/>
    <p:sldId id="391" r:id="rId6"/>
    <p:sldId id="392" r:id="rId7"/>
    <p:sldId id="390" r:id="rId8"/>
    <p:sldId id="394" r:id="rId9"/>
    <p:sldId id="395" r:id="rId10"/>
    <p:sldId id="396" r:id="rId11"/>
    <p:sldId id="399" r:id="rId12"/>
    <p:sldId id="397" r:id="rId13"/>
    <p:sldId id="403" r:id="rId14"/>
    <p:sldId id="404" r:id="rId15"/>
    <p:sldId id="398" r:id="rId16"/>
    <p:sldId id="318" r:id="rId17"/>
    <p:sldId id="319" r:id="rId18"/>
    <p:sldId id="405" r:id="rId19"/>
  </p:sldIdLst>
  <p:sldSz cx="12192000" cy="6858000"/>
  <p:notesSz cx="6858000" cy="9144000"/>
  <p:embeddedFontLs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Bold" panose="00000800000000000000" pitchFamily="2" charset="0"/>
      <p:bold r:id="rId25"/>
    </p:embeddedFont>
    <p:embeddedFont>
      <p:font typeface="Poppins Light" panose="00000400000000000000" pitchFamily="2" charset="0"/>
      <p:regular r:id="rId26"/>
      <p:italic r:id="rId27"/>
    </p:embeddedFont>
    <p:embeddedFont>
      <p:font typeface="Poppins SemiBold" panose="00000700000000000000" pitchFamily="2" charset="0"/>
      <p:bold r:id="rId28"/>
      <p:bold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271"/>
    <a:srgbClr val="00599B"/>
    <a:srgbClr val="FF7171"/>
    <a:srgbClr val="F2F5F8"/>
    <a:srgbClr val="565872"/>
    <a:srgbClr val="1D1A19"/>
    <a:srgbClr val="0061AA"/>
    <a:srgbClr val="EBEBEB"/>
    <a:srgbClr val="F7F7F7"/>
    <a:srgbClr val="3D3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 autoAdjust="0"/>
    <p:restoredTop sz="94712" autoAdjust="0"/>
  </p:normalViewPr>
  <p:slideViewPr>
    <p:cSldViewPr snapToGrid="0">
      <p:cViewPr varScale="1">
        <p:scale>
          <a:sx n="97" d="100"/>
          <a:sy n="97" d="100"/>
        </p:scale>
        <p:origin x="1482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A73B8-926A-42BA-91CE-748513788537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62B6-3E8A-44C4-95DB-5CCB36CEAC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8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9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4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751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1655-8C3B-264F-8D88-820DD34A0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99F88-B1B7-1118-0B7D-08B1C17A8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8E83C-3D63-8D14-87D6-BD19D98C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ED8CB-4A2C-F0AF-4CD8-3EB3462B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2014F-77D7-0F7B-52C5-993C4553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91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D09D-B396-1542-ACD2-AAD25582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59C5E-CF25-2BA8-D8DB-E4BE86F98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08C9-8DB5-4B87-F8E7-7DE227AB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14F7E-F869-56AA-6BFC-25008ACE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CED25-219C-3B34-EE52-1283367D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69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66F2-1266-4AB8-9A2A-835855F3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22261-3A0D-DF7B-B01C-45482A626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6C210-6C92-02CB-94D2-AFCC9A16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71BC-8849-AC5D-357F-ADDD8059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40D1F-DB29-CD27-E018-C8787026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8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7CCA-667A-2979-46D2-5527B09C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18F18-7334-1B2C-9AAA-4E4AB25AA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17844-9566-85AD-B639-8841CD891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8E7DF-D300-DBCD-DCAF-01A9C513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5B754-2AF0-A71C-F75A-8EEB2878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B53C9-57EB-6058-0242-BEB29749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17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CA65-D666-E8B1-D591-499B574A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5084A-F8D6-1384-489C-D95BB2BAE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28219-76E6-7697-0687-06C36D124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39C7A5-67F0-08BE-38E9-04BA8D129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6F695-12AD-8422-F9C0-5E3C009B7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BCA1E-690A-1D96-1B38-AFF35D671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A8526-64CE-573C-4EE8-146766F0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1AFCC-5456-CDD1-1B80-243E9572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64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8051-BBF2-F55A-DCE0-27F28D65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976ED-1AB8-C6DF-7965-51F7548C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518A6-C4F8-45A9-70DD-60635AA2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BAADE-EE6F-D048-1560-F17B7A95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044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E9FD2-2C6F-CAD8-D3D8-57259C9F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F020B-609D-ED26-3A83-BE41CC39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90B32-AEC5-350F-8E60-058788A7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31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9631-BD92-8E6B-91BF-06417552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6B0A-789D-A222-4463-702EDCA0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0A101-57F2-078B-A2A5-93316D94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B3F06-E574-BDEA-1F26-CC913638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64CE2-19E0-92A3-FF54-1DF85FCE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A99E2-3BA0-DEFC-93F6-CC40A3FB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5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115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4B1B-2E7D-04BB-B70E-6FCE47F1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0E4B2D-DDFC-7BB0-03E2-0BECADEC6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D5D6A-D99F-84D2-5A9B-1C0829FE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D6F8A-27E9-2849-3160-2A5CDC4E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D096-889C-93DB-E934-97A38BF7B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21863-6C06-D16C-9DF4-D0E031D3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890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C2C7-5DF7-7EF3-D5A3-2E2173D8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7260A-3D1D-7918-4772-C09F9C906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6A33B-9B4D-FDFE-3D3D-AB870B03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E9ED8-192F-B159-C112-86C54E87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F851B-7FBE-EC17-ED2D-A130ABD0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286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42E86-898D-834A-1C6E-F0FCBE648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FD018-AA16-AE09-7901-B24AF2274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A0A87-D806-8226-A43C-2EE6E21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B56E4-1384-4E4A-040D-6A6FF21B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E4897-3BBD-A794-EAE8-BE144928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93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86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15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43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20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77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55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92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5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8E699C-0EDC-5628-9FEA-A9A6E741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CF55B-EA9D-461B-44DB-6AD229DA7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50843-D82C-B39F-DB78-78CCFD7D4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C1CAC7-3B93-42A2-8D08-C9A468F1B3E9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7B797-3474-716E-6735-39DBFA618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71F0-FF2A-9F33-E9A2-C9AA2EB72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72BE9F-13B4-4490-BCAB-2C389F47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89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leverq.d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leverq.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cleverq.us" TargetMode="External"/><Relationship Id="rId5" Type="http://schemas.openxmlformats.org/officeDocument/2006/relationships/hyperlink" Target="https://www.cleverq.us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sv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" Target="slide9.xml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leverq.d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leverq.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cleverq.us" TargetMode="External"/><Relationship Id="rId5" Type="http://schemas.openxmlformats.org/officeDocument/2006/relationships/hyperlink" Target="https://www.cleverq.us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5A352-D9FF-167A-8028-7AE6746B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729C1EC-324B-160B-801E-DEC39451D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392BE-5BB0-5481-67A6-225E048D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59" y="93613"/>
            <a:ext cx="3730788" cy="373078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76312D99-B243-FBA3-35B9-36791FECAF72}"/>
              </a:ext>
            </a:extLst>
          </p:cNvPr>
          <p:cNvSpPr txBox="1"/>
          <p:nvPr/>
        </p:nvSpPr>
        <p:spPr>
          <a:xfrm>
            <a:off x="435030" y="2115950"/>
            <a:ext cx="4987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Customer Journey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Telekommunikations-Einzelhandel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EE2769-C7B0-F236-C157-38599B5139AD}"/>
              </a:ext>
            </a:extLst>
          </p:cNvPr>
          <p:cNvSpPr txBox="1"/>
          <p:nvPr/>
        </p:nvSpPr>
        <p:spPr>
          <a:xfrm>
            <a:off x="455749" y="2847480"/>
            <a:ext cx="4254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Digitale Werkzeuge für einen intelligenteren Kundenfluss, kürzere Wartezeiten und ein verbessertes Serviceerlebnis im Store.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AF08A59-24E1-B343-819D-DC4FC90F3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750" y="1034688"/>
            <a:ext cx="2778428" cy="73653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C9681FE3-6803-747B-5E79-D20287340B67}"/>
              </a:ext>
            </a:extLst>
          </p:cNvPr>
          <p:cNvSpPr txBox="1"/>
          <p:nvPr/>
        </p:nvSpPr>
        <p:spPr>
          <a:xfrm>
            <a:off x="446831" y="5315481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Miami, FL 33132-1842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(Paramount Miami World Center)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B20255B0-A46D-08F3-B75E-219DBC7E1823}"/>
              </a:ext>
            </a:extLst>
          </p:cNvPr>
          <p:cNvSpPr txBox="1"/>
          <p:nvPr/>
        </p:nvSpPr>
        <p:spPr>
          <a:xfrm>
            <a:off x="2928964" y="5315481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5"/>
              </a:rPr>
              <a:t>www.cleverq.us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6"/>
              </a:rPr>
              <a:t>info@cleverq.us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786-709-9550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1BAC9-B2D8-9507-F424-A38E42F4704C}"/>
              </a:ext>
            </a:extLst>
          </p:cNvPr>
          <p:cNvCxnSpPr>
            <a:cxnSpLocks/>
          </p:cNvCxnSpPr>
          <p:nvPr/>
        </p:nvCxnSpPr>
        <p:spPr>
          <a:xfrm>
            <a:off x="2743200" y="5442396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7C22F89A-3806-6437-0B36-C42C055DEC67}"/>
              </a:ext>
            </a:extLst>
          </p:cNvPr>
          <p:cNvSpPr txBox="1"/>
          <p:nvPr/>
        </p:nvSpPr>
        <p:spPr>
          <a:xfrm>
            <a:off x="446831" y="4572362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B.I.C.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D- 24623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Großenaspe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22979AE7-E6B3-DC87-0918-46DE3B2C90B9}"/>
              </a:ext>
            </a:extLst>
          </p:cNvPr>
          <p:cNvSpPr txBox="1"/>
          <p:nvPr/>
        </p:nvSpPr>
        <p:spPr>
          <a:xfrm>
            <a:off x="2928964" y="4572362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7"/>
              </a:rPr>
              <a:t>www.cleverq.de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8"/>
              </a:rPr>
              <a:t>info@cleverq.de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+49 (0)4327 25398 30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14A41-2471-44CE-EA47-0E56FC34E904}"/>
              </a:ext>
            </a:extLst>
          </p:cNvPr>
          <p:cNvCxnSpPr>
            <a:cxnSpLocks/>
          </p:cNvCxnSpPr>
          <p:nvPr/>
        </p:nvCxnSpPr>
        <p:spPr>
          <a:xfrm>
            <a:off x="2743200" y="4699277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E79A66DA-39BA-E949-8712-D08D974394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9800"/>
          <a:stretch>
            <a:fillRect/>
          </a:stretch>
        </p:blipFill>
        <p:spPr>
          <a:xfrm>
            <a:off x="5379761" y="1978671"/>
            <a:ext cx="4814202" cy="48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65573-A836-18FE-CBC3-ACB0744D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79D416D-F405-EF42-0C59-5884D28877A2}"/>
              </a:ext>
            </a:extLst>
          </p:cNvPr>
          <p:cNvSpPr txBox="1"/>
          <p:nvPr/>
        </p:nvSpPr>
        <p:spPr>
          <a:xfrm>
            <a:off x="523409" y="616187"/>
            <a:ext cx="986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Automatische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oder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manuelle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Aktivierung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/</a:t>
            </a: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Deaktivierung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des </a:t>
            </a: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Aufrufsystems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A853D115-7C63-B310-353C-BE8FBD0E1A1A}"/>
              </a:ext>
            </a:extLst>
          </p:cNvPr>
          <p:cNvSpPr txBox="1"/>
          <p:nvPr/>
        </p:nvSpPr>
        <p:spPr>
          <a:xfrm>
            <a:off x="523411" y="1907300"/>
            <a:ext cx="5470989" cy="215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Das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-Aufrufsystem kann je nach Auslastung des Stores automatisch oder manuell durch das Personal aktiviert bzw. deaktiviert werden.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Ist das Aufrufsystem deaktiviert, schalten die Kiosksysteme automatisch in den Digital-Signage-Modus und zeigen Werbe- oder Informationsinhalte an.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DC4310-B906-0AC5-BEBB-2BC7871F0515}"/>
              </a:ext>
            </a:extLst>
          </p:cNvPr>
          <p:cNvSpPr/>
          <p:nvPr/>
        </p:nvSpPr>
        <p:spPr>
          <a:xfrm>
            <a:off x="2337206" y="4479483"/>
            <a:ext cx="1923227" cy="1871975"/>
          </a:xfrm>
          <a:prstGeom prst="ellipse">
            <a:avLst/>
          </a:prstGeom>
          <a:solidFill>
            <a:schemeClr val="bg1"/>
          </a:solidFill>
          <a:ln w="3175">
            <a:solidFill>
              <a:srgbClr val="0442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6BF8B4-B3A7-DB72-734B-0245357B4598}"/>
              </a:ext>
            </a:extLst>
          </p:cNvPr>
          <p:cNvSpPr/>
          <p:nvPr/>
        </p:nvSpPr>
        <p:spPr>
          <a:xfrm>
            <a:off x="2915754" y="5822175"/>
            <a:ext cx="807699" cy="807699"/>
          </a:xfrm>
          <a:prstGeom prst="ellips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4A037E9-97B4-6AC6-2A9E-CE79B4B0B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144"/>
          <a:stretch>
            <a:fillRect/>
          </a:stretch>
        </p:blipFill>
        <p:spPr>
          <a:xfrm>
            <a:off x="9304869" y="2200959"/>
            <a:ext cx="2743201" cy="46570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C81085A-4DCC-218D-744B-8A8F908E1A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191"/>
          <a:stretch>
            <a:fillRect/>
          </a:stretch>
        </p:blipFill>
        <p:spPr>
          <a:xfrm>
            <a:off x="6555440" y="2200959"/>
            <a:ext cx="2743202" cy="4657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5EA542-9096-F5A0-6AE4-0405D62B4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511" y="5446164"/>
            <a:ext cx="666300" cy="965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96AD9E-0A8E-8F8D-02F6-76E52AE57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615" y="4353962"/>
            <a:ext cx="2091222" cy="1449555"/>
          </a:xfrm>
          <a:prstGeom prst="rect">
            <a:avLst/>
          </a:prstGeom>
        </p:spPr>
      </p:pic>
      <p:pic>
        <p:nvPicPr>
          <p:cNvPr id="23" name="Graphic 22" descr="Arrow: Slight curve with solid fill">
            <a:extLst>
              <a:ext uri="{FF2B5EF4-FFF2-40B4-BE49-F238E27FC236}">
                <a16:creationId xmlns:a16="http://schemas.microsoft.com/office/drawing/2014/main" id="{2AE468EA-E5D8-2DFF-6443-B50A30872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184304">
            <a:off x="3362560" y="5633847"/>
            <a:ext cx="1495678" cy="1495678"/>
          </a:xfrm>
          <a:prstGeom prst="rect">
            <a:avLst/>
          </a:prstGeom>
        </p:spPr>
      </p:pic>
      <p:pic>
        <p:nvPicPr>
          <p:cNvPr id="24" name="Graphic 23" descr="Arrow: Slight curve with solid fill">
            <a:extLst>
              <a:ext uri="{FF2B5EF4-FFF2-40B4-BE49-F238E27FC236}">
                <a16:creationId xmlns:a16="http://schemas.microsoft.com/office/drawing/2014/main" id="{8237697B-87EC-21EF-724A-0D51E923A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9707" y="2912159"/>
            <a:ext cx="1495678" cy="14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BF760-3468-BDC8-1A9E-A3E18F9F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C1CA52-6E8F-054E-6C5D-861C3DDDA8D4}"/>
              </a:ext>
            </a:extLst>
          </p:cNvPr>
          <p:cNvSpPr txBox="1"/>
          <p:nvPr/>
        </p:nvSpPr>
        <p:spPr>
          <a:xfrm>
            <a:off x="523409" y="616187"/>
            <a:ext cx="4786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Leistungsstarke Reporting-Engine zur Analyse aller relevanten KPIs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8ADD5B6A-216F-75CE-028B-9F2A8B78D723}"/>
              </a:ext>
            </a:extLst>
          </p:cNvPr>
          <p:cNvSpPr txBox="1"/>
          <p:nvPr/>
        </p:nvSpPr>
        <p:spPr>
          <a:xfrm>
            <a:off x="523411" y="1907300"/>
            <a:ext cx="5071144" cy="454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Mit der leistungsstarken Reporting-Engine von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erhalten Verantwortliche einen datengestützten Überblick über die operative Performance – für eine bessere Personalplanung, optimierten Service und eine gezielte Qualitätssicherung.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Wartezeiten nach Filiale, Wochentag und Uhrzeit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Anzahl der Kunden pro Serviceart (z. B. Vertragsberatung vs. Gerätereparatur)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Bearbeitungsdauer pro Mitarbeiter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No-Show-Rate bei Terminen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Vergleichsberichte über alle Standorte hinweg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6" name="Grafik 13" descr="Ein Bild, das Text, Screenshot, Software, Reihe enthält.&#10;&#10;KI-generierte Inhalte können fehlerhaft sein.">
            <a:extLst>
              <a:ext uri="{FF2B5EF4-FFF2-40B4-BE49-F238E27FC236}">
                <a16:creationId xmlns:a16="http://schemas.microsoft.com/office/drawing/2014/main" id="{3B785088-75F2-1335-D69D-5FADE0CFF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61" y="3290172"/>
            <a:ext cx="3425575" cy="2177687"/>
          </a:xfrm>
          <a:prstGeom prst="rect">
            <a:avLst/>
          </a:prstGeom>
          <a:effectLst>
            <a:outerShdw blurRad="50800" dist="177800" dir="2400000" sx="95000" sy="95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7" name="Gruppieren 21">
            <a:extLst>
              <a:ext uri="{FF2B5EF4-FFF2-40B4-BE49-F238E27FC236}">
                <a16:creationId xmlns:a16="http://schemas.microsoft.com/office/drawing/2014/main" id="{4C4D5EE8-7EB1-EADC-7031-76718237560B}"/>
              </a:ext>
            </a:extLst>
          </p:cNvPr>
          <p:cNvGrpSpPr/>
          <p:nvPr/>
        </p:nvGrpSpPr>
        <p:grpSpPr>
          <a:xfrm>
            <a:off x="7387957" y="1240244"/>
            <a:ext cx="3747233" cy="2356373"/>
            <a:chOff x="7379152" y="1012326"/>
            <a:chExt cx="3589880" cy="2257425"/>
          </a:xfrm>
          <a:effectLst>
            <a:outerShdw blurRad="50800" dist="177800" dir="2400000" sx="95000" sy="95000" algn="ctr" rotWithShape="0">
              <a:srgbClr val="000000">
                <a:alpha val="43137"/>
              </a:srgbClr>
            </a:outerShdw>
          </a:effectLst>
        </p:grpSpPr>
        <p:pic>
          <p:nvPicPr>
            <p:cNvPr id="9" name="Grafik 15">
              <a:extLst>
                <a:ext uri="{FF2B5EF4-FFF2-40B4-BE49-F238E27FC236}">
                  <a16:creationId xmlns:a16="http://schemas.microsoft.com/office/drawing/2014/main" id="{878483A4-4D4C-3709-9DEC-12EEAD6E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9152" y="1012326"/>
              <a:ext cx="3589880" cy="2257425"/>
            </a:xfrm>
            <a:prstGeom prst="rect">
              <a:avLst/>
            </a:prstGeom>
          </p:spPr>
        </p:pic>
        <p:sp>
          <p:nvSpPr>
            <p:cNvPr id="11" name="Rechteck 20">
              <a:extLst>
                <a:ext uri="{FF2B5EF4-FFF2-40B4-BE49-F238E27FC236}">
                  <a16:creationId xmlns:a16="http://schemas.microsoft.com/office/drawing/2014/main" id="{4097A400-0F5A-9F3D-5856-ACD52005DF38}"/>
                </a:ext>
              </a:extLst>
            </p:cNvPr>
            <p:cNvSpPr/>
            <p:nvPr/>
          </p:nvSpPr>
          <p:spPr>
            <a:xfrm>
              <a:off x="7379152" y="1012326"/>
              <a:ext cx="165100" cy="57974"/>
            </a:xfrm>
            <a:prstGeom prst="rect">
              <a:avLst/>
            </a:prstGeom>
            <a:solidFill>
              <a:srgbClr val="0061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874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B3B7C6-A6EB-6A67-027C-143AEE062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DD759B-BEA9-3349-E21D-AF76D28C8695}"/>
              </a:ext>
            </a:extLst>
          </p:cNvPr>
          <p:cNvSpPr txBox="1"/>
          <p:nvPr/>
        </p:nvSpPr>
        <p:spPr>
          <a:xfrm>
            <a:off x="523410" y="616187"/>
            <a:ext cx="545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ufriedene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Mitarbeiter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engagierte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Teams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dank </a:t>
            </a: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F5FFF7C2-C46E-CB66-C5B6-7A48B075295F}"/>
              </a:ext>
            </a:extLst>
          </p:cNvPr>
          <p:cNvSpPr txBox="1"/>
          <p:nvPr/>
        </p:nvSpPr>
        <p:spPr>
          <a:xfrm>
            <a:off x="523411" y="1907300"/>
            <a:ext cx="5277621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dirty="0">
                <a:latin typeface="Poppins Light" panose="00000400000000000000" pitchFamily="2" charset="0"/>
                <a:cs typeface="Poppins Light" panose="00000400000000000000" pitchFamily="2" charset="0"/>
              </a:rPr>
              <a:t>Unser ganzheitlicher Lösungsansatz zielt nicht nur auf eine bessere Servicequalität für Kunden ab, sondern trägt auch wesentlich zur Optimierung von Arbeitsabläufen und zur Verbesserung des Arbeitsumfelds für Mitarbeiter bei.</a:t>
            </a: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0618C-94D9-76E8-B173-F5BD9CE3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21" r="30757"/>
          <a:stretch>
            <a:fillRect/>
          </a:stretch>
        </p:blipFill>
        <p:spPr>
          <a:xfrm>
            <a:off x="6824133" y="0"/>
            <a:ext cx="536786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DE3A4F-305A-F9CA-7136-D9BA816111E1}"/>
              </a:ext>
            </a:extLst>
          </p:cNvPr>
          <p:cNvSpPr/>
          <p:nvPr/>
        </p:nvSpPr>
        <p:spPr>
          <a:xfrm>
            <a:off x="6439868" y="4972621"/>
            <a:ext cx="768530" cy="768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C04A43C-B9AE-1C2F-272B-E422AFDF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1481"/>
          <a:stretch>
            <a:fillRect/>
          </a:stretch>
        </p:blipFill>
        <p:spPr>
          <a:xfrm>
            <a:off x="6566868" y="4972621"/>
            <a:ext cx="514530" cy="7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1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34668-92FB-8DEA-751B-E06F03B5C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A3AD0-413A-2F7F-A435-F6C847AA48A1}"/>
              </a:ext>
            </a:extLst>
          </p:cNvPr>
          <p:cNvSpPr txBox="1"/>
          <p:nvPr/>
        </p:nvSpPr>
        <p:spPr>
          <a:xfrm>
            <a:off x="1489973" y="616187"/>
            <a:ext cx="5933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Zufriedene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Mitarbeiter und </a:t>
            </a: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engagierte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Teams dank </a:t>
            </a: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0F337064-C0ED-1761-BE98-F4B1AE34DD2C}"/>
              </a:ext>
            </a:extLst>
          </p:cNvPr>
          <p:cNvSpPr txBox="1"/>
          <p:nvPr/>
        </p:nvSpPr>
        <p:spPr>
          <a:xfrm>
            <a:off x="523411" y="2262900"/>
            <a:ext cx="5125549" cy="3790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Weniger Stress im Arbeitsalltag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Klare Wartelogik statt spontaner Entscheidungen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Konflikte durch unklare Reihenfolgen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Strukturierte Abläufe reduzieren emotionalen Druck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Nachhaltige Mitarbeiterbindung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Planbare Prozesse und transparente Auslastung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Positives Kundenfeedback stärkt die Motivation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Weniger Überlastung senkt die Fluktuation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FF972D-E029-43B5-A0F9-B394928626AE}"/>
              </a:ext>
            </a:extLst>
          </p:cNvPr>
          <p:cNvSpPr/>
          <p:nvPr/>
        </p:nvSpPr>
        <p:spPr>
          <a:xfrm>
            <a:off x="594443" y="616187"/>
            <a:ext cx="768530" cy="768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139AE15-4C93-996D-67B8-56964A58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481"/>
          <a:stretch>
            <a:fillRect/>
          </a:stretch>
        </p:blipFill>
        <p:spPr>
          <a:xfrm>
            <a:off x="721443" y="616187"/>
            <a:ext cx="514530" cy="736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CD301-D66E-9FDA-343A-7BFA2C846DDA}"/>
              </a:ext>
            </a:extLst>
          </p:cNvPr>
          <p:cNvSpPr txBox="1"/>
          <p:nvPr/>
        </p:nvSpPr>
        <p:spPr>
          <a:xfrm>
            <a:off x="5932977" y="2262900"/>
            <a:ext cx="4843177" cy="3790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Mehr Fokus auf den Kundenservice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Strukturierte Aufrufsysteme fördern konzentriertes Arbeiten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Störungen durch Wartebereich oder Zwischenfragen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Höhere Servicequalität und Effizienz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Wettbewerbsvorteil im Fachkräftemarkt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Weniger Krankheitstage durch geringeren Stress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Geringere Kosten für Rekrutierung und Einarbeitung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Stärkung der Arbeitgebermarke</a:t>
            </a:r>
          </a:p>
        </p:txBody>
      </p:sp>
    </p:spTree>
    <p:extLst>
      <p:ext uri="{BB962C8B-B14F-4D97-AF65-F5344CB8AC3E}">
        <p14:creationId xmlns:p14="http://schemas.microsoft.com/office/powerpoint/2010/main" val="28255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BEE51-2A83-B144-8FDB-ABBD9927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02B58E1-96B2-718D-5290-5866A655F779}"/>
              </a:ext>
            </a:extLst>
          </p:cNvPr>
          <p:cNvSpPr txBox="1"/>
          <p:nvPr/>
        </p:nvSpPr>
        <p:spPr>
          <a:xfrm>
            <a:off x="523409" y="616187"/>
            <a:ext cx="4988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essbare und nachhaltige Wertschöpfung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6D79B8F0-33DE-6B38-F6E4-4A737B2D39AA}"/>
              </a:ext>
            </a:extLst>
          </p:cNvPr>
          <p:cNvSpPr txBox="1"/>
          <p:nvPr/>
        </p:nvSpPr>
        <p:spPr>
          <a:xfrm>
            <a:off x="523411" y="1907300"/>
            <a:ext cx="5871040" cy="426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Mit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können Telekommunikationsanbieter ihre Abläufe im Store optimieren, die Kundenzufriedenheit steigern und wertvolle Einblicke gewinnen – und dabei ein nahtloses, modernes Serviceerlebnis über alle Kanäle hinweg bieten.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Reduzierte Wartezeiten &amp; höhere Kundenzufriedenheit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Gezielter Service durch Vorauswahl der Kundenanliegen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Verbessertes Store-Erlebnis durch Integration von Digital Signage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Transparente KPIs für mehr Effizienz und Planungssicherheit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Omnichannel-Erlebnis durch smarte Verknüpfung von Online- und In-Store-Kontaktpunkten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3" name="Picture 2" descr="A person and person looking at a display&#10;&#10;AI-generated content may be incorrect.">
            <a:extLst>
              <a:ext uri="{FF2B5EF4-FFF2-40B4-BE49-F238E27FC236}">
                <a16:creationId xmlns:a16="http://schemas.microsoft.com/office/drawing/2014/main" id="{21B8A967-017F-EA16-5CAF-71715D66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3" r="8074"/>
          <a:stretch>
            <a:fillRect/>
          </a:stretch>
        </p:blipFill>
        <p:spPr>
          <a:xfrm>
            <a:off x="7203440" y="0"/>
            <a:ext cx="498856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E2AAAD-229F-983D-870F-F2E14818C4F3}"/>
              </a:ext>
            </a:extLst>
          </p:cNvPr>
          <p:cNvSpPr/>
          <p:nvPr/>
        </p:nvSpPr>
        <p:spPr>
          <a:xfrm>
            <a:off x="6819175" y="4752488"/>
            <a:ext cx="768530" cy="768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ADBB04-62F8-887F-D8E8-0796C7BC4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1481"/>
          <a:stretch>
            <a:fillRect/>
          </a:stretch>
        </p:blipFill>
        <p:spPr>
          <a:xfrm>
            <a:off x="6946175" y="4752488"/>
            <a:ext cx="514530" cy="7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0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2">
            <a:extLst>
              <a:ext uri="{FF2B5EF4-FFF2-40B4-BE49-F238E27FC236}">
                <a16:creationId xmlns:a16="http://schemas.microsoft.com/office/drawing/2014/main" id="{0887CA1F-95FB-330A-91B1-A7335A04E408}"/>
              </a:ext>
            </a:extLst>
          </p:cNvPr>
          <p:cNvSpPr txBox="1"/>
          <p:nvPr/>
        </p:nvSpPr>
        <p:spPr>
          <a:xfrm>
            <a:off x="523412" y="1915627"/>
            <a:ext cx="610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Magenta nutzt unsere Lösung an insgesamt 70 Standorten in Österreich, um den Kundenverkehr zu steuern und die Kundenzufriedenheit zu erhöhen.</a:t>
            </a: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44AEB97B-8A00-323B-0196-14A09AAAF809}"/>
              </a:ext>
            </a:extLst>
          </p:cNvPr>
          <p:cNvSpPr/>
          <p:nvPr/>
        </p:nvSpPr>
        <p:spPr>
          <a:xfrm>
            <a:off x="7252747" y="0"/>
            <a:ext cx="49392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8561C143-6E7A-4CC9-5D09-54B6F7529E08}"/>
              </a:ext>
            </a:extLst>
          </p:cNvPr>
          <p:cNvSpPr txBox="1"/>
          <p:nvPr/>
        </p:nvSpPr>
        <p:spPr>
          <a:xfrm>
            <a:off x="7756539" y="1829902"/>
            <a:ext cx="4016362" cy="2302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70 Standorte in ganz Österreich</a:t>
            </a:r>
          </a:p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Smart Queuing</a:t>
            </a:r>
          </a:p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Terminbuchung</a:t>
            </a:r>
            <a:endParaRPr lang="en-US" sz="2000" dirty="0">
              <a:solidFill>
                <a:srgbClr val="E10074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Datenanalyse</a:t>
            </a:r>
            <a:endParaRPr lang="en-US" sz="2000" dirty="0">
              <a:solidFill>
                <a:srgbClr val="E10074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E10FA7-95C1-4029-2EE0-94D1928D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8112" y="533206"/>
            <a:ext cx="3962392" cy="990602"/>
          </a:xfrm>
          <a:prstGeom prst="rect">
            <a:avLst/>
          </a:prstGeom>
        </p:spPr>
      </p:pic>
      <p:pic>
        <p:nvPicPr>
          <p:cNvPr id="9" name="Grafik 8">
            <a:hlinkClick r:id="" action="ppaction://noaction"/>
            <a:extLst>
              <a:ext uri="{FF2B5EF4-FFF2-40B4-BE49-F238E27FC236}">
                <a16:creationId xmlns:a16="http://schemas.microsoft.com/office/drawing/2014/main" id="{D50A2770-F7A2-CF98-7A01-FF88D696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77" y="6491334"/>
            <a:ext cx="199220" cy="199176"/>
          </a:xfrm>
          <a:prstGeom prst="rect">
            <a:avLst/>
          </a:prstGeom>
        </p:spPr>
      </p:pic>
      <p:pic>
        <p:nvPicPr>
          <p:cNvPr id="12" name="Grafik 11" descr="Ein Bild, das Symbol, Schrift, Grafiken, weiß enthält.&#10;&#10;Automatisch generierte Beschreibung">
            <a:hlinkClick r:id="rId5" action="ppaction://hlinksldjump"/>
            <a:extLst>
              <a:ext uri="{FF2B5EF4-FFF2-40B4-BE49-F238E27FC236}">
                <a16:creationId xmlns:a16="http://schemas.microsoft.com/office/drawing/2014/main" id="{62E5B7EB-B754-07B0-224F-014905635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4" y="6491290"/>
            <a:ext cx="199220" cy="199220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1AB71E5B-4C0B-3DD6-7268-0B795F0582EC}"/>
              </a:ext>
            </a:extLst>
          </p:cNvPr>
          <p:cNvSpPr txBox="1"/>
          <p:nvPr/>
        </p:nvSpPr>
        <p:spPr>
          <a:xfrm>
            <a:off x="523409" y="616187"/>
            <a:ext cx="521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Case Study Magenta/T-Mobile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4" name="Picture 13" descr="A screen shot of a ticket&#10;&#10;AI-generated content may be incorrect.">
            <a:extLst>
              <a:ext uri="{FF2B5EF4-FFF2-40B4-BE49-F238E27FC236}">
                <a16:creationId xmlns:a16="http://schemas.microsoft.com/office/drawing/2014/main" id="{B5906601-B26C-59D1-5B58-45A917667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" y="3197191"/>
            <a:ext cx="1951475" cy="1463607"/>
          </a:xfrm>
          <a:prstGeom prst="rect">
            <a:avLst/>
          </a:prstGeom>
        </p:spPr>
      </p:pic>
      <p:pic>
        <p:nvPicPr>
          <p:cNvPr id="15" name="Picture 14" descr="A pink and blue rectangular box with a qr code&#10;&#10;AI-generated content may be incorrect.">
            <a:extLst>
              <a:ext uri="{FF2B5EF4-FFF2-40B4-BE49-F238E27FC236}">
                <a16:creationId xmlns:a16="http://schemas.microsoft.com/office/drawing/2014/main" id="{0566BF66-0EB7-2A1F-96BD-A31AF5495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17" y="3197191"/>
            <a:ext cx="1955929" cy="1463607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43C76C-0CD5-82D6-BEE9-2BA1E3A46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29" y="3197190"/>
            <a:ext cx="1949577" cy="1463607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3FCF88-3C7F-BFB7-01BF-481E96ABC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" y="4969727"/>
            <a:ext cx="2511354" cy="1469997"/>
          </a:xfrm>
          <a:prstGeom prst="rect">
            <a:avLst/>
          </a:prstGeom>
        </p:spPr>
      </p:pic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99B6FD-31D6-1731-ED88-F1A717A1C2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86" y="4969727"/>
            <a:ext cx="2508027" cy="14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1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2">
            <a:extLst>
              <a:ext uri="{FF2B5EF4-FFF2-40B4-BE49-F238E27FC236}">
                <a16:creationId xmlns:a16="http://schemas.microsoft.com/office/drawing/2014/main" id="{0887CA1F-95FB-330A-91B1-A7335A04E408}"/>
              </a:ext>
            </a:extLst>
          </p:cNvPr>
          <p:cNvSpPr txBox="1"/>
          <p:nvPr/>
        </p:nvSpPr>
        <p:spPr>
          <a:xfrm>
            <a:off x="523412" y="1523808"/>
            <a:ext cx="6439362" cy="440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Kunden können bequem Termine buchen oder als Walk-in am Kiosk ein Ticket ziehen – digital per QR-Code oder klassisch auf Papier.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de-DE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Mitarbeiter steuern reibungslos den Andrang: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priorisiert automatisch Termine und spontane Besucher.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de-DE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Für Kunden bedeutet dies weniger Stress – sie können im Store stöbern oder die Wartezeit z.B. mit einem Café-Besuch überbrücken.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de-DE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Das Team arbeitet effizient ohne Hetze, während die Zentrale alle Standorte analysiert und so Personal- und Ressourcenplanung optimiert.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44AEB97B-8A00-323B-0196-14A09AAAF809}"/>
              </a:ext>
            </a:extLst>
          </p:cNvPr>
          <p:cNvSpPr/>
          <p:nvPr/>
        </p:nvSpPr>
        <p:spPr>
          <a:xfrm>
            <a:off x="7252747" y="0"/>
            <a:ext cx="49392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8561C143-6E7A-4CC9-5D09-54B6F7529E08}"/>
              </a:ext>
            </a:extLst>
          </p:cNvPr>
          <p:cNvSpPr txBox="1"/>
          <p:nvPr/>
        </p:nvSpPr>
        <p:spPr>
          <a:xfrm>
            <a:off x="7756539" y="1829902"/>
            <a:ext cx="4016362" cy="2302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70 Standorte in ganz Österreich</a:t>
            </a:r>
          </a:p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Smart Queuing</a:t>
            </a:r>
          </a:p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Terminbuchung</a:t>
            </a:r>
            <a:endParaRPr lang="en-US" sz="2000" dirty="0">
              <a:solidFill>
                <a:srgbClr val="E10074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marL="342900" indent="-342900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E10074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Datenanalyse</a:t>
            </a:r>
            <a:endParaRPr lang="en-US" sz="2000" dirty="0">
              <a:solidFill>
                <a:srgbClr val="E10074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E10FA7-95C1-4029-2EE0-94D1928D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8112" y="533206"/>
            <a:ext cx="3962392" cy="990602"/>
          </a:xfrm>
          <a:prstGeom prst="rect">
            <a:avLst/>
          </a:prstGeom>
        </p:spPr>
      </p:pic>
      <p:pic>
        <p:nvPicPr>
          <p:cNvPr id="4" name="Grafik 3" descr="Ein Bild, das Symbol, Schrift, Grafiken, weiß enthält.&#10;&#10;Automatisch generierte Beschreibung">
            <a:hlinkClick r:id="rId4" action="ppaction://hlinksldjump"/>
            <a:extLst>
              <a:ext uri="{FF2B5EF4-FFF2-40B4-BE49-F238E27FC236}">
                <a16:creationId xmlns:a16="http://schemas.microsoft.com/office/drawing/2014/main" id="{C3CE9D77-6307-D679-D772-7AF044823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4" y="6491290"/>
            <a:ext cx="199220" cy="199220"/>
          </a:xfrm>
          <a:prstGeom prst="rect">
            <a:avLst/>
          </a:prstGeom>
        </p:spPr>
      </p:pic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D8D5A84D-1269-3488-A7FD-89D37B4A4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777" y="6491334"/>
            <a:ext cx="199220" cy="199176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7B0C4917-8313-784F-D2E9-822F2E9D798D}"/>
              </a:ext>
            </a:extLst>
          </p:cNvPr>
          <p:cNvSpPr txBox="1"/>
          <p:nvPr/>
        </p:nvSpPr>
        <p:spPr>
          <a:xfrm>
            <a:off x="523409" y="616187"/>
            <a:ext cx="528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Case Study Magenta/T-Mobile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10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058403-59BF-C37D-E334-DCA758D89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F7FDE83-4147-E8E4-EBFD-463AA8267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29837-8D5F-33FE-92F8-3A18A1B37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59" y="93613"/>
            <a:ext cx="3730788" cy="373078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6A3AAC1-A8D8-C07C-CEB2-86BBF5950DBB}"/>
              </a:ext>
            </a:extLst>
          </p:cNvPr>
          <p:cNvSpPr txBox="1"/>
          <p:nvPr/>
        </p:nvSpPr>
        <p:spPr>
          <a:xfrm>
            <a:off x="435030" y="2115950"/>
            <a:ext cx="4987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Customer Journey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Telekommunikations-Einzelhandel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955C877-110C-B8D9-6733-56F1FACC8653}"/>
              </a:ext>
            </a:extLst>
          </p:cNvPr>
          <p:cNvSpPr txBox="1"/>
          <p:nvPr/>
        </p:nvSpPr>
        <p:spPr>
          <a:xfrm>
            <a:off x="455749" y="2847480"/>
            <a:ext cx="4254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Digitale Werkzeuge für einen intelligenteren Kundenfluss, kürzere Wartezeiten und ein verbessertes Serviceerlebnis im Store.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5292E5-28EE-6B20-9259-ADFF912B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750" y="1034688"/>
            <a:ext cx="2778428" cy="73653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1093F8A5-E15A-41ED-6C22-54AAC7130F29}"/>
              </a:ext>
            </a:extLst>
          </p:cNvPr>
          <p:cNvSpPr txBox="1"/>
          <p:nvPr/>
        </p:nvSpPr>
        <p:spPr>
          <a:xfrm>
            <a:off x="446831" y="5315481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Miami, FL 33132-1842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(Paramount Miami World Center)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FA2EFC19-C48D-E1B6-A9C5-B2AE6D2B87A0}"/>
              </a:ext>
            </a:extLst>
          </p:cNvPr>
          <p:cNvSpPr txBox="1"/>
          <p:nvPr/>
        </p:nvSpPr>
        <p:spPr>
          <a:xfrm>
            <a:off x="2928964" y="5315481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5"/>
              </a:rPr>
              <a:t>www.cleverq.us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6"/>
              </a:rPr>
              <a:t>info@cleverq.us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786-709-9550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06476A-5521-3C35-AAAC-4B1BCA216B98}"/>
              </a:ext>
            </a:extLst>
          </p:cNvPr>
          <p:cNvCxnSpPr>
            <a:cxnSpLocks/>
          </p:cNvCxnSpPr>
          <p:nvPr/>
        </p:nvCxnSpPr>
        <p:spPr>
          <a:xfrm>
            <a:off x="2743200" y="5442396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14B2894F-1440-4438-5C2A-6CBA1A62DD43}"/>
              </a:ext>
            </a:extLst>
          </p:cNvPr>
          <p:cNvSpPr txBox="1"/>
          <p:nvPr/>
        </p:nvSpPr>
        <p:spPr>
          <a:xfrm>
            <a:off x="446831" y="4572362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B.I.C.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D- 24623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Großenaspe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6987E987-C60D-4C87-FB60-6E9F57BEBA51}"/>
              </a:ext>
            </a:extLst>
          </p:cNvPr>
          <p:cNvSpPr txBox="1"/>
          <p:nvPr/>
        </p:nvSpPr>
        <p:spPr>
          <a:xfrm>
            <a:off x="2928964" y="4572362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7"/>
              </a:rPr>
              <a:t>www.cleverq.de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8"/>
              </a:rPr>
              <a:t>info@cleverq.de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+49 (0)4327 25398 30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44735-27B3-F326-D1E7-D6D8A73A20D8}"/>
              </a:ext>
            </a:extLst>
          </p:cNvPr>
          <p:cNvCxnSpPr>
            <a:cxnSpLocks/>
          </p:cNvCxnSpPr>
          <p:nvPr/>
        </p:nvCxnSpPr>
        <p:spPr>
          <a:xfrm>
            <a:off x="2743200" y="4699277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4C9239BB-D826-C2B1-7D3E-9EB950EDD5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9800"/>
          <a:stretch>
            <a:fillRect/>
          </a:stretch>
        </p:blipFill>
        <p:spPr>
          <a:xfrm>
            <a:off x="5379761" y="1978671"/>
            <a:ext cx="4814202" cy="48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7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370A6-C30E-3E4A-2155-66133EF1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FEC727C-C35F-F0CA-E6FE-C51DDB4A3629}"/>
              </a:ext>
            </a:extLst>
          </p:cNvPr>
          <p:cNvSpPr txBox="1"/>
          <p:nvPr/>
        </p:nvSpPr>
        <p:spPr>
          <a:xfrm>
            <a:off x="523409" y="616187"/>
            <a:ext cx="5915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Zentrale</a:t>
            </a:r>
            <a: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Herausforderungen</a:t>
            </a:r>
            <a:br>
              <a:rPr lang="en-US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Telekommunikations-Einzelhandel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8CE329EF-B5A9-5F9F-6309-50256F917E71}"/>
              </a:ext>
            </a:extLst>
          </p:cNvPr>
          <p:cNvSpPr txBox="1"/>
          <p:nvPr/>
        </p:nvSpPr>
        <p:spPr>
          <a:xfrm>
            <a:off x="523409" y="1907300"/>
            <a:ext cx="5572591" cy="420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Obwohl viele Telekommunikationsgeschäfte stark frequentiert sind, bleiben einfache digitale Lösungen oft ungenutzt – dabei könnten sie das Serviceerlebnis deutlich verbessern und die Customer Journey optimieren. Dadurch geht nicht nur potenzieller Umsatz verloren, sondern auch die Kundenzufriedenheit leidet.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Lange Wartezeiten, verpasster Umsatz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Vorauswahl der Kundenanliegen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Keine zentrale Transparenz über Leistung und Auslastung der Filialen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Nicht verknüpftes Online- und Vor-Ort-Erlebnis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114622-19AC-A1DF-AF34-E0DFFDF2FBB6}"/>
              </a:ext>
            </a:extLst>
          </p:cNvPr>
          <p:cNvSpPr/>
          <p:nvPr/>
        </p:nvSpPr>
        <p:spPr>
          <a:xfrm>
            <a:off x="7491706" y="770895"/>
            <a:ext cx="3417144" cy="3326080"/>
          </a:xfrm>
          <a:prstGeom prst="ellipse">
            <a:avLst/>
          </a:prstGeom>
          <a:solidFill>
            <a:schemeClr val="bg1"/>
          </a:solidFill>
          <a:ln w="3175">
            <a:solidFill>
              <a:srgbClr val="0442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A8437E-9F91-0ED5-03AC-0A43145F171E}"/>
              </a:ext>
            </a:extLst>
          </p:cNvPr>
          <p:cNvSpPr/>
          <p:nvPr/>
        </p:nvSpPr>
        <p:spPr>
          <a:xfrm>
            <a:off x="7126449" y="4150784"/>
            <a:ext cx="1435100" cy="1435100"/>
          </a:xfrm>
          <a:prstGeom prst="ellips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4DB5CC-971F-D8D2-200F-4CC67AD4A36F}"/>
              </a:ext>
            </a:extLst>
          </p:cNvPr>
          <p:cNvSpPr/>
          <p:nvPr/>
        </p:nvSpPr>
        <p:spPr>
          <a:xfrm>
            <a:off x="8794155" y="3035300"/>
            <a:ext cx="1435100" cy="1435100"/>
          </a:xfrm>
          <a:prstGeom prst="ellips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F6DDDF-2786-9AD2-5E6F-1E00EF6EB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11" y="2683934"/>
            <a:ext cx="1183866" cy="17159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D321D2-1E4D-8204-F40B-71C035BF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20" y="3525172"/>
            <a:ext cx="531889" cy="16516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6B36A6-1849-8EE1-FC5B-23470B0E8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999" y="3525172"/>
            <a:ext cx="943057" cy="15263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70CB6-AE0B-3D34-8A34-3DF14EFE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115" y="579502"/>
            <a:ext cx="3715634" cy="25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989A63-B61A-C145-182A-65C6B108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7A5D1E3-368A-7964-8775-7F0B35355571}"/>
              </a:ext>
            </a:extLst>
          </p:cNvPr>
          <p:cNvSpPr txBox="1"/>
          <p:nvPr/>
        </p:nvSpPr>
        <p:spPr>
          <a:xfrm>
            <a:off x="523410" y="616187"/>
            <a:ext cx="5178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Intelligente Steuerung des Kundenflusses für Mobilfunkshops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470EA106-071F-E7DD-79D7-B7E1300E86DE}"/>
              </a:ext>
            </a:extLst>
          </p:cNvPr>
          <p:cNvSpPr txBox="1"/>
          <p:nvPr/>
        </p:nvSpPr>
        <p:spPr>
          <a:xfrm>
            <a:off x="523410" y="1907300"/>
            <a:ext cx="4628693" cy="431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digitalisiert den gesamten Kundenprozess von der Terminvereinbarung bis zur Beratung im Geschäft. Dabei werden Wartezeiten reduziert, Mitarbeitereinsatz effizient gesteuert und Kundenzufriedenheit deutlich verbessert.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Digitales</a:t>
            </a: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Warteschlangen</a:t>
            </a: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- &amp; </a:t>
            </a: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Ticketsystem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Flexible </a:t>
            </a: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Terminbuchung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Vorauswahl</a:t>
            </a: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 von </a:t>
            </a: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Anliegen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Echtzeit-Statusanzeigen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Omnichannel-Integration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C324460-B6E8-06FC-516F-E7502999C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246" y="3139570"/>
            <a:ext cx="1591380" cy="29565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595C9F8-906D-3728-EB2C-C71B9B80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480"/>
          <a:stretch>
            <a:fillRect/>
          </a:stretch>
        </p:blipFill>
        <p:spPr>
          <a:xfrm>
            <a:off x="7165395" y="1628525"/>
            <a:ext cx="4814202" cy="5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7CD0E-7692-4BDA-BD8C-F3952669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60260C5-D628-A2CA-0B58-D521B05930BF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Digitales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Warteschlangen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-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Ticketsystem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440AC7-CD47-6B55-6A62-DCED733C06D3}"/>
              </a:ext>
            </a:extLst>
          </p:cNvPr>
          <p:cNvSpPr/>
          <p:nvPr/>
        </p:nvSpPr>
        <p:spPr>
          <a:xfrm>
            <a:off x="10847917" y="4669367"/>
            <a:ext cx="588432" cy="588432"/>
          </a:xfrm>
          <a:prstGeom prst="ellipse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YOUR ADS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33A6C62-4857-5BA9-1ADA-5A1459BA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046"/>
          <a:stretch>
            <a:fillRect/>
          </a:stretch>
        </p:blipFill>
        <p:spPr>
          <a:xfrm>
            <a:off x="385463" y="1889789"/>
            <a:ext cx="11129984" cy="49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1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5F8FF-4697-7D33-713C-A067E9459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B01A5F6-9E1D-31B2-DA64-68DC7D73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945"/>
          <a:stretch>
            <a:fillRect/>
          </a:stretch>
        </p:blipFill>
        <p:spPr>
          <a:xfrm>
            <a:off x="4636885" y="2191773"/>
            <a:ext cx="2753648" cy="46979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265872C-BAC3-9C35-4FE6-186FB11AD00D}"/>
              </a:ext>
            </a:extLst>
          </p:cNvPr>
          <p:cNvSpPr txBox="1"/>
          <p:nvPr/>
        </p:nvSpPr>
        <p:spPr>
          <a:xfrm>
            <a:off x="523410" y="616187"/>
            <a:ext cx="4160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Vorauswahl des Anliegens und intelligente Kundensteuerung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B9D782-BBD9-D0C7-8A76-B60C276CB6EE}"/>
              </a:ext>
            </a:extLst>
          </p:cNvPr>
          <p:cNvGrpSpPr/>
          <p:nvPr/>
        </p:nvGrpSpPr>
        <p:grpSpPr>
          <a:xfrm>
            <a:off x="1579599" y="2366019"/>
            <a:ext cx="3190198" cy="2412289"/>
            <a:chOff x="7088794" y="616187"/>
            <a:chExt cx="3879126" cy="2933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AA4479-BFC4-D305-99F0-4DFA78FBB815}"/>
                </a:ext>
              </a:extLst>
            </p:cNvPr>
            <p:cNvSpPr/>
            <p:nvPr/>
          </p:nvSpPr>
          <p:spPr>
            <a:xfrm>
              <a:off x="7088794" y="883590"/>
              <a:ext cx="2738810" cy="2665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C98F1B-A07A-12EB-C4EF-590C66D4B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0555" y="616187"/>
              <a:ext cx="2097362" cy="2692400"/>
            </a:xfrm>
            <a:prstGeom prst="rect">
              <a:avLst/>
            </a:prstGeom>
          </p:spPr>
        </p:pic>
        <p:sp>
          <p:nvSpPr>
            <p:cNvPr id="14" name="Textfeld 1">
              <a:extLst>
                <a:ext uri="{FF2B5EF4-FFF2-40B4-BE49-F238E27FC236}">
                  <a16:creationId xmlns:a16="http://schemas.microsoft.com/office/drawing/2014/main" id="{85FF790A-06E5-878D-A309-DF83B6E620EC}"/>
                </a:ext>
              </a:extLst>
            </p:cNvPr>
            <p:cNvSpPr txBox="1"/>
            <p:nvPr/>
          </p:nvSpPr>
          <p:spPr>
            <a:xfrm>
              <a:off x="8881099" y="1114027"/>
              <a:ext cx="2086821" cy="449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Reparatur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C904BF-5EAC-5445-C3B9-6C63DFA4743B}"/>
              </a:ext>
            </a:extLst>
          </p:cNvPr>
          <p:cNvGrpSpPr/>
          <p:nvPr/>
        </p:nvGrpSpPr>
        <p:grpSpPr>
          <a:xfrm>
            <a:off x="8309521" y="1083565"/>
            <a:ext cx="2493208" cy="2152919"/>
            <a:chOff x="3338063" y="2910344"/>
            <a:chExt cx="3894275" cy="33627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BF0E5BB-BE69-A6C2-C0F5-DEDA97AB3B25}"/>
                </a:ext>
              </a:extLst>
            </p:cNvPr>
            <p:cNvGrpSpPr/>
            <p:nvPr/>
          </p:nvGrpSpPr>
          <p:grpSpPr>
            <a:xfrm>
              <a:off x="3338063" y="2910344"/>
              <a:ext cx="3894275" cy="3362758"/>
              <a:chOff x="7088794" y="883590"/>
              <a:chExt cx="3087183" cy="26658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AA34D2-D5C7-162B-142C-09E04108EF77}"/>
                  </a:ext>
                </a:extLst>
              </p:cNvPr>
              <p:cNvSpPr/>
              <p:nvPr/>
            </p:nvSpPr>
            <p:spPr>
              <a:xfrm>
                <a:off x="7088794" y="883590"/>
                <a:ext cx="2738810" cy="2665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1">
                <a:extLst>
                  <a:ext uri="{FF2B5EF4-FFF2-40B4-BE49-F238E27FC236}">
                    <a16:creationId xmlns:a16="http://schemas.microsoft.com/office/drawing/2014/main" id="{4A5BFDC1-73EC-374A-6778-A0F84C275EF2}"/>
                  </a:ext>
                </a:extLst>
              </p:cNvPr>
              <p:cNvSpPr txBox="1"/>
              <p:nvPr/>
            </p:nvSpPr>
            <p:spPr>
              <a:xfrm>
                <a:off x="8665113" y="945091"/>
                <a:ext cx="1510864" cy="647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 err="1">
                    <a:solidFill>
                      <a:srgbClr val="044271"/>
                    </a:solidFill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Verkaufs-beratung</a:t>
                </a:r>
                <a:endPara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44271"/>
                  </a:solidFill>
                  <a:effectLst/>
                  <a:uLnTx/>
                  <a:uFillTx/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D1A8AD9-3BD1-829A-FD3B-4CB16021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624" y="3396545"/>
              <a:ext cx="2703376" cy="27813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1E9FD8-F566-648E-5C8E-39EF757DC81E}"/>
              </a:ext>
            </a:extLst>
          </p:cNvPr>
          <p:cNvGrpSpPr/>
          <p:nvPr/>
        </p:nvGrpSpPr>
        <p:grpSpPr>
          <a:xfrm>
            <a:off x="8658330" y="4118621"/>
            <a:ext cx="2532045" cy="2087252"/>
            <a:chOff x="7088794" y="883590"/>
            <a:chExt cx="3233909" cy="266582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934D33-EF2C-52EE-6B91-7751735B7ACA}"/>
                </a:ext>
              </a:extLst>
            </p:cNvPr>
            <p:cNvSpPr/>
            <p:nvPr/>
          </p:nvSpPr>
          <p:spPr>
            <a:xfrm>
              <a:off x="7088794" y="883590"/>
              <a:ext cx="2738810" cy="2665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Textfeld 1">
              <a:extLst>
                <a:ext uri="{FF2B5EF4-FFF2-40B4-BE49-F238E27FC236}">
                  <a16:creationId xmlns:a16="http://schemas.microsoft.com/office/drawing/2014/main" id="{E95C1916-21E2-4162-2392-57A930E97A4F}"/>
                </a:ext>
              </a:extLst>
            </p:cNvPr>
            <p:cNvSpPr txBox="1"/>
            <p:nvPr/>
          </p:nvSpPr>
          <p:spPr>
            <a:xfrm>
              <a:off x="8665111" y="1057885"/>
              <a:ext cx="1657592" cy="66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 err="1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Vertrags</a:t>
              </a:r>
              <a:r>
                <a:rPr lang="en-US" sz="1400" dirty="0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- Service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32A902D-964A-896F-93D8-726AFEFF7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092" y="4585209"/>
            <a:ext cx="1390869" cy="1785294"/>
          </a:xfrm>
          <a:prstGeom prst="rect">
            <a:avLst/>
          </a:prstGeom>
        </p:spPr>
      </p:pic>
      <p:pic>
        <p:nvPicPr>
          <p:cNvPr id="42" name="Graphic 41" descr="Arrow: Clockwise curve with solid fill">
            <a:extLst>
              <a:ext uri="{FF2B5EF4-FFF2-40B4-BE49-F238E27FC236}">
                <a16:creationId xmlns:a16="http://schemas.microsoft.com/office/drawing/2014/main" id="{DE1500EA-C037-7DB5-72C9-D232FF426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300733">
            <a:off x="4313897" y="3438086"/>
            <a:ext cx="914400" cy="1211194"/>
          </a:xfrm>
          <a:prstGeom prst="rect">
            <a:avLst/>
          </a:prstGeom>
        </p:spPr>
      </p:pic>
      <p:pic>
        <p:nvPicPr>
          <p:cNvPr id="43" name="Graphic 42" descr="Arrow: Clockwise curve with solid fill">
            <a:extLst>
              <a:ext uri="{FF2B5EF4-FFF2-40B4-BE49-F238E27FC236}">
                <a16:creationId xmlns:a16="http://schemas.microsoft.com/office/drawing/2014/main" id="{988494E8-9F50-6D1A-7B17-632159F13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067538" flipH="1">
            <a:off x="6853455" y="2663328"/>
            <a:ext cx="914400" cy="1531342"/>
          </a:xfrm>
          <a:prstGeom prst="rect">
            <a:avLst/>
          </a:prstGeom>
        </p:spPr>
      </p:pic>
      <p:pic>
        <p:nvPicPr>
          <p:cNvPr id="44" name="Graphic 43" descr="Arrow: Clockwise curve with solid fill">
            <a:extLst>
              <a:ext uri="{FF2B5EF4-FFF2-40B4-BE49-F238E27FC236}">
                <a16:creationId xmlns:a16="http://schemas.microsoft.com/office/drawing/2014/main" id="{409DB6A0-0908-A006-6204-42858A048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724855" flipH="1" flipV="1">
            <a:off x="6908078" y="3407936"/>
            <a:ext cx="914400" cy="16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0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CA2DC-9E71-C1DA-559A-D39512F7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E6DAD6B-3A07-5AA2-4DDF-119171FA760E}"/>
              </a:ext>
            </a:extLst>
          </p:cNvPr>
          <p:cNvSpPr txBox="1"/>
          <p:nvPr/>
        </p:nvSpPr>
        <p:spPr>
          <a:xfrm>
            <a:off x="523410" y="616187"/>
            <a:ext cx="5216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POS/Online-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Terminbuchung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684504B-626D-F01B-6C0F-55CA7EE89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92" y="2190513"/>
            <a:ext cx="4554264" cy="3124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BD501-61E8-1124-85A7-FC0BA4DF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02" y="1708624"/>
            <a:ext cx="2340196" cy="2340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2E0758-7DCD-1EE2-C4B5-4F2F7B20D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58" y="3416537"/>
            <a:ext cx="2922456" cy="2921000"/>
          </a:xfrm>
          <a:prstGeom prst="rect">
            <a:avLst/>
          </a:prstGeom>
        </p:spPr>
      </p:pic>
      <p:pic>
        <p:nvPicPr>
          <p:cNvPr id="14" name="Graphic 13" descr="Arrow: Clockwise curve with solid fill">
            <a:extLst>
              <a:ext uri="{FF2B5EF4-FFF2-40B4-BE49-F238E27FC236}">
                <a16:creationId xmlns:a16="http://schemas.microsoft.com/office/drawing/2014/main" id="{74B821F5-49E6-0C09-4F46-1F945E16D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67538" flipH="1">
            <a:off x="6121342" y="2447429"/>
            <a:ext cx="914400" cy="1531342"/>
          </a:xfrm>
          <a:prstGeom prst="rect">
            <a:avLst/>
          </a:prstGeom>
        </p:spPr>
      </p:pic>
      <p:pic>
        <p:nvPicPr>
          <p:cNvPr id="15" name="Graphic 14" descr="Arrow: Clockwise curve with solid fill">
            <a:extLst>
              <a:ext uri="{FF2B5EF4-FFF2-40B4-BE49-F238E27FC236}">
                <a16:creationId xmlns:a16="http://schemas.microsoft.com/office/drawing/2014/main" id="{DE0378A7-2B66-C287-500E-99C4C3421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724855" flipH="1" flipV="1">
            <a:off x="6175965" y="3192037"/>
            <a:ext cx="914400" cy="16141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7CD35A-2B86-F68A-0506-C79FD6F5CE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0020"/>
          <a:stretch>
            <a:fillRect/>
          </a:stretch>
        </p:blipFill>
        <p:spPr>
          <a:xfrm>
            <a:off x="180258" y="2642383"/>
            <a:ext cx="2327992" cy="42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2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CBD29-9990-4292-0F3E-0EF89E536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CA896B5-3422-6B3A-FAED-79E5F5EB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111" y="1000907"/>
            <a:ext cx="4249438" cy="24498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BF54E0-E2E4-81DB-10D4-AB2590BA9928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Echtzeit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Status-Updates</a:t>
            </a: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A4137955-534F-16C2-20C0-47D75547102B}"/>
              </a:ext>
            </a:extLst>
          </p:cNvPr>
          <p:cNvSpPr txBox="1"/>
          <p:nvPr/>
        </p:nvSpPr>
        <p:spPr>
          <a:xfrm>
            <a:off x="523410" y="1907300"/>
            <a:ext cx="4249437" cy="392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Kunden können ihre Position in der Warteschlange live verfolgen – entweder über Bildschirme im Geschäft oder direkt auf dem Smartphone.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Anstatt in der Schlange zu warten, können sie das Sortiment erkunden.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Sobald das Personal den Aufruf auslöst, werden die Kunden automatisch per Smartphone-Benachrichtigung und über die Displays informiert – und gezielt zur richtigen Servicestation geleitet.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35206D-E876-ECF3-8043-376BC1B00303}"/>
              </a:ext>
            </a:extLst>
          </p:cNvPr>
          <p:cNvSpPr/>
          <p:nvPr/>
        </p:nvSpPr>
        <p:spPr>
          <a:xfrm>
            <a:off x="10726036" y="2781805"/>
            <a:ext cx="588432" cy="588432"/>
          </a:xfrm>
          <a:prstGeom prst="ellipse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IHRE WERBUNG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14EB01-C714-A592-D7F5-A55B858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058" y="2781805"/>
            <a:ext cx="1513595" cy="28120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1C39B2D-A879-7E4B-D5A9-8CA080575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293" y="2991355"/>
            <a:ext cx="1513727" cy="28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74DD4-86C6-DB4B-D005-D2819043B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B566FF-E00E-61E6-80BC-F3AA40C1B1E6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Omnichannel Customer Journey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6896E25-5824-A54E-4237-167136C1C677}"/>
              </a:ext>
            </a:extLst>
          </p:cNvPr>
          <p:cNvSpPr/>
          <p:nvPr/>
        </p:nvSpPr>
        <p:spPr>
          <a:xfrm>
            <a:off x="250528" y="4951320"/>
            <a:ext cx="11894143" cy="115146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E4DC81A3-977A-2998-4E56-6967C36BA18D}"/>
              </a:ext>
            </a:extLst>
          </p:cNvPr>
          <p:cNvSpPr txBox="1"/>
          <p:nvPr/>
        </p:nvSpPr>
        <p:spPr>
          <a:xfrm>
            <a:off x="523410" y="1907300"/>
            <a:ext cx="10630365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Mit der Omnichannel-Integration von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beginnt die Kundenreise online und setzt sich beim Vor-Ort-Check-in per Kiosk oder QR-Code fort. Mitarbeiter sehen alle relevanten Informationen in Echtzeit und können so gezielt aufrufen und personalisiert betreuen. Das Ergebnis ist ein nahtloses, konsistentes Erlebnis.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B2BB0D-BB94-2FFC-0B9F-3D9F25846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10" y="4526279"/>
            <a:ext cx="2290890" cy="15716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AE4CF3-9556-A849-4EDB-240AA7C8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945"/>
          <a:stretch>
            <a:fillRect/>
          </a:stretch>
        </p:blipFill>
        <p:spPr>
          <a:xfrm>
            <a:off x="3556976" y="3803107"/>
            <a:ext cx="1790579" cy="30548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906FE82-818E-BA91-BDAE-32E27068D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101" y="4488515"/>
            <a:ext cx="866277" cy="16094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C401640-36C2-A87D-248F-6EA5A1B55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630" y="4488515"/>
            <a:ext cx="2800037" cy="16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196BC5-FE06-B05A-8D40-C9211736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100FE2C-2D94-FD84-C714-8314A5270EEB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Unsere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Lösung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Digital Signage Integration</a:t>
            </a: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CB4B653E-2B27-A65C-69FB-0933DF77DBFE}"/>
              </a:ext>
            </a:extLst>
          </p:cNvPr>
          <p:cNvSpPr txBox="1"/>
          <p:nvPr/>
        </p:nvSpPr>
        <p:spPr>
          <a:xfrm>
            <a:off x="523410" y="1907300"/>
            <a:ext cx="4992487" cy="439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Das </a:t>
            </a:r>
            <a:r>
              <a:rPr lang="de-DE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-Aufrufsystem lässt sich mühelos in Ihre bestehende Digital-Signage-Infrastruktur integrieren. Es ermöglicht die gleichzeitige Anzeige von individuellen Aufrufinformationen und Werbeinhalten – alles in einem nahtlosen, durchdachten Setup.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Kundenaufrufe auf Bildschirmen </a:t>
            </a:r>
            <a:b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(Nummer/Name + Schalter oder Berater)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Anzeige von Wartezeiten und Statusinformationen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Werbeinhalte im Wechsel mit Aufrufinformationen </a:t>
            </a:r>
            <a:b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(z. B. aktuelle Handyangebote während der Wartezeit)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de-DE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Personalisierte Begrüßung beim Aufruf (optional)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E8C179-551C-8B3A-2D30-C6CDBD392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269" y="2204061"/>
            <a:ext cx="4249438" cy="2449877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47CBF1ED-0F5F-4BC6-C642-DD40F3E3ED2A}"/>
              </a:ext>
            </a:extLst>
          </p:cNvPr>
          <p:cNvSpPr/>
          <p:nvPr/>
        </p:nvSpPr>
        <p:spPr>
          <a:xfrm>
            <a:off x="10500194" y="3984959"/>
            <a:ext cx="588432" cy="588432"/>
          </a:xfrm>
          <a:prstGeom prst="ellipse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6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IHRE WERBUNG</a:t>
            </a:r>
          </a:p>
        </p:txBody>
      </p:sp>
    </p:spTree>
    <p:extLst>
      <p:ext uri="{BB962C8B-B14F-4D97-AF65-F5344CB8AC3E}">
        <p14:creationId xmlns:p14="http://schemas.microsoft.com/office/powerpoint/2010/main" val="3372186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Microsoft Office PowerPoint</Application>
  <PresentationFormat>Breitbild</PresentationFormat>
  <Paragraphs>119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Calibri Light</vt:lpstr>
      <vt:lpstr>Arial</vt:lpstr>
      <vt:lpstr>Poppins SemiBold</vt:lpstr>
      <vt:lpstr>Aptos Display</vt:lpstr>
      <vt:lpstr>Calibri</vt:lpstr>
      <vt:lpstr>Poppins Bold</vt:lpstr>
      <vt:lpstr>Poppins</vt:lpstr>
      <vt:lpstr>Aptos</vt:lpstr>
      <vt:lpstr>Poppins Light</vt:lpstr>
      <vt:lpstr>Wingdings</vt:lpstr>
      <vt:lpstr>Office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433</cp:revision>
  <dcterms:created xsi:type="dcterms:W3CDTF">2021-02-15T08:58:26Z</dcterms:created>
  <dcterms:modified xsi:type="dcterms:W3CDTF">2025-07-11T13:02:24Z</dcterms:modified>
</cp:coreProperties>
</file>