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72" r:id="rId2"/>
    <p:sldId id="371" r:id="rId3"/>
    <p:sldId id="374" r:id="rId4"/>
    <p:sldId id="364" r:id="rId5"/>
    <p:sldId id="375" r:id="rId6"/>
    <p:sldId id="378" r:id="rId7"/>
    <p:sldId id="377" r:id="rId8"/>
    <p:sldId id="385" r:id="rId9"/>
    <p:sldId id="386" r:id="rId10"/>
    <p:sldId id="382" r:id="rId11"/>
    <p:sldId id="380" r:id="rId12"/>
    <p:sldId id="384" r:id="rId13"/>
    <p:sldId id="368" r:id="rId14"/>
  </p:sldIdLst>
  <p:sldSz cx="12192000" cy="6858000"/>
  <p:notesSz cx="6858000" cy="9144000"/>
  <p:embeddedFontLs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Light" panose="00000400000000000000" pitchFamily="2" charset="0"/>
      <p:regular r:id="rId19"/>
      <p:italic r:id="rId20"/>
    </p:embeddedFont>
    <p:embeddedFont>
      <p:font typeface="Poppins SemiBold" panose="00000700000000000000" pitchFamily="2" charset="0"/>
      <p:bold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B5B"/>
    <a:srgbClr val="2E3B42"/>
    <a:srgbClr val="F2F5F8"/>
    <a:srgbClr val="5388D5"/>
    <a:srgbClr val="3D78CF"/>
    <a:srgbClr val="0061A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632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06CF9-66AF-4C8C-8F70-8872B7D47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881FBF-6181-4EEF-B89C-209EE21C0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84EBD1-1212-4F76-BBA6-1562A592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0B883F-F7EB-431E-A075-7CD9AC3E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86E06-4EA7-4EA8-9C06-445BBBA9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0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68AF3-0B0D-4F73-B693-4F5EF42F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E2E347-A4D0-4AC1-96BB-E4384CB82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D2FDA8-A054-4183-B8B2-91A8ED3B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3ECF99-834E-486A-A8E0-A0569A1F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944269-D590-405D-A0ED-94E889BA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4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D658C3-61C8-4848-9060-B606C48AB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1CEEE3-31DC-495A-8EFB-C85A03BD4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2FDA2-0CF8-4DC1-B527-6B297478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68D2A4-59D3-4382-9653-0CC79043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9D1F9-BB3F-43B8-AFE9-C8D3B6DC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AD928-9ADA-4D96-84C9-82BFFCFD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A2C8A-B7AE-4EFB-8CDF-65B334DC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CE092-87EF-4B16-B0CD-E3DA61C2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73FC3C-92C8-435D-88D1-2B983931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3DDDB9-A499-4262-9410-EB808BE2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5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F18F1-F4C9-472D-A50A-532A4B1F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2BC02-0638-46F5-8DEB-9DD2998D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E0A4C4-9FF0-46FC-A2FD-A669196B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306C11-E1AD-4A62-A983-A44A9A86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C90F5-30EC-40AA-AC5E-DC18BC8D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90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D343-EB72-4DC3-BB04-C05C4CBC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7F19BF-A43D-4F7C-B429-92246A017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273FD1-6F76-4ACC-AB03-A3F8B254A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108204-2505-43C9-9D4E-78BA6C3D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3514AC-93EE-4068-B1F0-EF32CF2B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D2868A-48F1-4B5A-AB23-565A208C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4BEB9-590A-41EA-8F79-33F3DE74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BF1481-12C0-43A2-8348-2BAA2ECB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47134B-9D44-4A79-BFB4-23727F483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A57034-9436-45D4-A6DF-3C080E9E7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03D368-D9B8-493A-83AB-1CA14B272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05A0D4-9D88-4191-AEA4-ACA60AC4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FB7E56-E454-4D2D-B701-85EE5FD8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66E596-DF3E-46BB-BB9E-CC79EA60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9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BBD52-CD3C-4D72-8047-576BC9AE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E4D69A-9C08-48D1-8224-89948983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6B4BD7-FD77-4680-9F7F-A7721107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B50984-6C85-4B29-AD51-7B5D1C10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45028A-A50F-48E5-A93F-784C4758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9B054C-3343-4D74-ACE6-7B1EB6E6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A9E96C-58E7-4D3B-957E-071D712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27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E557-94DE-41ED-80F8-A9C1134F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73BD39-0D5E-4176-8C88-61844CD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6991DA-353D-4703-B6F1-8949A7B86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3B51C6-01DF-4CC5-88C7-D3F707C6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011546-F889-4A3D-8F58-B4043F0A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7EA61F-845A-4533-8496-AF37A012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1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0C9C5-CA77-4937-A151-A38B45A0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B04C9C-86DC-48FD-A67D-607D97DC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6E7494-A3F6-4493-A3FD-04BED23B8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5946A8-A506-4656-A9A0-34DAEC7E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258C94-9FA1-4F13-BD96-E22D06AB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E2832F-8370-48AF-AD57-48859246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0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1AA"/>
            </a:gs>
            <a:gs pos="100000">
              <a:srgbClr val="004D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C9707F-7C9D-48AF-9A22-C419B47F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3D0D37-A68C-4736-8036-D4EAFB23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6A94AD-9CFC-465E-ABC2-E0E941908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8A40-847B-433E-9A0E-DB43C2920DC3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3C02BC-1A5C-49B0-9E9E-D3CB708BE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E653C-9712-4E63-844E-92D4CFD32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2F57-39F1-4414-A95D-D330A90500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08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marketgrowthreports.com/market-reports/queue-management-system-market-114955#rd_tabl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marketgrowthreports.com/market-reports/queue-management-system-market-114955#rd_tabl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12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027C0-694F-4704-E191-4BE8ED84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A4C8C-3C1C-A4D9-2F54-56FF5E86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90" r="8072"/>
          <a:stretch/>
        </p:blipFill>
        <p:spPr>
          <a:xfrm>
            <a:off x="-5679" y="0"/>
            <a:ext cx="12197679" cy="6856215"/>
          </a:xfrm>
          <a:prstGeom prst="rect">
            <a:avLst/>
          </a:prstGeom>
        </p:spPr>
      </p:pic>
      <p:sp>
        <p:nvSpPr>
          <p:cNvPr id="3" name="Rectangle: Rounded Corners 20">
            <a:extLst>
              <a:ext uri="{FF2B5EF4-FFF2-40B4-BE49-F238E27FC236}">
                <a16:creationId xmlns:a16="http://schemas.microsoft.com/office/drawing/2014/main" id="{EF5701EF-2CD1-D104-0B09-29F893D41F59}"/>
              </a:ext>
            </a:extLst>
          </p:cNvPr>
          <p:cNvSpPr/>
          <p:nvPr/>
        </p:nvSpPr>
        <p:spPr>
          <a:xfrm>
            <a:off x="499533" y="1986709"/>
            <a:ext cx="6108700" cy="3889619"/>
          </a:xfrm>
          <a:prstGeom prst="roundRect">
            <a:avLst>
              <a:gd name="adj" fmla="val 4666"/>
            </a:avLst>
          </a:prstGeom>
          <a:solidFill>
            <a:schemeClr val="bg1"/>
          </a:solidFill>
          <a:ln>
            <a:noFill/>
          </a:ln>
          <a:effectLst>
            <a:outerShdw blurRad="50800" dist="228600" dir="240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3163C5C2-09E1-7206-48D2-FFB7D92D1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576" y="2422648"/>
            <a:ext cx="2043269" cy="541648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84F88573-CA23-4760-C31B-9EF03479BCFA}"/>
              </a:ext>
            </a:extLst>
          </p:cNvPr>
          <p:cNvSpPr txBox="1"/>
          <p:nvPr/>
        </p:nvSpPr>
        <p:spPr>
          <a:xfrm>
            <a:off x="872062" y="3400235"/>
            <a:ext cx="4341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Unlocking </a:t>
            </a:r>
            <a:r>
              <a:rPr lang="en-US" sz="1600" kern="1350" dirty="0">
                <a:solidFill>
                  <a:srgbClr val="044271"/>
                </a:solidFill>
                <a:latin typeface="Poppins" panose="00000500000000000000" pitchFamily="2" charset="0"/>
              </a:rPr>
              <a:t>n</a:t>
            </a:r>
            <a:r>
              <a:rPr kumimoji="0" lang="en-US" sz="1600" b="0" i="0" u="none" strike="noStrike" kern="1350" cap="none" spc="0" normalizeH="0" baseline="0" noProof="0" dirty="0" err="1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ew</a:t>
            </a:r>
            <a:r>
              <a:rPr kumimoji="0" lang="en-US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 markets with </a:t>
            </a:r>
            <a:r>
              <a:rPr kumimoji="0" lang="en-US" sz="1600" b="0" i="0" u="none" strike="noStrike" kern="1350" cap="none" spc="0" normalizeH="0" baseline="0" noProof="0" dirty="0" err="1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cleverQ</a:t>
            </a:r>
            <a:br>
              <a:rPr kumimoji="0" lang="en-US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</a:br>
            <a:br>
              <a:rPr kumimoji="0" lang="de-DE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market opportunity through the partnership of Axis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cleverQ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in a $1.2B+ industry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Poppins SemiBold" panose="00000700000000000000" pitchFamily="2" charset="0"/>
              <a:ea typeface="Calibri" panose="020F0502020204030204" pitchFamily="34" charset="0"/>
              <a:cs typeface="Poppins SemiBold" panose="00000700000000000000" pitchFamily="2" charset="0"/>
            </a:endParaRP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390624D5-524D-D69B-9878-B6B4893A3097}"/>
              </a:ext>
            </a:extLst>
          </p:cNvPr>
          <p:cNvSpPr txBox="1"/>
          <p:nvPr/>
        </p:nvSpPr>
        <p:spPr>
          <a:xfrm>
            <a:off x="872062" y="4967649"/>
            <a:ext cx="536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www.cleverq.us | info@cleverq.us | 786-709-9550</a:t>
            </a:r>
            <a:br>
              <a:rPr kumimoji="0" lang="en-US" sz="900" b="0" i="0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</a:br>
            <a:r>
              <a:rPr kumimoji="0" lang="en-US" sz="900" b="0" i="0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851 Ne 1st Ave Miami | FL 33132-1842 | (Paramount Miami World Center</a:t>
            </a:r>
            <a:r>
              <a:rPr kumimoji="0" lang="en-US" sz="900" b="0" i="1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 descr="A black and red logo&#10;&#10;AI-generated content may be incorrect.">
            <a:extLst>
              <a:ext uri="{FF2B5EF4-FFF2-40B4-BE49-F238E27FC236}">
                <a16:creationId xmlns:a16="http://schemas.microsoft.com/office/drawing/2014/main" id="{155C7A74-0999-D3B5-1D43-526CD1FE6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8" y="2444614"/>
            <a:ext cx="1366022" cy="4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94C31-278F-DC43-4CF4-DEEAFB43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0">
            <a:extLst>
              <a:ext uri="{FF2B5EF4-FFF2-40B4-BE49-F238E27FC236}">
                <a16:creationId xmlns:a16="http://schemas.microsoft.com/office/drawing/2014/main" id="{EE323FF3-4F37-8A76-38CB-DEF3B10728A3}"/>
              </a:ext>
            </a:extLst>
          </p:cNvPr>
          <p:cNvSpPr/>
          <p:nvPr/>
        </p:nvSpPr>
        <p:spPr>
          <a:xfrm>
            <a:off x="8818078" y="1477961"/>
            <a:ext cx="2523584" cy="25235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C0FF37C-E290-9C3F-491E-485473FD7038}"/>
              </a:ext>
            </a:extLst>
          </p:cNvPr>
          <p:cNvSpPr txBox="1"/>
          <p:nvPr/>
        </p:nvSpPr>
        <p:spPr>
          <a:xfrm>
            <a:off x="523410" y="616187"/>
            <a:ext cx="6232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Increasing Security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with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SOS module </a:t>
            </a:r>
            <a:r>
              <a:rPr lang="en-US" sz="2000">
                <a:latin typeface="Poppins Light" panose="00000400000000000000" pitchFamily="2" charset="0"/>
                <a:cs typeface="Poppins Light" panose="00000400000000000000" pitchFamily="2" charset="0"/>
              </a:rPr>
              <a:t>and Axis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cameras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BC172119-C48B-3CC4-A4EA-CD38C34C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A14FEC9D-DDC6-4C09-D33E-DE28E4FD4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01CF5494-580A-B19B-4E0B-AED48935FD71}"/>
              </a:ext>
            </a:extLst>
          </p:cNvPr>
          <p:cNvSpPr txBox="1"/>
          <p:nvPr/>
        </p:nvSpPr>
        <p:spPr>
          <a:xfrm>
            <a:off x="523411" y="2332718"/>
            <a:ext cx="427827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Workflow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SOS triggers from </a:t>
            </a:r>
            <a:r>
              <a:rPr lang="en-US" sz="1400" dirty="0" err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app or kiosk activate instant alerts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Axis cameras provide live video feed of the incident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Automatic linking of SOS event with corresponding camera view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Faster response times and higher situational awareness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Integrated system enhances both visitor and staff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9BE11-5186-8E31-AC42-17D0D696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404" y="1702253"/>
            <a:ext cx="1852949" cy="1898355"/>
          </a:xfrm>
          <a:prstGeom prst="rect">
            <a:avLst/>
          </a:prstGeom>
        </p:spPr>
      </p:pic>
      <p:pic>
        <p:nvPicPr>
          <p:cNvPr id="5" name="Picture 4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95E41878-A66A-CCBA-A2B6-8DC42364A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0455" y="1533065"/>
            <a:ext cx="1949224" cy="19492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C19A51-3D4E-614B-297B-63D781065D3E}"/>
              </a:ext>
            </a:extLst>
          </p:cNvPr>
          <p:cNvGrpSpPr/>
          <p:nvPr/>
        </p:nvGrpSpPr>
        <p:grpSpPr>
          <a:xfrm>
            <a:off x="10014879" y="4607923"/>
            <a:ext cx="1326783" cy="1529472"/>
            <a:chOff x="10014879" y="4607923"/>
            <a:chExt cx="1326783" cy="1529472"/>
          </a:xfrm>
        </p:grpSpPr>
        <p:sp>
          <p:nvSpPr>
            <p:cNvPr id="7" name="Ellipse 20">
              <a:extLst>
                <a:ext uri="{FF2B5EF4-FFF2-40B4-BE49-F238E27FC236}">
                  <a16:creationId xmlns:a16="http://schemas.microsoft.com/office/drawing/2014/main" id="{0167684E-3D39-922F-6CE8-52F9D14631CA}"/>
                </a:ext>
              </a:extLst>
            </p:cNvPr>
            <p:cNvSpPr/>
            <p:nvPr/>
          </p:nvSpPr>
          <p:spPr>
            <a:xfrm>
              <a:off x="10014879" y="4810612"/>
              <a:ext cx="1326783" cy="13267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C7E86A-F142-DAAE-3D34-C2F6C47A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82923" y="4607923"/>
              <a:ext cx="790694" cy="115511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75AE5-EC5B-F00A-10CC-884541861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455" y="4233562"/>
            <a:ext cx="2249376" cy="19038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AE3D96-BA3E-1777-BC9C-2C581489E6C3}"/>
              </a:ext>
            </a:extLst>
          </p:cNvPr>
          <p:cNvSpPr/>
          <p:nvPr/>
        </p:nvSpPr>
        <p:spPr>
          <a:xfrm>
            <a:off x="6557963" y="4684713"/>
            <a:ext cx="1350962" cy="70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C271D2-E200-4B72-24E7-893B0D6C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744" y="4764088"/>
            <a:ext cx="569730" cy="583690"/>
          </a:xfrm>
          <a:prstGeom prst="rect">
            <a:avLst/>
          </a:prstGeom>
        </p:spPr>
      </p:pic>
      <p:pic>
        <p:nvPicPr>
          <p:cNvPr id="18" name="Graphic 17" descr="Arrow: Straight with solid fill">
            <a:extLst>
              <a:ext uri="{FF2B5EF4-FFF2-40B4-BE49-F238E27FC236}">
                <a16:creationId xmlns:a16="http://schemas.microsoft.com/office/drawing/2014/main" id="{17A70771-4877-2E5D-39FC-4C39ADEFF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722350">
            <a:off x="7750925" y="2528041"/>
            <a:ext cx="969496" cy="914400"/>
          </a:xfrm>
          <a:prstGeom prst="rect">
            <a:avLst/>
          </a:prstGeom>
        </p:spPr>
      </p:pic>
      <p:pic>
        <p:nvPicPr>
          <p:cNvPr id="4" name="Graphic 3" descr="Arrow: Straight with solid fill">
            <a:extLst>
              <a:ext uri="{FF2B5EF4-FFF2-40B4-BE49-F238E27FC236}">
                <a16:creationId xmlns:a16="http://schemas.microsoft.com/office/drawing/2014/main" id="{A6A84BFC-0FF1-E350-1E37-423BBA5A4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00000">
            <a:off x="8437586" y="3794878"/>
            <a:ext cx="969496" cy="914400"/>
          </a:xfrm>
          <a:prstGeom prst="rect">
            <a:avLst/>
          </a:prstGeom>
        </p:spPr>
      </p:pic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95C77570-89C8-17B0-030D-26B1FCA697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833748">
            <a:off x="8663670" y="4933676"/>
            <a:ext cx="96949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B4CCC-2B83-5420-0375-6FE1FEB8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671B833-0D2A-848F-F4A4-497114FED859}"/>
              </a:ext>
            </a:extLst>
          </p:cNvPr>
          <p:cNvSpPr txBox="1"/>
          <p:nvPr/>
        </p:nvSpPr>
        <p:spPr>
          <a:xfrm>
            <a:off x="523410" y="616187"/>
            <a:ext cx="623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Benefits for Axis Sales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2D1B9C8C-CD8A-4170-69FC-61F9CCC4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C993207B-442E-7D44-3C62-08FF72A5F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84EE0433-3DD8-8C7B-946C-F1F05C96F6C8}"/>
              </a:ext>
            </a:extLst>
          </p:cNvPr>
          <p:cNvSpPr txBox="1"/>
          <p:nvPr/>
        </p:nvSpPr>
        <p:spPr>
          <a:xfrm>
            <a:off x="523410" y="2332718"/>
            <a:ext cx="492488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Extension of the Axis portfolio with a complete Customer Journey Management solution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Cross-selling potential: </a:t>
            </a:r>
            <a:br>
              <a:rPr lang="en-US" sz="14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4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Access Control + Video + cleverQ SaaS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Differentiation from competitors through real business value beyond security technology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Recurring SaaS revenues for partners</a:t>
            </a:r>
            <a:endParaRPr lang="en-US" sz="1400" dirty="0">
              <a:solidFill>
                <a:prstClr val="black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E9B610-F847-C63D-1518-487D04AF1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306" y="1764769"/>
            <a:ext cx="4056976" cy="4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4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120E9-B32F-FBA8-CE04-BBE0AC84C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54F5FF9-65AC-D70A-A7BB-96DD2F85E322}"/>
              </a:ext>
            </a:extLst>
          </p:cNvPr>
          <p:cNvSpPr txBox="1"/>
          <p:nvPr/>
        </p:nvSpPr>
        <p:spPr>
          <a:xfrm>
            <a:off x="523411" y="616187"/>
            <a:ext cx="10425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Application Scenarios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FBB533B-CDA5-DDBB-EB22-DBC4469C1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16724"/>
              </p:ext>
            </p:extLst>
          </p:nvPr>
        </p:nvGraphicFramePr>
        <p:xfrm>
          <a:off x="612310" y="2023139"/>
          <a:ext cx="10729352" cy="4044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24023">
                  <a:extLst>
                    <a:ext uri="{9D8B030D-6E8A-4147-A177-3AD203B41FA5}">
                      <a16:colId xmlns:a16="http://schemas.microsoft.com/office/drawing/2014/main" val="2721068049"/>
                    </a:ext>
                  </a:extLst>
                </a:gridCol>
                <a:gridCol w="3920067">
                  <a:extLst>
                    <a:ext uri="{9D8B030D-6E8A-4147-A177-3AD203B41FA5}">
                      <a16:colId xmlns:a16="http://schemas.microsoft.com/office/drawing/2014/main" val="217694173"/>
                    </a:ext>
                  </a:extLst>
                </a:gridCol>
                <a:gridCol w="4585262">
                  <a:extLst>
                    <a:ext uri="{9D8B030D-6E8A-4147-A177-3AD203B41FA5}">
                      <a16:colId xmlns:a16="http://schemas.microsoft.com/office/drawing/2014/main" val="2679732513"/>
                    </a:ext>
                  </a:extLst>
                </a:gridCol>
              </a:tblGrid>
              <a:tr h="555697">
                <a:tc>
                  <a:txBody>
                    <a:bodyPr/>
                    <a:lstStyle/>
                    <a:p>
                      <a:pPr>
                        <a:defRPr sz="1800" b="1"/>
                      </a:pPr>
                      <a:r>
                        <a:rPr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Scenario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800" b="1"/>
                      </a:pPr>
                      <a:r>
                        <a:rPr sz="16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Example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800" b="1"/>
                      </a:pPr>
                      <a:r>
                        <a:rPr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Benefit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1510304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Banks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Appointment-based access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Reduced counter workload, better use of consultation rooms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1742008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Hospitals / Labs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Access only when called (triage link)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Less crowding, smoother patient flow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80824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Government Offices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Entry only with active ticket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Increased security and orderly waiting areas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127133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Retail / Telco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Camera detects overcrowding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Automatic activation of additional kiosks/counters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3831694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Grocery Stores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Fresh food counters with ticketing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Fair, transparent service order and less congestion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4117616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Public Transportation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Boarding zones with QR/ticket check</a:t>
                      </a:r>
                    </a:p>
                  </a:txBody>
                  <a:tcPr marL="180000" marR="180000" marT="180000" marB="180000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Safer, more efficient passenger flow</a:t>
                      </a:r>
                    </a:p>
                  </a:txBody>
                  <a:tcPr marL="180000" marR="180000" marT="180000" marB="180000"/>
                </a:tc>
                <a:extLst>
                  <a:ext uri="{0D108BD9-81ED-4DB2-BD59-A6C34878D82A}">
                    <a16:rowId xmlns:a16="http://schemas.microsoft.com/office/drawing/2014/main" val="2616026328"/>
                  </a:ext>
                </a:extLst>
              </a:tr>
            </a:tbl>
          </a:graphicData>
        </a:graphic>
      </p:graphicFrame>
      <p:pic>
        <p:nvPicPr>
          <p:cNvPr id="9" name="Graphic 11">
            <a:extLst>
              <a:ext uri="{FF2B5EF4-FFF2-40B4-BE49-F238E27FC236}">
                <a16:creationId xmlns:a16="http://schemas.microsoft.com/office/drawing/2014/main" id="{4A4CC79A-F9DA-014F-42B5-DE6D95F7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0" name="Picture 9" descr="A black and red logo&#10;&#10;AI-generated content may be incorrect.">
            <a:extLst>
              <a:ext uri="{FF2B5EF4-FFF2-40B4-BE49-F238E27FC236}">
                <a16:creationId xmlns:a16="http://schemas.microsoft.com/office/drawing/2014/main" id="{E796EF2D-C660-2C71-EA1E-A8FA59E7F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97098-8EB8-265D-A6A6-A0D15C19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3F2CC36-73B6-FF4B-E182-23D1AE6F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90" r="8072"/>
          <a:stretch/>
        </p:blipFill>
        <p:spPr>
          <a:xfrm>
            <a:off x="-5679" y="0"/>
            <a:ext cx="12197679" cy="6856215"/>
          </a:xfrm>
          <a:prstGeom prst="rect">
            <a:avLst/>
          </a:prstGeom>
        </p:spPr>
      </p:pic>
      <p:sp>
        <p:nvSpPr>
          <p:cNvPr id="3" name="Rectangle: Rounded Corners 20">
            <a:extLst>
              <a:ext uri="{FF2B5EF4-FFF2-40B4-BE49-F238E27FC236}">
                <a16:creationId xmlns:a16="http://schemas.microsoft.com/office/drawing/2014/main" id="{CCBC95CD-6B51-F496-D651-A86D7027CB4A}"/>
              </a:ext>
            </a:extLst>
          </p:cNvPr>
          <p:cNvSpPr/>
          <p:nvPr/>
        </p:nvSpPr>
        <p:spPr>
          <a:xfrm>
            <a:off x="892505" y="2601357"/>
            <a:ext cx="6108700" cy="3889619"/>
          </a:xfrm>
          <a:prstGeom prst="roundRect">
            <a:avLst>
              <a:gd name="adj" fmla="val 4666"/>
            </a:avLst>
          </a:prstGeom>
          <a:solidFill>
            <a:schemeClr val="bg1"/>
          </a:solidFill>
          <a:ln>
            <a:noFill/>
          </a:ln>
          <a:effectLst>
            <a:outerShdw blurRad="50800" dist="228600" dir="240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E786FFA7-BD26-64EB-C9BD-4B8EEA40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548" y="3037296"/>
            <a:ext cx="2043269" cy="541648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CFD18ED4-E8C6-421D-8774-8E1FA5B40983}"/>
              </a:ext>
            </a:extLst>
          </p:cNvPr>
          <p:cNvSpPr txBox="1"/>
          <p:nvPr/>
        </p:nvSpPr>
        <p:spPr>
          <a:xfrm>
            <a:off x="1265034" y="4014883"/>
            <a:ext cx="4991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Capturing Growth in Queue Management</a:t>
            </a:r>
            <a:br>
              <a:rPr kumimoji="0" lang="en-US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</a:br>
            <a:br>
              <a:rPr kumimoji="0" lang="de-DE" sz="1600" b="0" i="0" u="none" strike="noStrike" kern="1350" cap="none" spc="0" normalizeH="0" baseline="0" noProof="0" dirty="0">
                <a:ln>
                  <a:noFill/>
                </a:ln>
                <a:solidFill>
                  <a:srgbClr val="04427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Potential to combine Video analytics and queue management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in a growing $1.2B+ sector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  <a:endParaRPr kumimoji="0" lang="de-DE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Poppins SemiBold" panose="00000700000000000000" pitchFamily="2" charset="0"/>
              <a:ea typeface="Calibri" panose="020F0502020204030204" pitchFamily="34" charset="0"/>
              <a:cs typeface="Poppins SemiBold" panose="00000700000000000000" pitchFamily="2" charset="0"/>
            </a:endParaRP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2E79DFE7-B0A7-6CFC-81AE-1B9EF95E7181}"/>
              </a:ext>
            </a:extLst>
          </p:cNvPr>
          <p:cNvSpPr txBox="1"/>
          <p:nvPr/>
        </p:nvSpPr>
        <p:spPr>
          <a:xfrm>
            <a:off x="1265034" y="5582297"/>
            <a:ext cx="536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www.cleverq.us | info@cleverq.us | 786-709-9550</a:t>
            </a:r>
            <a:br>
              <a:rPr kumimoji="0" lang="en-US" sz="900" b="0" i="0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</a:br>
            <a:r>
              <a:rPr kumimoji="0" lang="en-US" sz="900" b="0" i="0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851 Ne 1st Ave Miami | FL 33132-1842 | (Paramount Miami World Center</a:t>
            </a:r>
            <a:r>
              <a:rPr kumimoji="0" lang="en-US" sz="900" b="0" i="1" u="sng" strike="noStrike" kern="13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 descr="A black and red logo&#10;&#10;AI-generated content may be incorrect.">
            <a:extLst>
              <a:ext uri="{FF2B5EF4-FFF2-40B4-BE49-F238E27FC236}">
                <a16:creationId xmlns:a16="http://schemas.microsoft.com/office/drawing/2014/main" id="{DAACC0A4-8660-7D49-A6CF-6F4CA3FD7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90" y="3059262"/>
            <a:ext cx="1366022" cy="4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7859B-100B-9B00-324C-68901C0C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0BE299D6-A78C-3A69-C697-03DB4B221A79}"/>
              </a:ext>
            </a:extLst>
          </p:cNvPr>
          <p:cNvSpPr txBox="1"/>
          <p:nvPr/>
        </p:nvSpPr>
        <p:spPr>
          <a:xfrm>
            <a:off x="523410" y="2839581"/>
            <a:ext cx="6956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Market Size 2024: 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cs typeface="Poppins Light" panose="00000400000000000000" pitchFamily="2" charset="0"/>
              </a:rPr>
              <a:t>USD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cs typeface="Poppins Light" panose="00000400000000000000" pitchFamily="2" charset="0"/>
              </a:rPr>
              <a:t>1020.18 Million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Projected Market Size: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cs typeface="Poppins Light" panose="00000400000000000000" pitchFamily="2" charset="0"/>
              </a:rPr>
              <a:t>USD 1543.71 Million by 2030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CAGR Range: 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cs typeface="Poppins Light" panose="00000400000000000000" pitchFamily="2" charset="0"/>
              </a:rPr>
              <a:t>~5.5% – 7.5% → Stable, consistent growth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1D7C132-8754-08B9-BE68-067948497972}"/>
              </a:ext>
            </a:extLst>
          </p:cNvPr>
          <p:cNvSpPr txBox="1"/>
          <p:nvPr/>
        </p:nvSpPr>
        <p:spPr>
          <a:xfrm>
            <a:off x="523410" y="616187"/>
            <a:ext cx="6232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Queue Management Market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Market Facts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0707C70E-D776-6C48-E5DF-3F791B72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32800CF4-2BE4-3369-E316-F6ADBE0FF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CE6119-C066-BF72-DBEE-80BADB00F629}"/>
              </a:ext>
            </a:extLst>
          </p:cNvPr>
          <p:cNvSpPr/>
          <p:nvPr/>
        </p:nvSpPr>
        <p:spPr>
          <a:xfrm>
            <a:off x="8251204" y="2480272"/>
            <a:ext cx="5212156" cy="5212156"/>
          </a:xfrm>
          <a:prstGeom prst="ellipse">
            <a:avLst/>
          </a:prstGeom>
          <a:solidFill>
            <a:schemeClr val="bg1"/>
          </a:solidFill>
          <a:ln>
            <a:solidFill>
              <a:srgbClr val="1C3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36F19-407B-913D-44B9-DDEB40FB69FA}"/>
              </a:ext>
            </a:extLst>
          </p:cNvPr>
          <p:cNvSpPr txBox="1"/>
          <p:nvPr/>
        </p:nvSpPr>
        <p:spPr>
          <a:xfrm>
            <a:off x="523411" y="5427818"/>
            <a:ext cx="25245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Source: </a:t>
            </a:r>
            <a:r>
              <a:rPr lang="de-DE" sz="9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www.marketgrowthreports.com</a:t>
            </a:r>
            <a:endParaRPr lang="de-DE" sz="900" dirty="0">
              <a:solidFill>
                <a:prstClr val="black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5" name="Picture 14" descr="A group of people in the shape of a graph&#10;&#10;AI-generated content may be incorrect.">
            <a:extLst>
              <a:ext uri="{FF2B5EF4-FFF2-40B4-BE49-F238E27FC236}">
                <a16:creationId xmlns:a16="http://schemas.microsoft.com/office/drawing/2014/main" id="{71C8FA65-FBF0-CF61-9241-997F7A2D9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72" y="34290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4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EB5F4-26FA-DD6C-624D-61780543D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48681222-8965-2079-D8A1-6DF4AFF3745C}"/>
              </a:ext>
            </a:extLst>
          </p:cNvPr>
          <p:cNvSpPr txBox="1"/>
          <p:nvPr/>
        </p:nvSpPr>
        <p:spPr>
          <a:xfrm>
            <a:off x="523409" y="2356981"/>
            <a:ext cx="655472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North America leads with 38% market share; U.S. dominates with 87% of deployments.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56,000+ entities in U.S. use queue systems; Canada adoption rising in retail and government.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U.S. banks: 7,800+ branches with cloud queues, reporting 31% fewer customer complaints.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19,000+ healthcare institutions use queue systems for triage and appointments.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573387-672E-9892-0B7D-EFF15EC7FC05}"/>
              </a:ext>
            </a:extLst>
          </p:cNvPr>
          <p:cNvSpPr txBox="1"/>
          <p:nvPr/>
        </p:nvSpPr>
        <p:spPr>
          <a:xfrm>
            <a:off x="523410" y="616187"/>
            <a:ext cx="6232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Queue Management Market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</a:t>
            </a:r>
            <a:r>
              <a:rPr lang="en-US" sz="2000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ey</a:t>
            </a: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Market Facts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411F71A0-B3C1-F237-B013-2A55E066F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395E6D35-CBD9-5C96-9B40-F884F291A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3405060-E245-CFF2-F306-922DBF6CFF93}"/>
              </a:ext>
            </a:extLst>
          </p:cNvPr>
          <p:cNvSpPr/>
          <p:nvPr/>
        </p:nvSpPr>
        <p:spPr>
          <a:xfrm>
            <a:off x="8251204" y="2480272"/>
            <a:ext cx="5212156" cy="5212156"/>
          </a:xfrm>
          <a:prstGeom prst="ellipse">
            <a:avLst/>
          </a:prstGeom>
          <a:solidFill>
            <a:schemeClr val="bg1"/>
          </a:solidFill>
          <a:ln>
            <a:solidFill>
              <a:srgbClr val="1C3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86772-D49B-A85A-EB4D-384A8DABB46E}"/>
              </a:ext>
            </a:extLst>
          </p:cNvPr>
          <p:cNvSpPr txBox="1"/>
          <p:nvPr/>
        </p:nvSpPr>
        <p:spPr>
          <a:xfrm>
            <a:off x="523410" y="5427818"/>
            <a:ext cx="41634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Source: </a:t>
            </a:r>
            <a:r>
              <a:rPr lang="de-DE" sz="9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www.marketgrowthreports.com</a:t>
            </a:r>
            <a:endParaRPr lang="de-DE" sz="900" dirty="0">
              <a:solidFill>
                <a:prstClr val="black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83925D-3223-0B34-2B16-48B7DB7DA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204" y="3086571"/>
            <a:ext cx="3504762" cy="3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2C584-0C79-56AF-BFA0-D29DA9EA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FEB3413-F9B0-B969-A008-78498C25123A}"/>
              </a:ext>
            </a:extLst>
          </p:cNvPr>
          <p:cNvSpPr txBox="1"/>
          <p:nvPr/>
        </p:nvSpPr>
        <p:spPr>
          <a:xfrm>
            <a:off x="523411" y="616187"/>
            <a:ext cx="104257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Opportunities &amp; Challenges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&amp; how to address them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31BE1CC-1FAF-0BF6-A500-3028E08B3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75732"/>
              </p:ext>
            </p:extLst>
          </p:nvPr>
        </p:nvGraphicFramePr>
        <p:xfrm>
          <a:off x="612310" y="2251003"/>
          <a:ext cx="10729352" cy="39058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99926">
                  <a:extLst>
                    <a:ext uri="{9D8B030D-6E8A-4147-A177-3AD203B41FA5}">
                      <a16:colId xmlns:a16="http://schemas.microsoft.com/office/drawing/2014/main" val="2721068049"/>
                    </a:ext>
                  </a:extLst>
                </a:gridCol>
                <a:gridCol w="3399030">
                  <a:extLst>
                    <a:ext uri="{9D8B030D-6E8A-4147-A177-3AD203B41FA5}">
                      <a16:colId xmlns:a16="http://schemas.microsoft.com/office/drawing/2014/main" val="217694173"/>
                    </a:ext>
                  </a:extLst>
                </a:gridCol>
                <a:gridCol w="3930396">
                  <a:extLst>
                    <a:ext uri="{9D8B030D-6E8A-4147-A177-3AD203B41FA5}">
                      <a16:colId xmlns:a16="http://schemas.microsoft.com/office/drawing/2014/main" val="2679732513"/>
                    </a:ext>
                  </a:extLst>
                </a:gridCol>
              </a:tblGrid>
              <a:tr h="819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Customer Pain Points</a:t>
                      </a:r>
                      <a:endParaRPr lang="de-DE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Solution (Axis + </a:t>
                      </a:r>
                      <a:r>
                        <a:rPr lang="de-DE" sz="1600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cleverQ</a:t>
                      </a:r>
                      <a:r>
                        <a:rPr lang="de-DE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  <a:endParaRPr lang="de-DE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Added value for the customer</a:t>
                      </a:r>
                      <a:endParaRPr lang="de-DE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extLst>
                  <a:ext uri="{0D108BD9-81ED-4DB2-BD59-A6C34878D82A}">
                    <a16:rowId xmlns:a16="http://schemas.microsoft.com/office/drawing/2014/main" val="1510304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Uncontrolled access to service areas leads to overload.</a:t>
                      </a: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Access control by appointment or ticket-based entry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Better management of visitor flow </a:t>
                      </a:r>
                      <a:b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</a:b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(no access without appointment/call).</a:t>
                      </a:r>
                    </a:p>
                  </a:txBody>
                  <a:tcPr marL="180000" marR="180000" marT="180000" marB="180000" anchor="ctr"/>
                </a:tc>
                <a:extLst>
                  <a:ext uri="{0D108BD9-81ED-4DB2-BD59-A6C34878D82A}">
                    <a16:rowId xmlns:a16="http://schemas.microsoft.com/office/drawing/2014/main" val="1742008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Waiting times are non-transparent for customers.</a:t>
                      </a: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People counting and waiting area optimization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Transparent and fair waiting times.</a:t>
                      </a:r>
                    </a:p>
                  </a:txBody>
                  <a:tcPr marL="180000" marR="180000" marT="180000" marB="180000" anchor="ctr"/>
                </a:tc>
                <a:extLst>
                  <a:ext uri="{0D108BD9-81ED-4DB2-BD59-A6C34878D82A}">
                    <a16:rowId xmlns:a16="http://schemas.microsoft.com/office/drawing/2014/main" val="80824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Staff planning is often based only on ticket numbers, not on actual customer flows.</a:t>
                      </a: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Video analytics + queue data for accurate staff planning</a:t>
                      </a: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Efficient real time staff planning based on the actual number of people.</a:t>
                      </a:r>
                    </a:p>
                  </a:txBody>
                  <a:tcPr marL="180000" marR="180000" marT="180000" marB="180000" anchor="ctr"/>
                </a:tc>
                <a:extLst>
                  <a:ext uri="{0D108BD9-81ED-4DB2-BD59-A6C34878D82A}">
                    <a16:rowId xmlns:a16="http://schemas.microsoft.com/office/drawing/2014/main" val="127133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Growing security demands based on high visitor traffic</a:t>
                      </a: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Combined use of Axis cameras, access control and </a:t>
                      </a:r>
                      <a:r>
                        <a:rPr lang="en-US" sz="1200" kern="1200" noProof="0" dirty="0" err="1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cleverQ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 SOS module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Poppins Light" panose="00000400000000000000" pitchFamily="2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Increasing Security and reducing workload</a:t>
                      </a:r>
                      <a:endParaRPr lang="de-DE" sz="12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180000" marR="180000" marT="180000" marB="180000" anchor="ctr"/>
                </a:tc>
                <a:extLst>
                  <a:ext uri="{0D108BD9-81ED-4DB2-BD59-A6C34878D82A}">
                    <a16:rowId xmlns:a16="http://schemas.microsoft.com/office/drawing/2014/main" val="3831694326"/>
                  </a:ext>
                </a:extLst>
              </a:tr>
            </a:tbl>
          </a:graphicData>
        </a:graphic>
      </p:graphicFrame>
      <p:pic>
        <p:nvPicPr>
          <p:cNvPr id="9" name="Graphic 11">
            <a:extLst>
              <a:ext uri="{FF2B5EF4-FFF2-40B4-BE49-F238E27FC236}">
                <a16:creationId xmlns:a16="http://schemas.microsoft.com/office/drawing/2014/main" id="{D4CAAA1F-A069-45CF-44BE-382FDF6F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0" name="Picture 9" descr="A black and red logo&#10;&#10;AI-generated content may be incorrect.">
            <a:extLst>
              <a:ext uri="{FF2B5EF4-FFF2-40B4-BE49-F238E27FC236}">
                <a16:creationId xmlns:a16="http://schemas.microsoft.com/office/drawing/2014/main" id="{625273B0-FE24-83B3-591E-DC7B80563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984C035-A474-394F-5302-3C5C400EA2FA}"/>
              </a:ext>
            </a:extLst>
          </p:cNvPr>
          <p:cNvGrpSpPr/>
          <p:nvPr/>
        </p:nvGrpSpPr>
        <p:grpSpPr>
          <a:xfrm>
            <a:off x="3936062" y="3343021"/>
            <a:ext cx="3581687" cy="2530113"/>
            <a:chOff x="3936062" y="3343021"/>
            <a:chExt cx="3581687" cy="2530113"/>
          </a:xfrm>
          <a:solidFill>
            <a:srgbClr val="000000">
              <a:alpha val="52941"/>
            </a:srgbClr>
          </a:solidFill>
        </p:grpSpPr>
        <p:pic>
          <p:nvPicPr>
            <p:cNvPr id="5" name="Graphic 4" descr="Play with solid fill">
              <a:extLst>
                <a:ext uri="{FF2B5EF4-FFF2-40B4-BE49-F238E27FC236}">
                  <a16:creationId xmlns:a16="http://schemas.microsoft.com/office/drawing/2014/main" id="{29AC64FD-31A4-7977-18B3-9FBA1EDF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36062" y="3343021"/>
              <a:ext cx="171957" cy="171957"/>
            </a:xfrm>
            <a:prstGeom prst="rect">
              <a:avLst/>
            </a:prstGeom>
          </p:spPr>
        </p:pic>
        <p:pic>
          <p:nvPicPr>
            <p:cNvPr id="6" name="Graphic 5" descr="Play with solid fill">
              <a:extLst>
                <a:ext uri="{FF2B5EF4-FFF2-40B4-BE49-F238E27FC236}">
                  <a16:creationId xmlns:a16="http://schemas.microsoft.com/office/drawing/2014/main" id="{C26A45FF-751D-2425-6316-DE5A9DBFE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36062" y="4031983"/>
              <a:ext cx="171957" cy="171957"/>
            </a:xfrm>
            <a:prstGeom prst="rect">
              <a:avLst/>
            </a:prstGeom>
          </p:spPr>
        </p:pic>
        <p:pic>
          <p:nvPicPr>
            <p:cNvPr id="7" name="Graphic 6" descr="Play with solid fill">
              <a:extLst>
                <a:ext uri="{FF2B5EF4-FFF2-40B4-BE49-F238E27FC236}">
                  <a16:creationId xmlns:a16="http://schemas.microsoft.com/office/drawing/2014/main" id="{BCA4D2F1-4886-03F4-9C14-16056ADD8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36062" y="4866580"/>
              <a:ext cx="171957" cy="171957"/>
            </a:xfrm>
            <a:prstGeom prst="rect">
              <a:avLst/>
            </a:prstGeom>
          </p:spPr>
        </p:pic>
        <p:pic>
          <p:nvPicPr>
            <p:cNvPr id="8" name="Graphic 7" descr="Play with solid fill">
              <a:extLst>
                <a:ext uri="{FF2B5EF4-FFF2-40B4-BE49-F238E27FC236}">
                  <a16:creationId xmlns:a16="http://schemas.microsoft.com/office/drawing/2014/main" id="{917666D7-0415-3DA1-198F-F808CC021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36062" y="5701177"/>
              <a:ext cx="171957" cy="171957"/>
            </a:xfrm>
            <a:prstGeom prst="rect">
              <a:avLst/>
            </a:prstGeom>
          </p:spPr>
        </p:pic>
        <p:pic>
          <p:nvPicPr>
            <p:cNvPr id="11" name="Graphic 10" descr="Play with solid fill">
              <a:extLst>
                <a:ext uri="{FF2B5EF4-FFF2-40B4-BE49-F238E27FC236}">
                  <a16:creationId xmlns:a16="http://schemas.microsoft.com/office/drawing/2014/main" id="{2E81F23F-5C2F-34F2-AF6A-AB735FBA2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5792" y="3343021"/>
              <a:ext cx="171957" cy="171957"/>
            </a:xfrm>
            <a:prstGeom prst="rect">
              <a:avLst/>
            </a:prstGeom>
          </p:spPr>
        </p:pic>
        <p:pic>
          <p:nvPicPr>
            <p:cNvPr id="12" name="Graphic 11" descr="Play with solid fill">
              <a:extLst>
                <a:ext uri="{FF2B5EF4-FFF2-40B4-BE49-F238E27FC236}">
                  <a16:creationId xmlns:a16="http://schemas.microsoft.com/office/drawing/2014/main" id="{8CA872E6-2B02-D2B5-3EB0-9EB441372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5792" y="4031983"/>
              <a:ext cx="171957" cy="171957"/>
            </a:xfrm>
            <a:prstGeom prst="rect">
              <a:avLst/>
            </a:prstGeom>
          </p:spPr>
        </p:pic>
        <p:pic>
          <p:nvPicPr>
            <p:cNvPr id="13" name="Graphic 12" descr="Play with solid fill">
              <a:extLst>
                <a:ext uri="{FF2B5EF4-FFF2-40B4-BE49-F238E27FC236}">
                  <a16:creationId xmlns:a16="http://schemas.microsoft.com/office/drawing/2014/main" id="{290F06F0-781F-7B01-79C8-E2B8FA296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5792" y="4866580"/>
              <a:ext cx="171957" cy="171957"/>
            </a:xfrm>
            <a:prstGeom prst="rect">
              <a:avLst/>
            </a:prstGeom>
          </p:spPr>
        </p:pic>
        <p:pic>
          <p:nvPicPr>
            <p:cNvPr id="14" name="Graphic 13" descr="Play with solid fill">
              <a:extLst>
                <a:ext uri="{FF2B5EF4-FFF2-40B4-BE49-F238E27FC236}">
                  <a16:creationId xmlns:a16="http://schemas.microsoft.com/office/drawing/2014/main" id="{341BBDA6-6934-CDAC-43CA-28C4B289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5792" y="5701177"/>
              <a:ext cx="171957" cy="171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83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F3A21-433D-BA5F-72FC-A2AB968C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8B56443-BDF5-C340-0739-90A075EE8F4D}"/>
              </a:ext>
            </a:extLst>
          </p:cNvPr>
          <p:cNvSpPr txBox="1"/>
          <p:nvPr/>
        </p:nvSpPr>
        <p:spPr>
          <a:xfrm>
            <a:off x="523410" y="616187"/>
            <a:ext cx="6232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Access Control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by appointment or ticket-based entry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3002ACB5-BAF6-4458-B039-11474C4E8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2076F013-902C-203F-DB8C-A5AED62D5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F970FDE1-F5FF-1239-DF91-3005A2D148B0}"/>
              </a:ext>
            </a:extLst>
          </p:cNvPr>
          <p:cNvSpPr txBox="1"/>
          <p:nvPr/>
        </p:nvSpPr>
        <p:spPr>
          <a:xfrm>
            <a:off x="523410" y="2332718"/>
            <a:ext cx="510904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Workflow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Combination of Axis Access Control and </a:t>
            </a:r>
            <a:b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400" dirty="0" err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queuing and appointment booking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QR-code on tickets unlocks areas only when called (e.g., consultation room, lab, service counter).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Customers receive a QR code as appointment confirmation.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Access is granted only for the appointment time or up to XX minutes beforehand.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Professional, scalable setup for secure visitor access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850903-ABB3-B882-DB57-BF17A8727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288" y="2108199"/>
            <a:ext cx="1848628" cy="34290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96AA31A-2ABA-CC3E-A032-69821D413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3453" y="3485828"/>
            <a:ext cx="2279650" cy="22796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00D528-2AB4-0FEA-F432-D329E8E9B387}"/>
              </a:ext>
            </a:extLst>
          </p:cNvPr>
          <p:cNvCxnSpPr>
            <a:cxnSpLocks/>
          </p:cNvCxnSpPr>
          <p:nvPr/>
        </p:nvCxnSpPr>
        <p:spPr>
          <a:xfrm flipH="1">
            <a:off x="8102600" y="4552949"/>
            <a:ext cx="363538" cy="1"/>
          </a:xfrm>
          <a:prstGeom prst="line">
            <a:avLst/>
          </a:prstGeom>
          <a:ln w="19050">
            <a:solidFill>
              <a:srgbClr val="1C3B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8BE6EA17-D8FD-B95E-8A62-4C4F80F14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9797" y="4229341"/>
            <a:ext cx="647217" cy="64721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4362F9-33D2-4D22-AA65-AD7A2B6C241E}"/>
              </a:ext>
            </a:extLst>
          </p:cNvPr>
          <p:cNvCxnSpPr>
            <a:cxnSpLocks/>
          </p:cNvCxnSpPr>
          <p:nvPr/>
        </p:nvCxnSpPr>
        <p:spPr>
          <a:xfrm flipH="1">
            <a:off x="9228138" y="4552949"/>
            <a:ext cx="404812" cy="0"/>
          </a:xfrm>
          <a:prstGeom prst="line">
            <a:avLst/>
          </a:prstGeom>
          <a:ln w="19050">
            <a:solidFill>
              <a:srgbClr val="1C3B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31D54-D40D-C8BB-758A-3B48F2D89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9B1E00-955B-7841-D773-66212D014AFE}"/>
              </a:ext>
            </a:extLst>
          </p:cNvPr>
          <p:cNvSpPr txBox="1"/>
          <p:nvPr/>
        </p:nvSpPr>
        <p:spPr>
          <a:xfrm>
            <a:off x="523410" y="616187"/>
            <a:ext cx="6232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People counting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and waiting area optimization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93050082-5925-842D-883C-7AC3F346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EC99728E-B21D-B6D0-5756-7584D723E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F3B9ADCA-7B9E-E7C5-EE5F-C25CEC66D70A}"/>
              </a:ext>
            </a:extLst>
          </p:cNvPr>
          <p:cNvSpPr txBox="1"/>
          <p:nvPr/>
        </p:nvSpPr>
        <p:spPr>
          <a:xfrm>
            <a:off x="523410" y="4244244"/>
            <a:ext cx="37904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Workflow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Axis cameras capture real-time visitors counts in defined zones.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Kiosk queuing system auto-activates/deactivates based on predefined occupancy thresholds.</a:t>
            </a:r>
          </a:p>
        </p:txBody>
      </p:sp>
      <p:pic>
        <p:nvPicPr>
          <p:cNvPr id="9" name="Picture 8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B4D2F484-CE7C-FB8E-0473-8B2FC83B8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2390" y="1995345"/>
            <a:ext cx="1949224" cy="194922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ACBE0E3-0074-8D38-1310-EBDAB38C30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314" t="-1" r="35447" b="51362"/>
          <a:stretch>
            <a:fillRect/>
          </a:stretch>
        </p:blipFill>
        <p:spPr>
          <a:xfrm>
            <a:off x="7078083" y="1936814"/>
            <a:ext cx="2308910" cy="4271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AAACE2-EF74-2EEA-BA30-6C9E44D85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367" y="2270454"/>
            <a:ext cx="1126316" cy="37185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C8E75A-CE57-E409-5179-D39B5CED1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811" y="3480718"/>
            <a:ext cx="1470677" cy="272794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432EF6-DDFF-6CF4-49FF-AD907D666D80}"/>
              </a:ext>
            </a:extLst>
          </p:cNvPr>
          <p:cNvCxnSpPr/>
          <p:nvPr/>
        </p:nvCxnSpPr>
        <p:spPr>
          <a:xfrm>
            <a:off x="3347720" y="3172253"/>
            <a:ext cx="1173480" cy="0"/>
          </a:xfrm>
          <a:prstGeom prst="straightConnector1">
            <a:avLst/>
          </a:prstGeom>
          <a:ln w="19050">
            <a:solidFill>
              <a:srgbClr val="1C3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3E6A3-27F5-9E27-DE42-3ECD887E0C31}"/>
              </a:ext>
            </a:extLst>
          </p:cNvPr>
          <p:cNvCxnSpPr>
            <a:cxnSpLocks/>
          </p:cNvCxnSpPr>
          <p:nvPr/>
        </p:nvCxnSpPr>
        <p:spPr>
          <a:xfrm>
            <a:off x="6547778" y="3172253"/>
            <a:ext cx="767422" cy="0"/>
          </a:xfrm>
          <a:prstGeom prst="straightConnector1">
            <a:avLst/>
          </a:prstGeom>
          <a:ln w="19050">
            <a:solidFill>
              <a:srgbClr val="1C3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547B70-895D-B7F1-A1C5-32CE454158E5}"/>
              </a:ext>
            </a:extLst>
          </p:cNvPr>
          <p:cNvCxnSpPr>
            <a:cxnSpLocks/>
          </p:cNvCxnSpPr>
          <p:nvPr/>
        </p:nvCxnSpPr>
        <p:spPr>
          <a:xfrm>
            <a:off x="9329568" y="4003585"/>
            <a:ext cx="556155" cy="0"/>
          </a:xfrm>
          <a:prstGeom prst="straightConnector1">
            <a:avLst/>
          </a:prstGeom>
          <a:ln w="19050">
            <a:solidFill>
              <a:srgbClr val="1C3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1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93BD5-15FA-1E91-6FE8-89306F26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94CD89-8787-71FB-7509-B5A0992F7530}"/>
              </a:ext>
            </a:extLst>
          </p:cNvPr>
          <p:cNvSpPr/>
          <p:nvPr/>
        </p:nvSpPr>
        <p:spPr>
          <a:xfrm>
            <a:off x="5709920" y="3718095"/>
            <a:ext cx="5631741" cy="2015554"/>
          </a:xfrm>
          <a:prstGeom prst="roundRect">
            <a:avLst>
              <a:gd name="adj" fmla="val 657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1AE770-B214-AB6D-81C3-38C368B35923}"/>
              </a:ext>
            </a:extLst>
          </p:cNvPr>
          <p:cNvSpPr txBox="1"/>
          <p:nvPr/>
        </p:nvSpPr>
        <p:spPr>
          <a:xfrm>
            <a:off x="523410" y="616187"/>
            <a:ext cx="6232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Actual customer count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</a:b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Ticket-to-visitor reconciliation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75276C61-7051-9F0B-CE07-8AB91BC6C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05089913-DDB2-37FA-8805-790655456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7A219AE6-69FA-13CC-2167-75F54A2D0066}"/>
              </a:ext>
            </a:extLst>
          </p:cNvPr>
          <p:cNvSpPr txBox="1"/>
          <p:nvPr/>
        </p:nvSpPr>
        <p:spPr>
          <a:xfrm>
            <a:off x="523411" y="2332718"/>
            <a:ext cx="447531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Workflow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Axis cameras count individuals present in the waiting area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data tracks number of issued tickets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Cross-checking identifies discrepancies </a:t>
            </a:r>
            <a:b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(e.g., families/groups with one ticket)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Reliable customer count forms the basis for fair queuing and staff planning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Improved forecasting for peak times and resource allocation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31E67A-5B40-B333-A0E3-B49D4F1B0D68}"/>
              </a:ext>
            </a:extLst>
          </p:cNvPr>
          <p:cNvSpPr txBox="1"/>
          <p:nvPr/>
        </p:nvSpPr>
        <p:spPr>
          <a:xfrm>
            <a:off x="8205303" y="2285134"/>
            <a:ext cx="26519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180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 Actual Customers</a:t>
            </a:r>
          </a:p>
          <a:p>
            <a:pPr algn="r">
              <a:spcAft>
                <a:spcPts val="180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 8 Issued tickets</a:t>
            </a:r>
          </a:p>
          <a:p>
            <a:pPr lvl="0" algn="r">
              <a:spcAft>
                <a:spcPts val="180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10 Visitors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BC78F0-E282-78AF-E06A-F66CA1AE3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73" y="4251299"/>
            <a:ext cx="5342467" cy="12167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CE876BA-F383-9473-392E-C6ACFEE84B6E}"/>
              </a:ext>
            </a:extLst>
          </p:cNvPr>
          <p:cNvSpPr/>
          <p:nvPr/>
        </p:nvSpPr>
        <p:spPr>
          <a:xfrm>
            <a:off x="6553200" y="4251299"/>
            <a:ext cx="723900" cy="13367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02CE1C-D75B-4B58-28E9-E422553AA925}"/>
              </a:ext>
            </a:extLst>
          </p:cNvPr>
          <p:cNvSpPr/>
          <p:nvPr/>
        </p:nvSpPr>
        <p:spPr>
          <a:xfrm>
            <a:off x="9893300" y="4251298"/>
            <a:ext cx="723900" cy="13367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phic 35" descr="Arrow: Straight with solid fill">
            <a:extLst>
              <a:ext uri="{FF2B5EF4-FFF2-40B4-BE49-F238E27FC236}">
                <a16:creationId xmlns:a16="http://schemas.microsoft.com/office/drawing/2014/main" id="{1FF70D9E-1AB2-C3D3-C2C8-BA2DD898F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0734602" y="2291399"/>
            <a:ext cx="96949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9A581-C91D-1490-D984-336844AA8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5E793C9-9013-F139-9787-3848C8C2AA8D}"/>
              </a:ext>
            </a:extLst>
          </p:cNvPr>
          <p:cNvSpPr txBox="1"/>
          <p:nvPr/>
        </p:nvSpPr>
        <p:spPr>
          <a:xfrm>
            <a:off x="523410" y="616187"/>
            <a:ext cx="574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Automatic Queue Detection in Crowds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E0490B04-5E4A-30F7-083B-93662E4BB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FE719FD1-6A79-778B-94E3-EA3FCA73F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5DEF4CC8-816F-5A31-D581-659D3F40AFFA}"/>
              </a:ext>
            </a:extLst>
          </p:cNvPr>
          <p:cNvSpPr txBox="1"/>
          <p:nvPr/>
        </p:nvSpPr>
        <p:spPr>
          <a:xfrm>
            <a:off x="523411" y="2332718"/>
            <a:ext cx="427827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Workflow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Axis cameras analyze crowd movement and density in real time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Video analytics distinguish between random gatherings and actual queues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integration transforms detected queue into a structured digital queue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Dynamic kiosk activation if queues exceed thresholds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Staff alerted to manage additional counters or waiting areas</a:t>
            </a:r>
          </a:p>
        </p:txBody>
      </p:sp>
      <p:pic>
        <p:nvPicPr>
          <p:cNvPr id="5" name="Picture 4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B46A1398-2356-3359-758F-EAD9D991F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4941" y="1324980"/>
            <a:ext cx="1949224" cy="19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0A18D-B4E1-C727-E9FE-80C26B15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314" t="-2" r="35447" b="-4509"/>
          <a:stretch>
            <a:fillRect/>
          </a:stretch>
        </p:blipFill>
        <p:spPr>
          <a:xfrm>
            <a:off x="10430891" y="2770840"/>
            <a:ext cx="1083062" cy="4305599"/>
          </a:xfrm>
          <a:prstGeom prst="rect">
            <a:avLst/>
          </a:prstGeom>
        </p:spPr>
      </p:pic>
      <p:pic>
        <p:nvPicPr>
          <p:cNvPr id="14" name="Graphic 13" descr="Arrow: Straight with solid fill">
            <a:extLst>
              <a:ext uri="{FF2B5EF4-FFF2-40B4-BE49-F238E27FC236}">
                <a16:creationId xmlns:a16="http://schemas.microsoft.com/office/drawing/2014/main" id="{09F734C1-D9A4-8D58-9C31-D0F21ADA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9688508" y="4497514"/>
            <a:ext cx="639856" cy="6034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2722C9E-8AA4-68FD-B2F1-8FBA5ABBB22B}"/>
              </a:ext>
            </a:extLst>
          </p:cNvPr>
          <p:cNvGrpSpPr/>
          <p:nvPr/>
        </p:nvGrpSpPr>
        <p:grpSpPr>
          <a:xfrm>
            <a:off x="5699896" y="3429000"/>
            <a:ext cx="3730257" cy="2712762"/>
            <a:chOff x="5486735" y="3550671"/>
            <a:chExt cx="3730257" cy="2712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0EDCFDD-9D88-4EFD-8DC6-56DB86694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86735" y="3550671"/>
              <a:ext cx="3730257" cy="271276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EBB527-94AF-9DFF-0249-6F6273887FC7}"/>
                </a:ext>
              </a:extLst>
            </p:cNvPr>
            <p:cNvSpPr/>
            <p:nvPr/>
          </p:nvSpPr>
          <p:spPr>
            <a:xfrm>
              <a:off x="5686392" y="4419600"/>
              <a:ext cx="3530600" cy="10026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6836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C5E79-E58C-7AA4-5CBA-E716F556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14F3314-D0B0-82CB-40BE-052244C460FF}"/>
              </a:ext>
            </a:extLst>
          </p:cNvPr>
          <p:cNvSpPr txBox="1"/>
          <p:nvPr/>
        </p:nvSpPr>
        <p:spPr>
          <a:xfrm>
            <a:off x="523410" y="616187"/>
            <a:ext cx="5851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On-Demand Video Feed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42B6BC0C-8AC4-1F70-A517-95BD3C524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623" y="701122"/>
            <a:ext cx="724527" cy="192064"/>
          </a:xfrm>
          <a:prstGeom prst="rect">
            <a:avLst/>
          </a:prstGeom>
        </p:spPr>
      </p:pic>
      <p:pic>
        <p:nvPicPr>
          <p:cNvPr id="11" name="Picture 10" descr="A black and red logo&#10;&#10;AI-generated content may be incorrect.">
            <a:extLst>
              <a:ext uri="{FF2B5EF4-FFF2-40B4-BE49-F238E27FC236}">
                <a16:creationId xmlns:a16="http://schemas.microsoft.com/office/drawing/2014/main" id="{A9ECE5B7-8FD5-F28A-DE5A-81E27EBB9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82" y="701122"/>
            <a:ext cx="484380" cy="174377"/>
          </a:xfrm>
          <a:prstGeom prst="rect">
            <a:avLst/>
          </a:prstGeom>
        </p:spPr>
      </p:pic>
      <p:sp>
        <p:nvSpPr>
          <p:cNvPr id="6" name="Textfeld 11">
            <a:extLst>
              <a:ext uri="{FF2B5EF4-FFF2-40B4-BE49-F238E27FC236}">
                <a16:creationId xmlns:a16="http://schemas.microsoft.com/office/drawing/2014/main" id="{B716C4AC-3EC2-A8A3-961F-E77DBDDC39B7}"/>
              </a:ext>
            </a:extLst>
          </p:cNvPr>
          <p:cNvSpPr txBox="1"/>
          <p:nvPr/>
        </p:nvSpPr>
        <p:spPr>
          <a:xfrm>
            <a:off x="523411" y="2332718"/>
            <a:ext cx="427827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Workflow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One-click access to live video feeds of multiple areas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Real-time monitoring of waiting rooms, service counters, or entrance zones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Instant reaction when areas become overcrowded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Flexible response: open additional counters or redirect visitor flow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Quick support requests if problems or incidents occur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498783-60F8-C53B-556D-B7DA766C4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582" y="3083428"/>
            <a:ext cx="1266667" cy="1428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A184F3-803A-4D10-F68E-9C7AF9CB8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825" y="4520943"/>
            <a:ext cx="1333333" cy="1447619"/>
          </a:xfrm>
          <a:prstGeom prst="rect">
            <a:avLst/>
          </a:prstGeom>
        </p:spPr>
      </p:pic>
      <p:pic>
        <p:nvPicPr>
          <p:cNvPr id="33" name="Picture 32" descr="A white camera on a black background&#10;&#10;AI-generated content may be incorrect.">
            <a:extLst>
              <a:ext uri="{FF2B5EF4-FFF2-40B4-BE49-F238E27FC236}">
                <a16:creationId xmlns:a16="http://schemas.microsoft.com/office/drawing/2014/main" id="{C5FD4E63-272C-4D12-3A11-F9C95C784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32" y="1199196"/>
            <a:ext cx="1091514" cy="1091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CE2CB1-765F-8A3B-1836-24CDB51AC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389" y="5558103"/>
            <a:ext cx="1028571" cy="101904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CEAD3B6-1A3F-FCE2-8354-806ABDCCDEF8}"/>
              </a:ext>
            </a:extLst>
          </p:cNvPr>
          <p:cNvGrpSpPr/>
          <p:nvPr/>
        </p:nvGrpSpPr>
        <p:grpSpPr>
          <a:xfrm>
            <a:off x="8223630" y="1565522"/>
            <a:ext cx="3118032" cy="3066159"/>
            <a:chOff x="8223630" y="1565522"/>
            <a:chExt cx="3118032" cy="3066159"/>
          </a:xfrm>
        </p:grpSpPr>
        <p:sp>
          <p:nvSpPr>
            <p:cNvPr id="25" name="Ellipse 20">
              <a:extLst>
                <a:ext uri="{FF2B5EF4-FFF2-40B4-BE49-F238E27FC236}">
                  <a16:creationId xmlns:a16="http://schemas.microsoft.com/office/drawing/2014/main" id="{CD69055C-6CFE-2BB9-2891-65FC0257C3F2}"/>
                </a:ext>
              </a:extLst>
            </p:cNvPr>
            <p:cNvSpPr/>
            <p:nvPr/>
          </p:nvSpPr>
          <p:spPr>
            <a:xfrm>
              <a:off x="8818078" y="2108097"/>
              <a:ext cx="2523584" cy="25235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8E7C3B-BDB0-9201-3FB3-AF8264FF7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23630" y="1565522"/>
              <a:ext cx="1561461" cy="13215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BA8B3-320F-A07A-2CDA-7E8E5FC9B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5584" y="2724238"/>
              <a:ext cx="1428571" cy="140952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AA0190-ED02-4BBB-B727-BF1C7E4BB5D4}"/>
                </a:ext>
              </a:extLst>
            </p:cNvPr>
            <p:cNvSpPr/>
            <p:nvPr/>
          </p:nvSpPr>
          <p:spPr>
            <a:xfrm>
              <a:off x="8448675" y="1749425"/>
              <a:ext cx="1184275" cy="641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48F367-78D7-EF83-867E-4A51CBAF2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5655" y="1778364"/>
              <a:ext cx="537410" cy="583472"/>
            </a:xfrm>
            <a:prstGeom prst="rect">
              <a:avLst/>
            </a:prstGeom>
          </p:spPr>
        </p:pic>
      </p:grpSp>
      <p:pic>
        <p:nvPicPr>
          <p:cNvPr id="29" name="Graphic 28" descr="Arrow: Straight with solid fill">
            <a:extLst>
              <a:ext uri="{FF2B5EF4-FFF2-40B4-BE49-F238E27FC236}">
                <a16:creationId xmlns:a16="http://schemas.microsoft.com/office/drawing/2014/main" id="{040335BD-369D-989B-A853-D6A5576BB5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28600" y="3137858"/>
            <a:ext cx="790060" cy="745162"/>
          </a:xfrm>
          <a:prstGeom prst="rect">
            <a:avLst/>
          </a:prstGeom>
        </p:spPr>
      </p:pic>
      <p:pic>
        <p:nvPicPr>
          <p:cNvPr id="30" name="Graphic 29" descr="Arrow: Straight with solid fill">
            <a:extLst>
              <a:ext uri="{FF2B5EF4-FFF2-40B4-BE49-F238E27FC236}">
                <a16:creationId xmlns:a16="http://schemas.microsoft.com/office/drawing/2014/main" id="{9B8AF6A2-864A-E4A3-6C68-F53FF776EA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095721">
            <a:off x="8087670" y="4139418"/>
            <a:ext cx="790060" cy="745162"/>
          </a:xfrm>
          <a:prstGeom prst="rect">
            <a:avLst/>
          </a:prstGeom>
        </p:spPr>
      </p:pic>
      <p:pic>
        <p:nvPicPr>
          <p:cNvPr id="31" name="Graphic 30" descr="Arrow: Straight with solid fill">
            <a:extLst>
              <a:ext uri="{FF2B5EF4-FFF2-40B4-BE49-F238E27FC236}">
                <a16:creationId xmlns:a16="http://schemas.microsoft.com/office/drawing/2014/main" id="{6381AE9F-22B4-3BEF-2BE8-286AFB5DB8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704894">
            <a:off x="8964057" y="4768396"/>
            <a:ext cx="790060" cy="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81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Poppins Light</vt:lpstr>
      <vt:lpstr>Poppins</vt:lpstr>
      <vt:lpstr>Calibri Light</vt:lpstr>
      <vt:lpstr>Poppins SemiBold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Majewski</dc:creator>
  <cp:lastModifiedBy>Walter Majewski</cp:lastModifiedBy>
  <cp:revision>224</cp:revision>
  <dcterms:created xsi:type="dcterms:W3CDTF">2021-02-15T08:58:26Z</dcterms:created>
  <dcterms:modified xsi:type="dcterms:W3CDTF">2025-10-02T07:00:06Z</dcterms:modified>
</cp:coreProperties>
</file>