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372" r:id="rId2"/>
    <p:sldId id="399" r:id="rId3"/>
    <p:sldId id="422" r:id="rId4"/>
    <p:sldId id="374" r:id="rId5"/>
    <p:sldId id="419" r:id="rId6"/>
    <p:sldId id="417" r:id="rId7"/>
    <p:sldId id="416" r:id="rId8"/>
    <p:sldId id="420" r:id="rId9"/>
    <p:sldId id="423" r:id="rId10"/>
    <p:sldId id="400" r:id="rId11"/>
    <p:sldId id="401" r:id="rId12"/>
    <p:sldId id="402" r:id="rId13"/>
    <p:sldId id="403" r:id="rId14"/>
    <p:sldId id="404" r:id="rId15"/>
    <p:sldId id="405" r:id="rId16"/>
    <p:sldId id="406" r:id="rId17"/>
    <p:sldId id="407" r:id="rId18"/>
    <p:sldId id="408" r:id="rId19"/>
    <p:sldId id="409" r:id="rId20"/>
    <p:sldId id="410" r:id="rId21"/>
    <p:sldId id="411" r:id="rId22"/>
    <p:sldId id="412" r:id="rId23"/>
    <p:sldId id="413" r:id="rId24"/>
    <p:sldId id="414" r:id="rId25"/>
    <p:sldId id="426" r:id="rId26"/>
  </p:sldIdLst>
  <p:sldSz cx="12192000" cy="6858000"/>
  <p:notesSz cx="6858000" cy="9144000"/>
  <p:embeddedFontLst>
    <p:embeddedFont>
      <p:font typeface="Poppins" panose="00000500000000000000" pitchFamily="2" charset="0"/>
      <p:regular r:id="rId27"/>
      <p:bold r:id="rId28"/>
      <p:italic r:id="rId29"/>
      <p:boldItalic r:id="rId30"/>
    </p:embeddedFont>
    <p:embeddedFont>
      <p:font typeface="Poppins Light" panose="00000400000000000000" pitchFamily="2" charset="0"/>
      <p:regular r:id="rId31"/>
      <p:italic r:id="rId32"/>
    </p:embeddedFont>
    <p:embeddedFont>
      <p:font typeface="Poppins SemiBold" panose="00000700000000000000" pitchFamily="2" charset="0"/>
      <p:bold r:id="rId33"/>
      <p:boldItalic r:id="rId34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3B5B"/>
    <a:srgbClr val="F2F2F2"/>
    <a:srgbClr val="044271"/>
    <a:srgbClr val="000000"/>
    <a:srgbClr val="2E3B42"/>
    <a:srgbClr val="F2F5F8"/>
    <a:srgbClr val="5388D5"/>
    <a:srgbClr val="3D78CF"/>
    <a:srgbClr val="0061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Helle Formatvorlage 3 - Akz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3" autoAdjust="0"/>
    <p:restoredTop sz="94660"/>
  </p:normalViewPr>
  <p:slideViewPr>
    <p:cSldViewPr snapToGrid="0">
      <p:cViewPr>
        <p:scale>
          <a:sx n="125" d="100"/>
          <a:sy n="125" d="100"/>
        </p:scale>
        <p:origin x="1564" y="8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C06CF9-66AF-4C8C-8F70-8872B7D47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0881FBF-6181-4EEF-B89C-209EE21C02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84EBD1-1212-4F76-BBA6-1562A592D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17.12.2025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0B883F-F7EB-431E-A075-7CD9AC3E8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C86E06-4EA7-4EA8-9C06-445BBBA95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7020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B68AF3-0B0D-4F73-B693-4F5EF42F2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1E2E347-A4D0-4AC1-96BB-E4384CB82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D2FDA8-A054-4183-B8B2-91A8ED3BF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17.12.2025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3ECF99-834E-486A-A8E0-A0569A1FB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0944269-D590-405D-A0ED-94E889BA6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6494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CD658C3-61C8-4848-9060-B606C48ABA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C1CEEE3-31DC-495A-8EFB-C85A03BD4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52FDA2-0CF8-4DC1-B527-6B297478B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17.12.2025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768D2A4-59D3-4382-9653-0CC79043A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29D1F9-BB3F-43B8-AFE9-C8D3B6DC2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678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0AD928-9ADA-4D96-84C9-82BFFCFDC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2EA2C8A-B7AE-4EFB-8CDF-65B334DC5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32CE092-87EF-4B16-B0CD-E3DA61C27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17.12.2025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73FC3C-92C8-435D-88D1-2B983931B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43DDDB9-A499-4262-9410-EB808BE2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858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6F18F1-F4C9-472D-A50A-532A4B1F4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32BC02-0638-46F5-8DEB-9DD2998D35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E0A4C4-9FF0-46FC-A2FD-A669196B4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17.12.2025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1306C11-E1AD-4A62-A983-A44A9A864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EBC90F5-30EC-40AA-AC5E-DC18BC8D6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7906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2DD343-EB72-4DC3-BB04-C05C4CBCF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97F19BF-A43D-4F7C-B429-92246A0171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9273FD1-6F76-4ACC-AB03-A3F8B254A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6108204-2505-43C9-9D4E-78BA6C3D7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17.12.2025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23514AC-93EE-4068-B1F0-EF32CF2BA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9D2868A-48F1-4B5A-AB23-565A208CA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165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A4BEB9-590A-41EA-8F79-33F3DE742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BBF1481-12C0-43A2-8348-2BAA2ECBA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747134B-9D44-4A79-BFB4-23727F483E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AA57034-9436-45D4-A6DF-3C080E9E75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603D368-D9B8-493A-83AB-1CA14B2726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E05A0D4-9D88-4191-AEA4-ACA60AC42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17.12.2025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9FB7E56-E454-4D2D-B701-85EE5FD84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766E596-DF3E-46BB-BB9E-CC79EA603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6997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BBBD52-CD3C-4D72-8047-576BC9AE9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FE4D69A-9C08-48D1-8224-89948983D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17.12.2025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F6B4BD7-FD77-4680-9F7F-A7721107F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7B50984-6C85-4B29-AD51-7B5D1C107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6032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A45028A-A50F-48E5-A93F-784C47586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17.12.2025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39B054C-3343-4D74-ACE6-7B1EB6E6A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7A9E96C-58E7-4D3B-957E-071D712C0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6271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B3E557-94DE-41ED-80F8-A9C1134F1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473BD39-0D5E-4176-8C88-61844CD7B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36991DA-353D-4703-B6F1-8949A7B86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73B51C6-01DF-4CC5-88C7-D3F707C67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17.12.2025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F011546-F889-4A3D-8F58-B4043F0A0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77EA61F-845A-4533-8496-AF37A012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7183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A0C9C5-CA77-4937-A151-A38B45A06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9B04C9C-86DC-48FD-A67D-607D97DCF5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6E7494-A3F6-4493-A3FD-04BED23B8A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55946A8-A506-4656-A9A0-34DAEC7ED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17.12.2025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9258C94-9FA1-4F13-BD96-E22D06AB1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7E2832F-8370-48AF-AD57-48859246B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6401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61AA"/>
            </a:gs>
            <a:gs pos="100000">
              <a:srgbClr val="004D8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3C9707F-7C9D-48AF-9A22-C419B47F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03D0D37-A68C-4736-8036-D4EAFB23F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C6A94AD-9CFC-465E-ABC2-E0E9419081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D8A40-847B-433E-9A0E-DB43C2920DC3}" type="datetimeFigureOut">
              <a:rPr lang="de-DE" smtClean="0"/>
              <a:t>17.12.2025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73C02BC-1A5C-49B0-9E9E-D3CB708BE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FE653C-9712-4E63-844E-92D4CFD321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908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7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7.svg"/><Relationship Id="rId2" Type="http://schemas.openxmlformats.org/officeDocument/2006/relationships/image" Target="../media/image37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40.png"/><Relationship Id="rId7" Type="http://schemas.openxmlformats.org/officeDocument/2006/relationships/image" Target="../media/image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42.png"/><Relationship Id="rId7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4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44.png"/><Relationship Id="rId7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5.png"/><Relationship Id="rId10" Type="http://schemas.openxmlformats.org/officeDocument/2006/relationships/image" Target="../media/image7.svg"/><Relationship Id="rId4" Type="http://schemas.openxmlformats.org/officeDocument/2006/relationships/image" Target="../media/image25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6.png"/><Relationship Id="rId7" Type="http://schemas.openxmlformats.org/officeDocument/2006/relationships/image" Target="../media/image3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0.png"/><Relationship Id="rId7" Type="http://schemas.openxmlformats.org/officeDocument/2006/relationships/image" Target="../media/image3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54.png"/><Relationship Id="rId7" Type="http://schemas.openxmlformats.org/officeDocument/2006/relationships/image" Target="../media/image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57.png"/><Relationship Id="rId7" Type="http://schemas.openxmlformats.org/officeDocument/2006/relationships/image" Target="../media/image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7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3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7.svg"/><Relationship Id="rId4" Type="http://schemas.openxmlformats.org/officeDocument/2006/relationships/image" Target="../media/image15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7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19.png"/><Relationship Id="rId7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7.svg"/><Relationship Id="rId4" Type="http://schemas.openxmlformats.org/officeDocument/2006/relationships/image" Target="../media/image20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1.png"/><Relationship Id="rId7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7.svg"/><Relationship Id="rId3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.svg"/><Relationship Id="rId5" Type="http://schemas.openxmlformats.org/officeDocument/2006/relationships/image" Target="../media/image5.png"/><Relationship Id="rId10" Type="http://schemas.openxmlformats.org/officeDocument/2006/relationships/image" Target="../media/image2.png"/><Relationship Id="rId4" Type="http://schemas.openxmlformats.org/officeDocument/2006/relationships/image" Target="../media/image25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8.jpeg"/><Relationship Id="rId7" Type="http://schemas.openxmlformats.org/officeDocument/2006/relationships/image" Target="../media/image6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8027C0-694F-4704-E191-4BE8ED84C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 descr="Ein Bild, das Kleidung, Schuhwerk, Mann, Person enthält.&#10;&#10;KI-generierte Inhalte können fehlerhaft sein.">
            <a:extLst>
              <a:ext uri="{FF2B5EF4-FFF2-40B4-BE49-F238E27FC236}">
                <a16:creationId xmlns:a16="http://schemas.microsoft.com/office/drawing/2014/main" id="{BF8FDF6D-2C80-1A72-2467-EBE7A7C77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5" b="7845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3" name="Rectangle: Rounded Corners 20">
            <a:extLst>
              <a:ext uri="{FF2B5EF4-FFF2-40B4-BE49-F238E27FC236}">
                <a16:creationId xmlns:a16="http://schemas.microsoft.com/office/drawing/2014/main" id="{EF5701EF-2CD1-D104-0B09-29F893D41F59}"/>
              </a:ext>
            </a:extLst>
          </p:cNvPr>
          <p:cNvSpPr/>
          <p:nvPr/>
        </p:nvSpPr>
        <p:spPr>
          <a:xfrm>
            <a:off x="499533" y="1986709"/>
            <a:ext cx="6320367" cy="3889619"/>
          </a:xfrm>
          <a:prstGeom prst="roundRect">
            <a:avLst>
              <a:gd name="adj" fmla="val 4666"/>
            </a:avLst>
          </a:prstGeom>
          <a:solidFill>
            <a:schemeClr val="bg1"/>
          </a:solidFill>
          <a:ln>
            <a:noFill/>
          </a:ln>
          <a:effectLst>
            <a:outerShdw blurRad="50800" dist="228600" dir="2400000" sx="96000" sy="96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c 11">
            <a:extLst>
              <a:ext uri="{FF2B5EF4-FFF2-40B4-BE49-F238E27FC236}">
                <a16:creationId xmlns:a16="http://schemas.microsoft.com/office/drawing/2014/main" id="{3163C5C2-09E1-7206-48D2-FFB7D92D1F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6576" y="2422648"/>
            <a:ext cx="2043269" cy="541648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84F88573-CA23-4760-C31B-9EF03479BCFA}"/>
              </a:ext>
            </a:extLst>
          </p:cNvPr>
          <p:cNvSpPr txBox="1"/>
          <p:nvPr/>
        </p:nvSpPr>
        <p:spPr>
          <a:xfrm>
            <a:off x="872061" y="3400235"/>
            <a:ext cx="53636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350" cap="none" spc="0" normalizeH="0" baseline="0" noProof="0" dirty="0">
                <a:ln>
                  <a:noFill/>
                </a:ln>
                <a:solidFill>
                  <a:srgbClr val="04427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Eine integrierte Lösung für Terminbuchung, Besucherführung und Indoor Navigation</a:t>
            </a:r>
            <a:br>
              <a:rPr kumimoji="0" lang="en-US" sz="1600" b="0" i="0" u="none" strike="noStrike" kern="1350" cap="none" spc="0" normalizeH="0" baseline="0" noProof="0" dirty="0">
                <a:ln>
                  <a:noFill/>
                </a:ln>
                <a:solidFill>
                  <a:srgbClr val="04427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</a:br>
            <a:br>
              <a:rPr kumimoji="0" lang="de-DE" sz="1600" b="0" i="0" u="none" strike="noStrike" kern="1350" cap="none" spc="0" normalizeH="0" baseline="0" noProof="0" dirty="0">
                <a:ln>
                  <a:noFill/>
                </a:ln>
                <a:solidFill>
                  <a:srgbClr val="04427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</a:b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Wie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cleverQ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und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everguide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eine barrierefreie und moderne Customer Journey realisieren.</a:t>
            </a:r>
            <a:endParaRPr kumimoji="0" lang="de-DE" sz="1600" b="0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Poppins SemiBold" panose="00000700000000000000" pitchFamily="2" charset="0"/>
              <a:ea typeface="Calibri" panose="020F0502020204030204" pitchFamily="34" charset="0"/>
              <a:cs typeface="Poppins SemiBold" panose="00000700000000000000" pitchFamily="2" charset="0"/>
            </a:endParaRPr>
          </a:p>
        </p:txBody>
      </p:sp>
      <p:sp>
        <p:nvSpPr>
          <p:cNvPr id="6" name="TextBox 31">
            <a:extLst>
              <a:ext uri="{FF2B5EF4-FFF2-40B4-BE49-F238E27FC236}">
                <a16:creationId xmlns:a16="http://schemas.microsoft.com/office/drawing/2014/main" id="{390624D5-524D-D69B-9878-B6B4893A3097}"/>
              </a:ext>
            </a:extLst>
          </p:cNvPr>
          <p:cNvSpPr txBox="1"/>
          <p:nvPr/>
        </p:nvSpPr>
        <p:spPr>
          <a:xfrm>
            <a:off x="872062" y="5221169"/>
            <a:ext cx="5363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900" b="0" i="0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www.cleverq.</a:t>
            </a:r>
            <a:r>
              <a:rPr lang="en-US" sz="900" kern="1350" dirty="0">
                <a:solidFill>
                  <a:prstClr val="black"/>
                </a:solidFill>
                <a:latin typeface="Poppins" panose="00000500000000000000" pitchFamily="2" charset="0"/>
              </a:rPr>
              <a:t>de</a:t>
            </a:r>
            <a:r>
              <a:rPr kumimoji="0" lang="en-US" sz="900" b="0" i="0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 | info@cleverq.de | +</a:t>
            </a:r>
            <a:r>
              <a:rPr lang="en-US" sz="900" kern="1350" dirty="0">
                <a:solidFill>
                  <a:prstClr val="black"/>
                </a:solidFill>
                <a:latin typeface="Poppins" panose="00000500000000000000" pitchFamily="2" charset="0"/>
              </a:rPr>
              <a:t>49 (0)4327 253 98 30</a:t>
            </a:r>
            <a:br>
              <a:rPr kumimoji="0" lang="en-US" sz="900" b="0" i="0" u="sng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</a:br>
            <a:r>
              <a:rPr lang="en-US" sz="900" kern="1350" dirty="0" err="1">
                <a:solidFill>
                  <a:prstClr val="black"/>
                </a:solidFill>
                <a:latin typeface="Poppins" panose="00000500000000000000" pitchFamily="2" charset="0"/>
              </a:rPr>
              <a:t>cleverQ</a:t>
            </a:r>
            <a:r>
              <a:rPr lang="en-US" sz="900" kern="1350" dirty="0">
                <a:solidFill>
                  <a:prstClr val="black"/>
                </a:solidFill>
                <a:latin typeface="Poppins" panose="00000500000000000000" pitchFamily="2" charset="0"/>
              </a:rPr>
              <a:t> </a:t>
            </a:r>
            <a:r>
              <a:rPr lang="en-US" sz="900" kern="1350" dirty="0" err="1">
                <a:solidFill>
                  <a:prstClr val="black"/>
                </a:solidFill>
                <a:latin typeface="Poppins" panose="00000500000000000000" pitchFamily="2" charset="0"/>
              </a:rPr>
              <a:t>ist</a:t>
            </a:r>
            <a:r>
              <a:rPr lang="en-US" sz="900" kern="1350" dirty="0">
                <a:solidFill>
                  <a:prstClr val="black"/>
                </a:solidFill>
                <a:latin typeface="Poppins" panose="00000500000000000000" pitchFamily="2" charset="0"/>
              </a:rPr>
              <a:t> </a:t>
            </a:r>
            <a:r>
              <a:rPr lang="en-US" sz="900" kern="1350" dirty="0" err="1">
                <a:solidFill>
                  <a:prstClr val="black"/>
                </a:solidFill>
                <a:latin typeface="Poppins" panose="00000500000000000000" pitchFamily="2" charset="0"/>
              </a:rPr>
              <a:t>eine</a:t>
            </a:r>
            <a:r>
              <a:rPr lang="en-US" sz="900" kern="1350" dirty="0">
                <a:solidFill>
                  <a:prstClr val="black"/>
                </a:solidFill>
                <a:latin typeface="Poppins" panose="00000500000000000000" pitchFamily="2" charset="0"/>
              </a:rPr>
              <a:t> Marke der B.I.C. GmbH | </a:t>
            </a:r>
            <a:r>
              <a:rPr kumimoji="0" lang="de-DE" sz="900" b="0" i="0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Am </a:t>
            </a:r>
            <a:r>
              <a:rPr kumimoji="0" lang="de-DE" sz="900" b="0" i="0" strike="noStrike" kern="13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Farmböddel</a:t>
            </a:r>
            <a:r>
              <a:rPr kumimoji="0" lang="de-DE" sz="900" b="0" i="0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 7a | D- 24623 Großenaspe</a:t>
            </a:r>
            <a:endParaRPr kumimoji="0" lang="en-US" sz="900" b="0" i="1" strike="noStrike" kern="13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0820AF15-BDFB-A2AD-5DB2-6E3726CC8D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9323" y="3491865"/>
            <a:ext cx="1571046" cy="2914112"/>
          </a:xfrm>
          <a:prstGeom prst="rect">
            <a:avLst/>
          </a:prstGeom>
        </p:spPr>
      </p:pic>
      <p:pic>
        <p:nvPicPr>
          <p:cNvPr id="21" name="Grafik 20" descr="Ein Bild, das Screenshot, Handy, Kommunikationsgerät, mobiles Gerät enthält.&#10;&#10;KI-generierte Inhalte können fehlerhaft sein.">
            <a:extLst>
              <a:ext uri="{FF2B5EF4-FFF2-40B4-BE49-F238E27FC236}">
                <a16:creationId xmlns:a16="http://schemas.microsoft.com/office/drawing/2014/main" id="{A646A185-B159-42CD-7FD3-F466DE55F2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5704" y="3497236"/>
            <a:ext cx="1434626" cy="291883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A8912AA-C708-4CC3-FFEC-7D3527F8D5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3928" y="2508868"/>
            <a:ext cx="947737" cy="38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50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751EBA-EB2C-F8B0-0D3E-0EFB02BB1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7FFC6715-6810-6AE4-AD3D-F680D730014D}"/>
              </a:ext>
            </a:extLst>
          </p:cNvPr>
          <p:cNvSpPr txBox="1"/>
          <p:nvPr/>
        </p:nvSpPr>
        <p:spPr>
          <a:xfrm>
            <a:off x="523409" y="2356981"/>
            <a:ext cx="6417489" cy="3355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Präzise Erfassung von Position &amp; Blickrichtung der User</a:t>
            </a:r>
          </a:p>
          <a:p>
            <a:pPr marL="285750" lvl="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Präzise und aktuelle Karteninformationen, in denen Änderungen („Fahrstuhl außer Betrieb“) schnell eingepflegt werden können</a:t>
            </a:r>
          </a:p>
          <a:p>
            <a:pPr marL="285750" lvl="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Suche und </a:t>
            </a:r>
            <a:r>
              <a:rPr lang="de-DE" sz="1400" dirty="0" err="1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Guidance</a:t>
            </a: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zu Point-</a:t>
            </a:r>
            <a:r>
              <a:rPr lang="de-DE" sz="1400" dirty="0" err="1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of</a:t>
            </a: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-Interest, z.B. barrierefreie Toiletten über Treppen/Aufzüge nach dem 2-Sinne-Prinzip</a:t>
            </a:r>
          </a:p>
          <a:p>
            <a:pPr marL="285750" lvl="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Nutzbar auf allen modernen Smartphones ohne zusätzliche Geräte/Hardware auf Benutzerseite</a:t>
            </a:r>
          </a:p>
          <a:p>
            <a:pPr marL="285750" lvl="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Smartphone-App für Blinde und Sehende mit intuitiver Bedienung</a:t>
            </a:r>
          </a:p>
          <a:p>
            <a:pPr marL="285750" lvl="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Niedrige Kosten bei Installation und Wartung des Systems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019F9DB5-6BC9-CE0F-58F0-4CD8E98AF2F2}"/>
              </a:ext>
            </a:extLst>
          </p:cNvPr>
          <p:cNvSpPr txBox="1"/>
          <p:nvPr/>
        </p:nvSpPr>
        <p:spPr>
          <a:xfrm>
            <a:off x="523410" y="619432"/>
            <a:ext cx="60805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de-DE" sz="30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Grundlagen der digitalen Indoor Navigation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" name="Grafik 5">
            <a:extLst>
              <a:ext uri="{FF2B5EF4-FFF2-40B4-BE49-F238E27FC236}">
                <a16:creationId xmlns:a16="http://schemas.microsoft.com/office/drawing/2014/main" id="{9700F7FE-CF55-9FB5-9ACD-D7929E29C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439857" y="2552699"/>
            <a:ext cx="1819722" cy="3235061"/>
          </a:xfrm>
          <a:prstGeom prst="roundRect">
            <a:avLst>
              <a:gd name="adj" fmla="val 9127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04D3228C-6843-B38B-EB89-CCF7E6067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DDE3F6"/>
              </a:clrFrom>
              <a:clrTo>
                <a:srgbClr val="DDE3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87556" y="1495394"/>
            <a:ext cx="1805643" cy="3572690"/>
          </a:xfrm>
          <a:prstGeom prst="rect">
            <a:avLst/>
          </a:prstGeom>
        </p:spPr>
      </p:pic>
      <p:pic>
        <p:nvPicPr>
          <p:cNvPr id="4" name="Graphic 11">
            <a:extLst>
              <a:ext uri="{FF2B5EF4-FFF2-40B4-BE49-F238E27FC236}">
                <a16:creationId xmlns:a16="http://schemas.microsoft.com/office/drawing/2014/main" id="{6F29973F-0506-F27C-6820-B3A346744B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06793" y="717226"/>
            <a:ext cx="724527" cy="19206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B3E20DF-6CB9-F42A-F58C-3BDAF53257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85977" y="701122"/>
            <a:ext cx="470225" cy="19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910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410695-E99E-AA63-18AC-DA59B60D1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feld 21">
            <a:extLst>
              <a:ext uri="{FF2B5EF4-FFF2-40B4-BE49-F238E27FC236}">
                <a16:creationId xmlns:a16="http://schemas.microsoft.com/office/drawing/2014/main" id="{FD2A1622-90CE-2E73-09CE-C21E387E872C}"/>
              </a:ext>
            </a:extLst>
          </p:cNvPr>
          <p:cNvSpPr txBox="1"/>
          <p:nvPr/>
        </p:nvSpPr>
        <p:spPr>
          <a:xfrm>
            <a:off x="523410" y="619432"/>
            <a:ext cx="60805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de-DE" sz="30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Woran scheitern andere Lösungen regelmäßig?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6C2A9875-C082-772F-547F-5FB646AAA912}"/>
              </a:ext>
            </a:extLst>
          </p:cNvPr>
          <p:cNvSpPr/>
          <p:nvPr/>
        </p:nvSpPr>
        <p:spPr>
          <a:xfrm>
            <a:off x="406400" y="2403834"/>
            <a:ext cx="4825476" cy="1263192"/>
          </a:xfrm>
          <a:prstGeom prst="roundRect">
            <a:avLst>
              <a:gd name="adj" fmla="val 12954"/>
            </a:avLst>
          </a:prstGeom>
          <a:solidFill>
            <a:schemeClr val="bg1"/>
          </a:solidFill>
          <a:ln w="3175">
            <a:solidFill>
              <a:srgbClr val="1C3B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Zu ungenau und ohne Richtung!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„Wir können viele Anwendungen damit nicht realisieren.“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(ECE Projektmanagement)</a:t>
            </a: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951608EF-5775-6680-AFA5-72540B059437}"/>
              </a:ext>
            </a:extLst>
          </p:cNvPr>
          <p:cNvSpPr/>
          <p:nvPr/>
        </p:nvSpPr>
        <p:spPr>
          <a:xfrm>
            <a:off x="5657129" y="2403834"/>
            <a:ext cx="5291357" cy="1263192"/>
          </a:xfrm>
          <a:prstGeom prst="roundRect">
            <a:avLst>
              <a:gd name="adj" fmla="val 12954"/>
            </a:avLst>
          </a:prstGeom>
          <a:solidFill>
            <a:schemeClr val="bg1"/>
          </a:solidFill>
          <a:ln w="3175">
            <a:solidFill>
              <a:srgbClr val="1C3B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Hohe Installationskosten!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„Die alte Gebäudestruktur kann nicht mehr verändert werden.“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(Gedenkstätte Dachau)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C11281C9-1224-62D9-CBFF-6CB4F9DDA1B3}"/>
              </a:ext>
            </a:extLst>
          </p:cNvPr>
          <p:cNvSpPr/>
          <p:nvPr/>
        </p:nvSpPr>
        <p:spPr>
          <a:xfrm>
            <a:off x="406400" y="4158791"/>
            <a:ext cx="4825476" cy="1263192"/>
          </a:xfrm>
          <a:prstGeom prst="roundRect">
            <a:avLst>
              <a:gd name="adj" fmla="val 12954"/>
            </a:avLst>
          </a:prstGeom>
          <a:solidFill>
            <a:schemeClr val="bg1"/>
          </a:solidFill>
          <a:ln w="3175">
            <a:solidFill>
              <a:srgbClr val="1C3B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Hoher Wartungsaufwand!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„Die Batterien […] müssen ständig getauscht werden.“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(BVG)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A0591DD1-A9E6-63F5-683E-89C5C9FD152C}"/>
              </a:ext>
            </a:extLst>
          </p:cNvPr>
          <p:cNvSpPr/>
          <p:nvPr/>
        </p:nvSpPr>
        <p:spPr>
          <a:xfrm>
            <a:off x="5657129" y="4158791"/>
            <a:ext cx="5291356" cy="1263192"/>
          </a:xfrm>
          <a:prstGeom prst="roundRect">
            <a:avLst>
              <a:gd name="adj" fmla="val 12954"/>
            </a:avLst>
          </a:prstGeom>
          <a:solidFill>
            <a:schemeClr val="bg1"/>
          </a:solidFill>
          <a:ln w="3175">
            <a:solidFill>
              <a:srgbClr val="1C3B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Keine aktuellen Informationen!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„Unsere Raumnummern ändern sich häufig.“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(Gebäudebetreiber)</a:t>
            </a:r>
          </a:p>
        </p:txBody>
      </p:sp>
      <p:pic>
        <p:nvPicPr>
          <p:cNvPr id="2" name="Graphic 11">
            <a:extLst>
              <a:ext uri="{FF2B5EF4-FFF2-40B4-BE49-F238E27FC236}">
                <a16:creationId xmlns:a16="http://schemas.microsoft.com/office/drawing/2014/main" id="{D5233DB2-2B3B-9CA8-EAE2-49FE119D9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06793" y="717226"/>
            <a:ext cx="724527" cy="19206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7595FA0-9B96-06EE-21D5-10EDDBC91E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85977" y="701122"/>
            <a:ext cx="470225" cy="19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76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98B33C-61D6-C732-3DF9-BD97A86E2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feld 21">
            <a:extLst>
              <a:ext uri="{FF2B5EF4-FFF2-40B4-BE49-F238E27FC236}">
                <a16:creationId xmlns:a16="http://schemas.microsoft.com/office/drawing/2014/main" id="{3042448C-58B2-F678-AC73-C5685046054A}"/>
              </a:ext>
            </a:extLst>
          </p:cNvPr>
          <p:cNvSpPr txBox="1"/>
          <p:nvPr/>
        </p:nvSpPr>
        <p:spPr>
          <a:xfrm>
            <a:off x="523410" y="619432"/>
            <a:ext cx="60805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de-DE" sz="30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Übersicht der Technologielandschaft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" name="Grafik 1" descr="A diagram outlining accuracy and costs of various localization technologies. Only some can be used on smartphones.">
            <a:extLst>
              <a:ext uri="{FF2B5EF4-FFF2-40B4-BE49-F238E27FC236}">
                <a16:creationId xmlns:a16="http://schemas.microsoft.com/office/drawing/2014/main" id="{34B13894-B513-940A-5955-FB26CD035C5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705" y="2343170"/>
            <a:ext cx="7686400" cy="4114701"/>
          </a:xfrm>
          <a:prstGeom prst="rect">
            <a:avLst/>
          </a:prstGeom>
        </p:spPr>
      </p:pic>
      <p:grpSp>
        <p:nvGrpSpPr>
          <p:cNvPr id="3" name="Group 27">
            <a:extLst>
              <a:ext uri="{FF2B5EF4-FFF2-40B4-BE49-F238E27FC236}">
                <a16:creationId xmlns:a16="http://schemas.microsoft.com/office/drawing/2014/main" id="{7CA20904-FF14-DDD5-6390-299037D98784}"/>
              </a:ext>
            </a:extLst>
          </p:cNvPr>
          <p:cNvGrpSpPr/>
          <p:nvPr/>
        </p:nvGrpSpPr>
        <p:grpSpPr>
          <a:xfrm>
            <a:off x="704682" y="2336840"/>
            <a:ext cx="2979614" cy="3572751"/>
            <a:chOff x="304800" y="875071"/>
            <a:chExt cx="2271579" cy="2723771"/>
          </a:xfrm>
        </p:grpSpPr>
        <p:sp>
          <p:nvSpPr>
            <p:cNvPr id="4" name="Line Callout 2 26">
              <a:extLst>
                <a:ext uri="{FF2B5EF4-FFF2-40B4-BE49-F238E27FC236}">
                  <a16:creationId xmlns:a16="http://schemas.microsoft.com/office/drawing/2014/main" id="{0039533F-B49A-0922-A575-C79942941187}"/>
                </a:ext>
              </a:extLst>
            </p:cNvPr>
            <p:cNvSpPr/>
            <p:nvPr/>
          </p:nvSpPr>
          <p:spPr>
            <a:xfrm>
              <a:off x="304800" y="875071"/>
              <a:ext cx="2271579" cy="2723771"/>
            </a:xfrm>
            <a:prstGeom prst="borderCallout2">
              <a:avLst>
                <a:gd name="adj1" fmla="val 18092"/>
                <a:gd name="adj2" fmla="val 102168"/>
                <a:gd name="adj3" fmla="val 33561"/>
                <a:gd name="adj4" fmla="val 113172"/>
                <a:gd name="adj5" fmla="val 37111"/>
                <a:gd name="adj6" fmla="val 123728"/>
              </a:avLst>
            </a:prstGeom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noProof="0" dirty="0"/>
            </a:p>
          </p:txBody>
        </p:sp>
        <p:grpSp>
          <p:nvGrpSpPr>
            <p:cNvPr id="11" name="Group 25">
              <a:extLst>
                <a:ext uri="{FF2B5EF4-FFF2-40B4-BE49-F238E27FC236}">
                  <a16:creationId xmlns:a16="http://schemas.microsoft.com/office/drawing/2014/main" id="{9B7A946A-4D54-3AEA-2EC0-555A04F437F1}"/>
                </a:ext>
              </a:extLst>
            </p:cNvPr>
            <p:cNvGrpSpPr/>
            <p:nvPr/>
          </p:nvGrpSpPr>
          <p:grpSpPr>
            <a:xfrm>
              <a:off x="457200" y="1023418"/>
              <a:ext cx="1977608" cy="2384712"/>
              <a:chOff x="457200" y="1309059"/>
              <a:chExt cx="1977608" cy="2384712"/>
            </a:xfrm>
          </p:grpSpPr>
          <p:sp>
            <p:nvSpPr>
              <p:cNvPr id="12" name="Abgerundetes Rechteck 38">
                <a:extLst>
                  <a:ext uri="{FF2B5EF4-FFF2-40B4-BE49-F238E27FC236}">
                    <a16:creationId xmlns:a16="http://schemas.microsoft.com/office/drawing/2014/main" id="{2D71B66C-70BA-B618-ED7E-D42AA7739A54}"/>
                  </a:ext>
                </a:extLst>
              </p:cNvPr>
              <p:cNvSpPr/>
              <p:nvPr/>
            </p:nvSpPr>
            <p:spPr>
              <a:xfrm>
                <a:off x="851580" y="1309059"/>
                <a:ext cx="1573283" cy="269460"/>
              </a:xfrm>
              <a:prstGeom prst="round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de-DE" sz="1400" noProof="0" dirty="0">
                    <a:solidFill>
                      <a:srgbClr val="00B050"/>
                    </a:solidFill>
                    <a:effectLst/>
                    <a:latin typeface="Poppins Light" panose="00000400000000000000" pitchFamily="2" charset="0"/>
                    <a:cs typeface="Poppins Light" panose="00000400000000000000" pitchFamily="2" charset="0"/>
                  </a:rPr>
                  <a:t>Offline-fähig</a:t>
                </a:r>
              </a:p>
            </p:txBody>
          </p:sp>
          <p:sp>
            <p:nvSpPr>
              <p:cNvPr id="13" name="Abgerundetes Rechteck 39">
                <a:extLst>
                  <a:ext uri="{FF2B5EF4-FFF2-40B4-BE49-F238E27FC236}">
                    <a16:creationId xmlns:a16="http://schemas.microsoft.com/office/drawing/2014/main" id="{EF59A746-23B3-B3A5-B611-331818E2C589}"/>
                  </a:ext>
                </a:extLst>
              </p:cNvPr>
              <p:cNvSpPr/>
              <p:nvPr/>
            </p:nvSpPr>
            <p:spPr>
              <a:xfrm>
                <a:off x="851579" y="1734750"/>
                <a:ext cx="1573284" cy="269460"/>
              </a:xfrm>
              <a:prstGeom prst="round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de-DE" sz="1400" dirty="0">
                    <a:solidFill>
                      <a:srgbClr val="00B050"/>
                    </a:solidFill>
                    <a:latin typeface="Poppins Light" panose="00000400000000000000" pitchFamily="2" charset="0"/>
                    <a:cs typeface="Poppins Light" panose="00000400000000000000" pitchFamily="2" charset="0"/>
                  </a:rPr>
                  <a:t>Smartphone-basiert</a:t>
                </a:r>
              </a:p>
            </p:txBody>
          </p:sp>
          <p:sp>
            <p:nvSpPr>
              <p:cNvPr id="14" name="Abgerundetes Rechteck 40">
                <a:extLst>
                  <a:ext uri="{FF2B5EF4-FFF2-40B4-BE49-F238E27FC236}">
                    <a16:creationId xmlns:a16="http://schemas.microsoft.com/office/drawing/2014/main" id="{2835C166-2E1A-2BFE-77D2-7A6A31075089}"/>
                  </a:ext>
                </a:extLst>
              </p:cNvPr>
              <p:cNvSpPr/>
              <p:nvPr/>
            </p:nvSpPr>
            <p:spPr>
              <a:xfrm>
                <a:off x="849141" y="2571750"/>
                <a:ext cx="1573283" cy="266145"/>
              </a:xfrm>
              <a:prstGeom prst="round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de-DE" sz="1400" dirty="0">
                    <a:solidFill>
                      <a:srgbClr val="00B050"/>
                    </a:solidFill>
                    <a:latin typeface="Poppins Light" panose="00000400000000000000" pitchFamily="2" charset="0"/>
                    <a:cs typeface="Poppins Light" panose="00000400000000000000" pitchFamily="2" charset="0"/>
                  </a:rPr>
                  <a:t>Kostengünstig</a:t>
                </a:r>
              </a:p>
            </p:txBody>
          </p:sp>
          <p:sp>
            <p:nvSpPr>
              <p:cNvPr id="15" name="Abgerundetes Rechteck 41">
                <a:extLst>
                  <a:ext uri="{FF2B5EF4-FFF2-40B4-BE49-F238E27FC236}">
                    <a16:creationId xmlns:a16="http://schemas.microsoft.com/office/drawing/2014/main" id="{954FA01F-E539-AEDE-5141-48671A5C485E}"/>
                  </a:ext>
                </a:extLst>
              </p:cNvPr>
              <p:cNvSpPr/>
              <p:nvPr/>
            </p:nvSpPr>
            <p:spPr>
              <a:xfrm>
                <a:off x="854903" y="2990775"/>
                <a:ext cx="1560542" cy="277665"/>
              </a:xfrm>
              <a:prstGeom prst="round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de-DE" sz="1400" dirty="0">
                    <a:solidFill>
                      <a:srgbClr val="00B050"/>
                    </a:solidFill>
                    <a:latin typeface="Poppins Light" panose="00000400000000000000" pitchFamily="2" charset="0"/>
                    <a:cs typeface="Poppins Light" panose="00000400000000000000" pitchFamily="2" charset="0"/>
                  </a:rPr>
                  <a:t>Zuverlässig</a:t>
                </a:r>
              </a:p>
            </p:txBody>
          </p:sp>
          <p:sp>
            <p:nvSpPr>
              <p:cNvPr id="16" name="Abgerundetes Rechteck 42">
                <a:extLst>
                  <a:ext uri="{FF2B5EF4-FFF2-40B4-BE49-F238E27FC236}">
                    <a16:creationId xmlns:a16="http://schemas.microsoft.com/office/drawing/2014/main" id="{5033BA32-8F03-1F8F-463E-DAD583F5F0BA}"/>
                  </a:ext>
                </a:extLst>
              </p:cNvPr>
              <p:cNvSpPr/>
              <p:nvPr/>
            </p:nvSpPr>
            <p:spPr>
              <a:xfrm>
                <a:off x="861525" y="3421320"/>
                <a:ext cx="1573283" cy="266144"/>
              </a:xfrm>
              <a:prstGeom prst="round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de-DE" sz="1400" dirty="0">
                    <a:solidFill>
                      <a:srgbClr val="00B050"/>
                    </a:solidFill>
                    <a:latin typeface="Poppins Light" panose="00000400000000000000" pitchFamily="2" charset="0"/>
                    <a:cs typeface="Poppins Light" panose="00000400000000000000" pitchFamily="2" charset="0"/>
                  </a:rPr>
                  <a:t>Richtungsweisend</a:t>
                </a:r>
              </a:p>
            </p:txBody>
          </p:sp>
          <p:sp>
            <p:nvSpPr>
              <p:cNvPr id="17" name="Abgerundetes Rechteck 87">
                <a:extLst>
                  <a:ext uri="{FF2B5EF4-FFF2-40B4-BE49-F238E27FC236}">
                    <a16:creationId xmlns:a16="http://schemas.microsoft.com/office/drawing/2014/main" id="{0A385672-2D26-AF36-9587-91284F3E2DE2}"/>
                  </a:ext>
                </a:extLst>
              </p:cNvPr>
              <p:cNvSpPr/>
              <p:nvPr/>
            </p:nvSpPr>
            <p:spPr>
              <a:xfrm>
                <a:off x="851578" y="2154907"/>
                <a:ext cx="1573283" cy="266146"/>
              </a:xfrm>
              <a:prstGeom prst="round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de-DE" sz="1400" dirty="0">
                    <a:solidFill>
                      <a:srgbClr val="00B050"/>
                    </a:solidFill>
                    <a:latin typeface="Poppins Light" panose="00000400000000000000" pitchFamily="2" charset="0"/>
                    <a:cs typeface="Poppins Light" panose="00000400000000000000" pitchFamily="2" charset="0"/>
                  </a:rPr>
                  <a:t>Hochgenau</a:t>
                </a:r>
              </a:p>
            </p:txBody>
          </p:sp>
          <p:pic>
            <p:nvPicPr>
              <p:cNvPr id="18" name="Bild 9" descr="check.png">
                <a:extLst>
                  <a:ext uri="{FF2B5EF4-FFF2-40B4-BE49-F238E27FC236}">
                    <a16:creationId xmlns:a16="http://schemas.microsoft.com/office/drawing/2014/main" id="{32EB8569-8C5A-FB61-9363-919FA08EF7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7072" y="1310549"/>
                <a:ext cx="263430" cy="266147"/>
              </a:xfrm>
              <a:prstGeom prst="rect">
                <a:avLst/>
              </a:prstGeom>
            </p:spPr>
          </p:pic>
          <p:pic>
            <p:nvPicPr>
              <p:cNvPr id="19" name="Bild 77" descr="check.png">
                <a:extLst>
                  <a:ext uri="{FF2B5EF4-FFF2-40B4-BE49-F238E27FC236}">
                    <a16:creationId xmlns:a16="http://schemas.microsoft.com/office/drawing/2014/main" id="{654ED223-54C2-A718-6ED9-E05A981C9D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7072" y="1753195"/>
                <a:ext cx="263430" cy="266147"/>
              </a:xfrm>
              <a:prstGeom prst="rect">
                <a:avLst/>
              </a:prstGeom>
            </p:spPr>
          </p:pic>
          <p:pic>
            <p:nvPicPr>
              <p:cNvPr id="20" name="Bild 78" descr="check.png">
                <a:extLst>
                  <a:ext uri="{FF2B5EF4-FFF2-40B4-BE49-F238E27FC236}">
                    <a16:creationId xmlns:a16="http://schemas.microsoft.com/office/drawing/2014/main" id="{94E615B0-9086-00BA-1402-1CA73AD9A8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1461" y="2172728"/>
                <a:ext cx="263430" cy="266147"/>
              </a:xfrm>
              <a:prstGeom prst="rect">
                <a:avLst/>
              </a:prstGeom>
            </p:spPr>
          </p:pic>
          <p:pic>
            <p:nvPicPr>
              <p:cNvPr id="21" name="Bild 84" descr="check.png">
                <a:extLst>
                  <a:ext uri="{FF2B5EF4-FFF2-40B4-BE49-F238E27FC236}">
                    <a16:creationId xmlns:a16="http://schemas.microsoft.com/office/drawing/2014/main" id="{AEF62A9B-DB86-3B4B-85E3-1C0A1BE036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9024" y="2571206"/>
                <a:ext cx="263430" cy="266147"/>
              </a:xfrm>
              <a:prstGeom prst="rect">
                <a:avLst/>
              </a:prstGeom>
            </p:spPr>
          </p:pic>
          <p:pic>
            <p:nvPicPr>
              <p:cNvPr id="23" name="Bild 85" descr="check.png">
                <a:extLst>
                  <a:ext uri="{FF2B5EF4-FFF2-40B4-BE49-F238E27FC236}">
                    <a16:creationId xmlns:a16="http://schemas.microsoft.com/office/drawing/2014/main" id="{2A23E1D0-47B7-0AE8-A639-6984049F9B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7200" y="3008597"/>
                <a:ext cx="263430" cy="266147"/>
              </a:xfrm>
              <a:prstGeom prst="rect">
                <a:avLst/>
              </a:prstGeom>
            </p:spPr>
          </p:pic>
          <p:pic>
            <p:nvPicPr>
              <p:cNvPr id="24" name="Bild 86" descr="check.png">
                <a:extLst>
                  <a:ext uri="{FF2B5EF4-FFF2-40B4-BE49-F238E27FC236}">
                    <a16:creationId xmlns:a16="http://schemas.microsoft.com/office/drawing/2014/main" id="{78D1DC24-3B03-045F-C3E5-C3EADBEECC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1408" y="3427624"/>
                <a:ext cx="263430" cy="266147"/>
              </a:xfrm>
              <a:prstGeom prst="rect">
                <a:avLst/>
              </a:prstGeom>
            </p:spPr>
          </p:pic>
        </p:grpSp>
      </p:grpSp>
      <p:pic>
        <p:nvPicPr>
          <p:cNvPr id="5" name="Graphic 11">
            <a:extLst>
              <a:ext uri="{FF2B5EF4-FFF2-40B4-BE49-F238E27FC236}">
                <a16:creationId xmlns:a16="http://schemas.microsoft.com/office/drawing/2014/main" id="{3EC3AFCF-578F-82AB-0840-5DEE6D6A6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06793" y="717226"/>
            <a:ext cx="724527" cy="19206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BCE6751-1623-8C6C-7DDC-D6E34F4E4E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85977" y="701122"/>
            <a:ext cx="470225" cy="19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93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D6BE4D-26B4-2CCA-4397-D56C0A0E7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Clipart, Darstellung, Cartoon enthält.&#10;&#10;KI-generierte Inhalte können fehlerhaft sein.">
            <a:extLst>
              <a:ext uri="{FF2B5EF4-FFF2-40B4-BE49-F238E27FC236}">
                <a16:creationId xmlns:a16="http://schemas.microsoft.com/office/drawing/2014/main" id="{B0F04B9F-F5F9-A2B7-E4A0-B3DDDBAE8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177" y="2139589"/>
            <a:ext cx="3541127" cy="3984390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BD7EB8AC-3AE5-66E4-42DB-E01346916002}"/>
              </a:ext>
            </a:extLst>
          </p:cNvPr>
          <p:cNvSpPr txBox="1"/>
          <p:nvPr/>
        </p:nvSpPr>
        <p:spPr>
          <a:xfrm>
            <a:off x="523410" y="619432"/>
            <a:ext cx="60805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de-DE" sz="30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Die Technologie hinter dem </a:t>
            </a:r>
            <a:r>
              <a:rPr lang="de-DE" sz="3000" dirty="0" err="1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everguide</a:t>
            </a:r>
            <a:r>
              <a:rPr lang="de-DE" sz="30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-System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A74352F-C47B-342D-0223-289EE02A761E}"/>
              </a:ext>
            </a:extLst>
          </p:cNvPr>
          <p:cNvSpPr txBox="1"/>
          <p:nvPr/>
        </p:nvSpPr>
        <p:spPr>
          <a:xfrm>
            <a:off x="523410" y="2159646"/>
            <a:ext cx="6060930" cy="39843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de-DE"/>
            </a:defPPr>
            <a:lvl1pPr indent="0"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Font typeface="Arial"/>
              <a:buNone/>
              <a:defRPr sz="1500">
                <a:solidFill>
                  <a:srgbClr val="626262"/>
                </a:solidFill>
              </a:defRPr>
            </a:lvl1pPr>
            <a:lvl2pPr marL="0" lvl="1" indent="0"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Clr>
                <a:srgbClr val="39A8E0"/>
              </a:buClr>
              <a:buFont typeface="Arial"/>
              <a:buNone/>
              <a:defRPr sz="1500">
                <a:solidFill>
                  <a:srgbClr val="626262"/>
                </a:solidFill>
              </a:defRPr>
            </a:lvl2pPr>
            <a:lvl3pPr marL="360363" indent="-182563">
              <a:spcBef>
                <a:spcPct val="20000"/>
              </a:spcBef>
              <a:buClr>
                <a:srgbClr val="39A8E0"/>
              </a:buClr>
              <a:buFont typeface="Symbol" charset="2"/>
              <a:buChar char="-"/>
              <a:tabLst/>
              <a:defRPr sz="1500">
                <a:solidFill>
                  <a:srgbClr val="626262"/>
                </a:solidFill>
              </a:defRPr>
            </a:lvl3pPr>
            <a:lvl4pPr marL="538163" indent="-177800">
              <a:spcBef>
                <a:spcPct val="20000"/>
              </a:spcBef>
              <a:buClr>
                <a:srgbClr val="FED061"/>
              </a:buClr>
              <a:buFont typeface="Symbol" charset="2"/>
              <a:buChar char="-"/>
              <a:defRPr sz="1200">
                <a:solidFill>
                  <a:srgbClr val="626262"/>
                </a:solidFill>
              </a:defRPr>
            </a:lvl4pPr>
            <a:lvl5pPr marL="719138" indent="-180975">
              <a:spcBef>
                <a:spcPct val="20000"/>
              </a:spcBef>
              <a:buFont typeface="Symbol" charset="2"/>
              <a:buChar char="-"/>
              <a:defRPr sz="1200">
                <a:solidFill>
                  <a:srgbClr val="626262"/>
                </a:solidFill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de-DE" sz="1400" noProof="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Moderne Beschilderung an oder nahe der Decke, im Gebäude spärlich verteilt - </a:t>
            </a:r>
            <a:r>
              <a:rPr lang="de-DE" sz="1400" b="1" noProof="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keine Batterien oder Strom erforderlich.</a:t>
            </a:r>
          </a:p>
          <a:p>
            <a:endParaRPr lang="de-DE" sz="14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r>
              <a:rPr lang="de-DE" sz="140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Während der normalen Handynutzung werden Position und Orientierung des Nutzers kontinuierlich über die Beschilderung mit der Frontkamera aktualisiert.</a:t>
            </a:r>
          </a:p>
          <a:p>
            <a:r>
              <a:rPr lang="de-DE" sz="140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Die Lokalisierung erfolgt auch ohne Beschilderung kontinuierlich über die eingebauten Sensoren des Smartphones.</a:t>
            </a:r>
          </a:p>
          <a:p>
            <a:endParaRPr lang="de-DE" sz="14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r>
              <a:rPr lang="de-DE" sz="140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Alle Berechnungen erfolgen direkt auf Ihrem Gerät - funktioniert offline ohne Internet.</a:t>
            </a:r>
          </a:p>
          <a:p>
            <a:r>
              <a:rPr lang="de-DE" sz="140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Native App und SDKs für iOS und Android verfügbar.</a:t>
            </a:r>
          </a:p>
          <a:p>
            <a:endParaRPr lang="de-DE" sz="14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de-DE" sz="1400" b="1" noProof="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E40E370B-AA82-FB32-6AF1-A0482A9E73EE}"/>
              </a:ext>
            </a:extLst>
          </p:cNvPr>
          <p:cNvCxnSpPr>
            <a:cxnSpLocks/>
          </p:cNvCxnSpPr>
          <p:nvPr/>
        </p:nvCxnSpPr>
        <p:spPr>
          <a:xfrm>
            <a:off x="5816338" y="2592371"/>
            <a:ext cx="3592878" cy="0"/>
          </a:xfrm>
          <a:prstGeom prst="straightConnector1">
            <a:avLst/>
          </a:prstGeom>
          <a:ln>
            <a:solidFill>
              <a:srgbClr val="1C3B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DB9D62C6-B394-9602-EB28-D78C00044296}"/>
              </a:ext>
            </a:extLst>
          </p:cNvPr>
          <p:cNvCxnSpPr>
            <a:cxnSpLocks/>
          </p:cNvCxnSpPr>
          <p:nvPr/>
        </p:nvCxnSpPr>
        <p:spPr>
          <a:xfrm>
            <a:off x="6604000" y="3555476"/>
            <a:ext cx="2536042" cy="0"/>
          </a:xfrm>
          <a:prstGeom prst="straightConnector1">
            <a:avLst/>
          </a:prstGeom>
          <a:ln>
            <a:solidFill>
              <a:srgbClr val="1C3B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1CB3CE77-EA1F-C7DA-A8CA-05C9C62E80E4}"/>
              </a:ext>
            </a:extLst>
          </p:cNvPr>
          <p:cNvCxnSpPr>
            <a:cxnSpLocks/>
          </p:cNvCxnSpPr>
          <p:nvPr/>
        </p:nvCxnSpPr>
        <p:spPr>
          <a:xfrm>
            <a:off x="6407609" y="5244446"/>
            <a:ext cx="1996577" cy="0"/>
          </a:xfrm>
          <a:prstGeom prst="straightConnector1">
            <a:avLst/>
          </a:prstGeom>
          <a:ln>
            <a:solidFill>
              <a:srgbClr val="1C3B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1">
            <a:extLst>
              <a:ext uri="{FF2B5EF4-FFF2-40B4-BE49-F238E27FC236}">
                <a16:creationId xmlns:a16="http://schemas.microsoft.com/office/drawing/2014/main" id="{832E5466-EE5A-B951-9FC0-517628F27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06793" y="717226"/>
            <a:ext cx="724527" cy="19206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A8057CD-1B9C-537A-695A-B292302CE9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85977" y="701122"/>
            <a:ext cx="470225" cy="19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76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E74A1D-D060-E696-76FF-D7F035C25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A619B049-B984-4DA9-6D2E-C4209FEC57D3}"/>
              </a:ext>
            </a:extLst>
          </p:cNvPr>
          <p:cNvSpPr txBox="1"/>
          <p:nvPr/>
        </p:nvSpPr>
        <p:spPr>
          <a:xfrm>
            <a:off x="575800" y="4912273"/>
            <a:ext cx="10528233" cy="14146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de-DE"/>
            </a:defPPr>
            <a:lvl1pPr indent="0"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Font typeface="Arial"/>
              <a:buNone/>
              <a:defRPr sz="1500">
                <a:solidFill>
                  <a:srgbClr val="626262"/>
                </a:solidFill>
              </a:defRPr>
            </a:lvl1pPr>
            <a:lvl2pPr marL="0" lvl="1" indent="0"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Clr>
                <a:srgbClr val="39A8E0"/>
              </a:buClr>
              <a:buFont typeface="Arial"/>
              <a:buNone/>
              <a:defRPr sz="1500">
                <a:solidFill>
                  <a:srgbClr val="626262"/>
                </a:solidFill>
              </a:defRPr>
            </a:lvl2pPr>
            <a:lvl3pPr marL="360363" indent="-182563">
              <a:spcBef>
                <a:spcPct val="20000"/>
              </a:spcBef>
              <a:buClr>
                <a:srgbClr val="39A8E0"/>
              </a:buClr>
              <a:buFont typeface="Symbol" charset="2"/>
              <a:buChar char="-"/>
              <a:tabLst/>
              <a:defRPr sz="1500">
                <a:solidFill>
                  <a:srgbClr val="626262"/>
                </a:solidFill>
              </a:defRPr>
            </a:lvl3pPr>
            <a:lvl4pPr marL="538163" indent="-177800">
              <a:spcBef>
                <a:spcPct val="20000"/>
              </a:spcBef>
              <a:buClr>
                <a:srgbClr val="FED061"/>
              </a:buClr>
              <a:buFont typeface="Symbol" charset="2"/>
              <a:buChar char="-"/>
              <a:defRPr sz="1200">
                <a:solidFill>
                  <a:srgbClr val="626262"/>
                </a:solidFill>
              </a:defRPr>
            </a:lvl4pPr>
            <a:lvl5pPr marL="719138" indent="-180975">
              <a:spcBef>
                <a:spcPct val="20000"/>
              </a:spcBef>
              <a:buFont typeface="Symbol" charset="2"/>
              <a:buChar char="-"/>
              <a:defRPr sz="1200">
                <a:solidFill>
                  <a:srgbClr val="626262"/>
                </a:solidFill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de-DE" sz="1400" noProof="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Abhängigkeit des Erfassungsradius und Größe des Markers von der lichten Raumhöhe (LRH): je höher die Decke, desto mehr vergrößern sich die Erfassungsbereiche.</a:t>
            </a:r>
          </a:p>
          <a:p>
            <a:r>
              <a:rPr lang="de-DE" sz="1400" noProof="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Unterteilung in einen direkten Erfassungsbereich (grün), den indirekten Erfassungsbereich (gelb) sowie einen autarken Erfassungsbereich, in dem nur die Smartphone-Sensoren zum Einsatz kommen.</a:t>
            </a:r>
          </a:p>
        </p:txBody>
      </p:sp>
      <p:pic>
        <p:nvPicPr>
          <p:cNvPr id="2" name="Grafik 4" descr="Sideview of building outlining how the signage at various heights and their cover areas.">
            <a:extLst>
              <a:ext uri="{FF2B5EF4-FFF2-40B4-BE49-F238E27FC236}">
                <a16:creationId xmlns:a16="http://schemas.microsoft.com/office/drawing/2014/main" id="{5AB4B5C0-25C6-594B-E6E3-C43BFD997268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86"/>
          <a:stretch>
            <a:fillRect/>
          </a:stretch>
        </p:blipFill>
        <p:spPr>
          <a:xfrm>
            <a:off x="627651" y="1945726"/>
            <a:ext cx="10631927" cy="2549263"/>
          </a:xfrm>
          <a:prstGeom prst="rect">
            <a:avLst/>
          </a:prstGeom>
          <a:noFill/>
          <a:ln w="0">
            <a:noFill/>
          </a:ln>
          <a:effectLst/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61AA49F-0F83-7F49-2F3B-CD6617271557}"/>
              </a:ext>
            </a:extLst>
          </p:cNvPr>
          <p:cNvSpPr txBox="1"/>
          <p:nvPr/>
        </p:nvSpPr>
        <p:spPr>
          <a:xfrm>
            <a:off x="523410" y="619432"/>
            <a:ext cx="666981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de-DE" sz="30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Ausstattung des Gebäudes:</a:t>
            </a:r>
          </a:p>
          <a:p>
            <a:pPr lvl="0">
              <a:spcAft>
                <a:spcPts val="600"/>
              </a:spcAft>
              <a:defRPr/>
            </a:pPr>
            <a:r>
              <a:rPr lang="en-US" sz="2000" dirty="0" err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Erfassungsradien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" name="Graphic 11">
            <a:extLst>
              <a:ext uri="{FF2B5EF4-FFF2-40B4-BE49-F238E27FC236}">
                <a16:creationId xmlns:a16="http://schemas.microsoft.com/office/drawing/2014/main" id="{EB764E9D-B7B8-FA49-48B6-3B5132A49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06793" y="717226"/>
            <a:ext cx="724527" cy="19206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79DFA02-5C01-BEA0-9D6F-6357D1730F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85977" y="701122"/>
            <a:ext cx="470225" cy="19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190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D55D67-FA6D-C595-72C5-4966161D1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feld 21">
            <a:extLst>
              <a:ext uri="{FF2B5EF4-FFF2-40B4-BE49-F238E27FC236}">
                <a16:creationId xmlns:a16="http://schemas.microsoft.com/office/drawing/2014/main" id="{4D21738E-F578-D972-907A-547F52A639BD}"/>
              </a:ext>
            </a:extLst>
          </p:cNvPr>
          <p:cNvSpPr txBox="1"/>
          <p:nvPr/>
        </p:nvSpPr>
        <p:spPr>
          <a:xfrm>
            <a:off x="523410" y="619432"/>
            <a:ext cx="6904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de-DE" sz="30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Abdeckung der Deckenmarker erfolgt nach statischem Raster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31B6120-6B8F-B984-B2C7-8F96F36A53AC}"/>
              </a:ext>
            </a:extLst>
          </p:cNvPr>
          <p:cNvSpPr txBox="1"/>
          <p:nvPr/>
        </p:nvSpPr>
        <p:spPr>
          <a:xfrm>
            <a:off x="523410" y="2159646"/>
            <a:ext cx="4623625" cy="27234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de-DE"/>
            </a:defPPr>
            <a:lvl1pPr indent="0"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Font typeface="Arial"/>
              <a:buNone/>
              <a:defRPr sz="1500">
                <a:solidFill>
                  <a:srgbClr val="626262"/>
                </a:solidFill>
              </a:defRPr>
            </a:lvl1pPr>
            <a:lvl2pPr marL="0" lvl="1" indent="0"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Clr>
                <a:srgbClr val="39A8E0"/>
              </a:buClr>
              <a:buFont typeface="Arial"/>
              <a:buNone/>
              <a:defRPr sz="1500">
                <a:solidFill>
                  <a:srgbClr val="626262"/>
                </a:solidFill>
              </a:defRPr>
            </a:lvl2pPr>
            <a:lvl3pPr marL="360363" indent="-182563">
              <a:spcBef>
                <a:spcPct val="20000"/>
              </a:spcBef>
              <a:buClr>
                <a:srgbClr val="39A8E0"/>
              </a:buClr>
              <a:buFont typeface="Symbol" charset="2"/>
              <a:buChar char="-"/>
              <a:tabLst/>
              <a:defRPr sz="1500">
                <a:solidFill>
                  <a:srgbClr val="626262"/>
                </a:solidFill>
              </a:defRPr>
            </a:lvl3pPr>
            <a:lvl4pPr marL="538163" indent="-177800">
              <a:spcBef>
                <a:spcPct val="20000"/>
              </a:spcBef>
              <a:buClr>
                <a:srgbClr val="FED061"/>
              </a:buClr>
              <a:buFont typeface="Symbol" charset="2"/>
              <a:buChar char="-"/>
              <a:defRPr sz="1200">
                <a:solidFill>
                  <a:srgbClr val="626262"/>
                </a:solidFill>
              </a:defRPr>
            </a:lvl4pPr>
            <a:lvl5pPr marL="719138" indent="-180975">
              <a:spcBef>
                <a:spcPct val="20000"/>
              </a:spcBef>
              <a:buFont typeface="Symbol" charset="2"/>
              <a:buChar char="-"/>
              <a:defRPr sz="1200">
                <a:solidFill>
                  <a:srgbClr val="626262"/>
                </a:solidFill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de-DE" sz="1400" noProof="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Die Planung der Position der Deckenmarker erfolgt in einem regelmäßigen Raster im Gebäude und wird von uns zugeliefert.</a:t>
            </a:r>
          </a:p>
          <a:p>
            <a:endParaRPr lang="de-DE" sz="1400" noProof="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r>
              <a:rPr lang="de-DE" sz="1400" noProof="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Dabei achten wir u. a. auf eine erhöhte Genauigkeit vor und hinter Brandschutztüren, Abzweigungen, Aufzügen und Treppenzugängen.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22D51F9-4FD5-7E2C-E916-A644A252F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5067" y="2265890"/>
            <a:ext cx="5514512" cy="3900125"/>
          </a:xfrm>
          <a:prstGeom prst="roundRect">
            <a:avLst>
              <a:gd name="adj" fmla="val 6908"/>
            </a:avLst>
          </a:prstGeom>
          <a:noFill/>
          <a:ln w="0">
            <a:noFill/>
          </a:ln>
          <a:effectLst>
            <a:innerShdw blurRad="114300">
              <a:prstClr val="black"/>
            </a:innerShdw>
          </a:effectLst>
        </p:spPr>
      </p:pic>
      <p:pic>
        <p:nvPicPr>
          <p:cNvPr id="3" name="Graphic 11">
            <a:extLst>
              <a:ext uri="{FF2B5EF4-FFF2-40B4-BE49-F238E27FC236}">
                <a16:creationId xmlns:a16="http://schemas.microsoft.com/office/drawing/2014/main" id="{C5DA6F9E-0B84-1DD4-2EC2-AA12FCD6A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06793" y="717226"/>
            <a:ext cx="724527" cy="19206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CD5370A-DC25-6275-6BFF-F151F059CB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85977" y="701122"/>
            <a:ext cx="470225" cy="19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50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A09113-2F94-C895-CF14-4856E354E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feld 21">
            <a:extLst>
              <a:ext uri="{FF2B5EF4-FFF2-40B4-BE49-F238E27FC236}">
                <a16:creationId xmlns:a16="http://schemas.microsoft.com/office/drawing/2014/main" id="{A2830240-8D4C-356B-8248-74FD595B5BD0}"/>
              </a:ext>
            </a:extLst>
          </p:cNvPr>
          <p:cNvSpPr txBox="1"/>
          <p:nvPr/>
        </p:nvSpPr>
        <p:spPr>
          <a:xfrm>
            <a:off x="523410" y="619432"/>
            <a:ext cx="6904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de-DE" sz="30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Farbanpassungen der Deckenmarker sind möglich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" name="Grafik 5" descr="A colorful hallway with everguide signage in a similiar color.">
            <a:extLst>
              <a:ext uri="{FF2B5EF4-FFF2-40B4-BE49-F238E27FC236}">
                <a16:creationId xmlns:a16="http://schemas.microsoft.com/office/drawing/2014/main" id="{60632AE4-FCB4-C387-5B2F-6B4E49D00F4C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925807" y="2242402"/>
            <a:ext cx="4921248" cy="3690937"/>
          </a:xfrm>
          <a:prstGeom prst="roundRect">
            <a:avLst>
              <a:gd name="adj" fmla="val 9127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 7" descr="A hallway with everguide signage on the ceiling.">
            <a:extLst>
              <a:ext uri="{FF2B5EF4-FFF2-40B4-BE49-F238E27FC236}">
                <a16:creationId xmlns:a16="http://schemas.microsoft.com/office/drawing/2014/main" id="{EFF6F61A-1682-4B0F-CBCD-911767A3C3EA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7455" y="2242402"/>
            <a:ext cx="2973946" cy="3690937"/>
          </a:xfrm>
          <a:prstGeom prst="roundRect">
            <a:avLst>
              <a:gd name="adj" fmla="val 9127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Graphic 11">
            <a:extLst>
              <a:ext uri="{FF2B5EF4-FFF2-40B4-BE49-F238E27FC236}">
                <a16:creationId xmlns:a16="http://schemas.microsoft.com/office/drawing/2014/main" id="{DBDA7649-810C-51C5-F1E9-539EB6B393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06793" y="717226"/>
            <a:ext cx="724527" cy="19206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6AC271F-FECE-9485-A026-828CF0CAB6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85977" y="701122"/>
            <a:ext cx="470225" cy="19206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85AF3C6C-8322-D99A-1BBC-41096A6BBBC8}"/>
              </a:ext>
            </a:extLst>
          </p:cNvPr>
          <p:cNvSpPr txBox="1"/>
          <p:nvPr/>
        </p:nvSpPr>
        <p:spPr>
          <a:xfrm>
            <a:off x="8919633" y="4548344"/>
            <a:ext cx="223656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Die Standardausführung erfolgt in Schwarz/Weiß. </a:t>
            </a:r>
            <a:r>
              <a:rPr lang="de-DE" sz="12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Auf Wunsch ist eine farbige Markierung als Sonderanfertigung möglich, die mit einem Aufpreis verbunden ist.</a:t>
            </a:r>
            <a:endParaRPr lang="de-DE" sz="12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6028345-F3EA-0C54-4D4C-996E6B15E8FB}"/>
              </a:ext>
            </a:extLst>
          </p:cNvPr>
          <p:cNvSpPr txBox="1"/>
          <p:nvPr/>
        </p:nvSpPr>
        <p:spPr>
          <a:xfrm>
            <a:off x="558970" y="6100068"/>
            <a:ext cx="22365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Standardausführung</a:t>
            </a:r>
            <a:endParaRPr lang="de-DE" sz="12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4664D9A-AE84-01A0-5DE0-223158959FB0}"/>
              </a:ext>
            </a:extLst>
          </p:cNvPr>
          <p:cNvSpPr txBox="1"/>
          <p:nvPr/>
        </p:nvSpPr>
        <p:spPr>
          <a:xfrm>
            <a:off x="3925807" y="6100068"/>
            <a:ext cx="22365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Sonderanfertigung</a:t>
            </a:r>
            <a:endParaRPr lang="de-DE" sz="12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91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973281-8927-1F13-73BD-445132967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feld 21">
            <a:extLst>
              <a:ext uri="{FF2B5EF4-FFF2-40B4-BE49-F238E27FC236}">
                <a16:creationId xmlns:a16="http://schemas.microsoft.com/office/drawing/2014/main" id="{F3BFCC26-190E-6D6C-83AC-1C7BBD3017A1}"/>
              </a:ext>
            </a:extLst>
          </p:cNvPr>
          <p:cNvSpPr txBox="1"/>
          <p:nvPr/>
        </p:nvSpPr>
        <p:spPr>
          <a:xfrm>
            <a:off x="523410" y="619432"/>
            <a:ext cx="6904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de-DE" sz="30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Punktuelle Nutzung zur Orientierung möglich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" name="Inhaltsplatzhalter 4" descr="A app-user holding a cane in a hallway keep the phone in a relaxed postion.">
            <a:extLst>
              <a:ext uri="{FF2B5EF4-FFF2-40B4-BE49-F238E27FC236}">
                <a16:creationId xmlns:a16="http://schemas.microsoft.com/office/drawing/2014/main" id="{1858096E-0DED-B31C-349A-23E492880A15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73406" y="2220636"/>
            <a:ext cx="3966000" cy="3827543"/>
          </a:xfrm>
          <a:prstGeom prst="roundRect">
            <a:avLst>
              <a:gd name="adj" fmla="val 9127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Bild 6" descr="Detail view of the everguide App with a large arrow pointing towards the right direction.">
            <a:extLst>
              <a:ext uri="{FF2B5EF4-FFF2-40B4-BE49-F238E27FC236}">
                <a16:creationId xmlns:a16="http://schemas.microsoft.com/office/drawing/2014/main" id="{C0F8D5A5-09C9-1A7F-CB87-3CB9B056A6C2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83666" y="4489071"/>
            <a:ext cx="2728546" cy="1562937"/>
          </a:xfrm>
          <a:prstGeom prst="roundRect">
            <a:avLst>
              <a:gd name="adj" fmla="val 9127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Bild 5" descr="A blind user navigating a hallway with the everguide Indoor-Navigation-App.">
            <a:extLst>
              <a:ext uri="{FF2B5EF4-FFF2-40B4-BE49-F238E27FC236}">
                <a16:creationId xmlns:a16="http://schemas.microsoft.com/office/drawing/2014/main" id="{2EEB572F-7070-12EE-961E-7AA985E1EB8C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42"/>
          <a:stretch>
            <a:fillRect/>
          </a:stretch>
        </p:blipFill>
        <p:spPr>
          <a:xfrm>
            <a:off x="683666" y="2220637"/>
            <a:ext cx="2725272" cy="1989778"/>
          </a:xfrm>
          <a:prstGeom prst="roundRect">
            <a:avLst>
              <a:gd name="adj" fmla="val 9127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Graphic 11">
            <a:extLst>
              <a:ext uri="{FF2B5EF4-FFF2-40B4-BE49-F238E27FC236}">
                <a16:creationId xmlns:a16="http://schemas.microsoft.com/office/drawing/2014/main" id="{C01CAEB4-E798-34D2-0AAB-A29A604CF1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06793" y="717226"/>
            <a:ext cx="724527" cy="19206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3458273-DF6C-621A-E497-579DF9480E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85977" y="701122"/>
            <a:ext cx="470225" cy="19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097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97389F-52DB-B8AF-63A3-64EC8A6A3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feld 21">
            <a:extLst>
              <a:ext uri="{FF2B5EF4-FFF2-40B4-BE49-F238E27FC236}">
                <a16:creationId xmlns:a16="http://schemas.microsoft.com/office/drawing/2014/main" id="{5AB8EDC3-4575-D4A6-B5E5-E575EC7E1C2D}"/>
              </a:ext>
            </a:extLst>
          </p:cNvPr>
          <p:cNvSpPr txBox="1"/>
          <p:nvPr/>
        </p:nvSpPr>
        <p:spPr>
          <a:xfrm>
            <a:off x="523410" y="619432"/>
            <a:ext cx="59528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de-DE" sz="30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Direkter Einstieg in </a:t>
            </a:r>
            <a:r>
              <a:rPr lang="de-DE" sz="3000" dirty="0" err="1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everguide</a:t>
            </a:r>
            <a:r>
              <a:rPr lang="de-DE" sz="30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für Ihre Besucher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05FBE20-EC73-B514-C39E-261F72AB52B3}"/>
              </a:ext>
            </a:extLst>
          </p:cNvPr>
          <p:cNvSpPr txBox="1"/>
          <p:nvPr/>
        </p:nvSpPr>
        <p:spPr>
          <a:xfrm>
            <a:off x="523411" y="2159646"/>
            <a:ext cx="6537266" cy="3986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de-DE"/>
            </a:defPPr>
            <a:lvl1pPr indent="0"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Font typeface="Arial"/>
              <a:buNone/>
              <a:defRPr sz="1500">
                <a:solidFill>
                  <a:srgbClr val="626262"/>
                </a:solidFill>
              </a:defRPr>
            </a:lvl1pPr>
            <a:lvl2pPr marL="0" lvl="1" indent="0"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Clr>
                <a:srgbClr val="39A8E0"/>
              </a:buClr>
              <a:buFont typeface="Arial"/>
              <a:buNone/>
              <a:defRPr sz="1500">
                <a:solidFill>
                  <a:srgbClr val="626262"/>
                </a:solidFill>
              </a:defRPr>
            </a:lvl2pPr>
            <a:lvl3pPr marL="360363" indent="-182563">
              <a:spcBef>
                <a:spcPct val="20000"/>
              </a:spcBef>
              <a:buClr>
                <a:srgbClr val="39A8E0"/>
              </a:buClr>
              <a:buFont typeface="Symbol" charset="2"/>
              <a:buChar char="-"/>
              <a:tabLst/>
              <a:defRPr sz="1500">
                <a:solidFill>
                  <a:srgbClr val="626262"/>
                </a:solidFill>
              </a:defRPr>
            </a:lvl3pPr>
            <a:lvl4pPr marL="538163" indent="-177800">
              <a:spcBef>
                <a:spcPct val="20000"/>
              </a:spcBef>
              <a:buClr>
                <a:srgbClr val="FED061"/>
              </a:buClr>
              <a:buFont typeface="Symbol" charset="2"/>
              <a:buChar char="-"/>
              <a:defRPr sz="1200">
                <a:solidFill>
                  <a:srgbClr val="626262"/>
                </a:solidFill>
              </a:defRPr>
            </a:lvl4pPr>
            <a:lvl5pPr marL="719138" indent="-180975">
              <a:spcBef>
                <a:spcPct val="20000"/>
              </a:spcBef>
              <a:buFont typeface="Symbol" charset="2"/>
              <a:buChar char="-"/>
              <a:defRPr sz="1200">
                <a:solidFill>
                  <a:srgbClr val="626262"/>
                </a:solidFill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noProof="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Mit </a:t>
            </a:r>
            <a:r>
              <a:rPr lang="de-DE" sz="1400" noProof="0" dirty="0" err="1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everguide</a:t>
            </a:r>
            <a:r>
              <a:rPr lang="de-DE" sz="1400" noProof="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können Sie Ihren Nutzern einen sofortigen und unkomplizierten Zugang zu Ihrem Gebäude-Navigationssystem bieten.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noProof="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Über einen Link oder Button (Deep Link) gelangen die Nutzer direkt in die </a:t>
            </a:r>
            <a:r>
              <a:rPr lang="de-DE" sz="1400" noProof="0" dirty="0" err="1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everguide</a:t>
            </a:r>
            <a:r>
              <a:rPr lang="de-DE" sz="1400" noProof="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-App und können sofort zu ihrem Zielort innerhalb des Gebäudes navigieren – ganz ohne Umwege oder zusätzliche Schritte.</a:t>
            </a:r>
            <a:br>
              <a:rPr lang="de-DE" sz="1400" noProof="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de-DE" sz="1400" noProof="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Darüber hinaus haben Sie die Möglichkeit, QR-Codes zu verwenden, die Sie z. B. in E-Mails, auf Flyern oder Plakaten einfügen können.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noProof="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Die Nutzer scannen einfach den Code mit ihrem Smartphone und rufen so direkt die </a:t>
            </a:r>
            <a:r>
              <a:rPr lang="de-DE" sz="1400" noProof="0" dirty="0" err="1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everguide</a:t>
            </a:r>
            <a:r>
              <a:rPr lang="de-DE" sz="1400" noProof="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-App auf.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noProof="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So können Sie die Navigation nahtlos in Ihre Kommunikationskanäle integrieren und Ihren Besuchern ein komfortables, modernes Erlebnis bieten.</a:t>
            </a:r>
          </a:p>
        </p:txBody>
      </p:sp>
      <p:grpSp>
        <p:nvGrpSpPr>
          <p:cNvPr id="11" name="Group 33">
            <a:extLst>
              <a:ext uri="{FF2B5EF4-FFF2-40B4-BE49-F238E27FC236}">
                <a16:creationId xmlns:a16="http://schemas.microsoft.com/office/drawing/2014/main" id="{6492057B-4128-7249-AAF7-B1E627A23EF3}"/>
              </a:ext>
            </a:extLst>
          </p:cNvPr>
          <p:cNvGrpSpPr/>
          <p:nvPr/>
        </p:nvGrpSpPr>
        <p:grpSpPr>
          <a:xfrm>
            <a:off x="8000817" y="1635095"/>
            <a:ext cx="3443324" cy="4156844"/>
            <a:chOff x="6371751" y="892527"/>
            <a:chExt cx="2710975" cy="3272741"/>
          </a:xfrm>
        </p:grpSpPr>
        <p:pic>
          <p:nvPicPr>
            <p:cNvPr id="12" name="Picture 9" descr="A screen shot of a phone&#10;&#10;AI-generated content may be incorrect.">
              <a:extLst>
                <a:ext uri="{FF2B5EF4-FFF2-40B4-BE49-F238E27FC236}">
                  <a16:creationId xmlns:a16="http://schemas.microsoft.com/office/drawing/2014/main" id="{A44CB223-C00B-67AB-504A-011440D71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clrChange>
                <a:clrFrom>
                  <a:srgbClr val="DDE3F6"/>
                </a:clrFrom>
                <a:clrTo>
                  <a:srgbClr val="DDE3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371751" y="892527"/>
              <a:ext cx="1672384" cy="3272741"/>
            </a:xfrm>
            <a:prstGeom prst="rect">
              <a:avLst/>
            </a:prstGeom>
          </p:spPr>
        </p:pic>
        <p:sp>
          <p:nvSpPr>
            <p:cNvPr id="13" name="Circular Arrow 22">
              <a:extLst>
                <a:ext uri="{FF2B5EF4-FFF2-40B4-BE49-F238E27FC236}">
                  <a16:creationId xmlns:a16="http://schemas.microsoft.com/office/drawing/2014/main" id="{CA36D71B-CF34-2B25-508D-7F9392F95444}"/>
                </a:ext>
              </a:extLst>
            </p:cNvPr>
            <p:cNvSpPr/>
            <p:nvPr/>
          </p:nvSpPr>
          <p:spPr>
            <a:xfrm rot="5765995">
              <a:off x="7473431" y="3125845"/>
              <a:ext cx="809441" cy="773463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4530045"/>
                <a:gd name="adj5" fmla="val 12500"/>
              </a:avLst>
            </a:prstGeom>
            <a:solidFill>
              <a:srgbClr val="FFFFFF"/>
            </a:solidFill>
            <a:ln w="25400" cap="flat" cmpd="sng" algn="ctr">
              <a:solidFill>
                <a:srgbClr val="9BBB59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F6B2B78-849F-9DC3-FB1F-B2D31E082D61}"/>
                </a:ext>
              </a:extLst>
            </p:cNvPr>
            <p:cNvSpPr txBox="1"/>
            <p:nvPr/>
          </p:nvSpPr>
          <p:spPr>
            <a:xfrm>
              <a:off x="7450602" y="2974053"/>
              <a:ext cx="1632124" cy="538523"/>
            </a:xfrm>
            <a:prstGeom prst="roundRect">
              <a:avLst>
                <a:gd name="adj" fmla="val 6729"/>
              </a:avLst>
            </a:prstGeom>
            <a:solidFill>
              <a:schemeClr val="bg1">
                <a:alpha val="88574"/>
              </a:schemeClr>
            </a:solidFill>
            <a:ln>
              <a:solidFill>
                <a:srgbClr val="000000">
                  <a:lumMod val="50000"/>
                  <a:lumOff val="50000"/>
                </a:srgb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Light" panose="00000400000000000000" pitchFamily="2" charset="0"/>
                  <a:cs typeface="Poppins Light" panose="00000400000000000000" pitchFamily="2" charset="0"/>
                </a:rPr>
                <a:t>Einfache Erzeugung von teilbaren Deep Links</a:t>
              </a:r>
            </a:p>
          </p:txBody>
        </p:sp>
      </p:grpSp>
      <p:pic>
        <p:nvPicPr>
          <p:cNvPr id="15" name="Graphic 30">
            <a:extLst>
              <a:ext uri="{FF2B5EF4-FFF2-40B4-BE49-F238E27FC236}">
                <a16:creationId xmlns:a16="http://schemas.microsoft.com/office/drawing/2014/main" id="{DFFE5B1A-267F-F1FC-B6DD-3DE3B3CCCA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31365" y="2793527"/>
            <a:ext cx="1312776" cy="1312776"/>
          </a:xfrm>
          <a:prstGeom prst="rect">
            <a:avLst/>
          </a:prstGeom>
        </p:spPr>
      </p:pic>
      <p:pic>
        <p:nvPicPr>
          <p:cNvPr id="2" name="Graphic 11">
            <a:extLst>
              <a:ext uri="{FF2B5EF4-FFF2-40B4-BE49-F238E27FC236}">
                <a16:creationId xmlns:a16="http://schemas.microsoft.com/office/drawing/2014/main" id="{3C0A1D69-4E99-A60C-0617-D588C802CC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06793" y="717226"/>
            <a:ext cx="724527" cy="19206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0BA251A-12C3-AE5C-5429-699AB0BD79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85977" y="701122"/>
            <a:ext cx="470225" cy="19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161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40B335-E263-99A0-2B40-91C9D8CBC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feld 21">
            <a:extLst>
              <a:ext uri="{FF2B5EF4-FFF2-40B4-BE49-F238E27FC236}">
                <a16:creationId xmlns:a16="http://schemas.microsoft.com/office/drawing/2014/main" id="{32D7F6A8-53E8-64AD-BBE4-373D5EC370C4}"/>
              </a:ext>
            </a:extLst>
          </p:cNvPr>
          <p:cNvSpPr txBox="1"/>
          <p:nvPr/>
        </p:nvSpPr>
        <p:spPr>
          <a:xfrm>
            <a:off x="523410" y="619432"/>
            <a:ext cx="75836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de-DE" sz="30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Die </a:t>
            </a:r>
            <a:r>
              <a:rPr lang="de-DE" sz="3000" dirty="0" err="1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everguide</a:t>
            </a:r>
            <a:r>
              <a:rPr lang="de-DE" sz="30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Indoor-Navigation App ist in 18 Sprachen verfügbar!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8" name="Grafik 17" descr="Ein Bild, das Elektronik, Text, Screenshot, Handy enthält.&#10;&#10;KI-generierte Inhalte können fehlerhaft sein.">
            <a:extLst>
              <a:ext uri="{FF2B5EF4-FFF2-40B4-BE49-F238E27FC236}">
                <a16:creationId xmlns:a16="http://schemas.microsoft.com/office/drawing/2014/main" id="{2E966D2F-FA1C-B8CD-A58B-9323843AA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893" y="2966945"/>
            <a:ext cx="1654100" cy="3365368"/>
          </a:xfrm>
          <a:prstGeom prst="rect">
            <a:avLst/>
          </a:prstGeom>
        </p:spPr>
      </p:pic>
      <p:pic>
        <p:nvPicPr>
          <p:cNvPr id="26" name="Grafik 25" descr="Ein Bild, das Text, Screenshot, Multimedia, Elektronisches Gerät enthält.&#10;&#10;KI-generierte Inhalte können fehlerhaft sein.">
            <a:extLst>
              <a:ext uri="{FF2B5EF4-FFF2-40B4-BE49-F238E27FC236}">
                <a16:creationId xmlns:a16="http://schemas.microsoft.com/office/drawing/2014/main" id="{3BE28367-1FA1-CE65-A587-09CD02B3D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88" y="2966945"/>
            <a:ext cx="1654099" cy="3365368"/>
          </a:xfrm>
          <a:prstGeom prst="rect">
            <a:avLst/>
          </a:prstGeom>
        </p:spPr>
      </p:pic>
      <p:pic>
        <p:nvPicPr>
          <p:cNvPr id="28" name="Grafik 27" descr="Ein Bild, das Screenshot, Handy, Gerät, mobiles Gerät enthält.&#10;&#10;KI-generierte Inhalte können fehlerhaft sein.">
            <a:extLst>
              <a:ext uri="{FF2B5EF4-FFF2-40B4-BE49-F238E27FC236}">
                <a16:creationId xmlns:a16="http://schemas.microsoft.com/office/drawing/2014/main" id="{290E757E-FDA9-8344-179E-6E8C9A7A6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3700" y="2966945"/>
            <a:ext cx="1671838" cy="3401460"/>
          </a:xfrm>
          <a:prstGeom prst="rect">
            <a:avLst/>
          </a:prstGeom>
        </p:spPr>
      </p:pic>
      <p:pic>
        <p:nvPicPr>
          <p:cNvPr id="30" name="Grafik 29" descr="Ein Bild, das Screenshot, Handy, Kommunikationsgerät, mobiles Gerät enthält.&#10;&#10;KI-generierte Inhalte können fehlerhaft sein.">
            <a:extLst>
              <a:ext uri="{FF2B5EF4-FFF2-40B4-BE49-F238E27FC236}">
                <a16:creationId xmlns:a16="http://schemas.microsoft.com/office/drawing/2014/main" id="{C4AF6862-5E30-DBF8-4CCC-E613A18CC0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9245" y="2966944"/>
            <a:ext cx="1654100" cy="3365369"/>
          </a:xfrm>
          <a:prstGeom prst="rect">
            <a:avLst/>
          </a:prstGeom>
        </p:spPr>
      </p:pic>
      <p:pic>
        <p:nvPicPr>
          <p:cNvPr id="32" name="Grafik 31" descr="Ein Bild, das Text, Screenshot, mobiles Gerät, Kommunikationsgerät enthält.&#10;&#10;KI-generierte Inhalte können fehlerhaft sein.">
            <a:extLst>
              <a:ext uri="{FF2B5EF4-FFF2-40B4-BE49-F238E27FC236}">
                <a16:creationId xmlns:a16="http://schemas.microsoft.com/office/drawing/2014/main" id="{52219B5E-8360-7EE8-5E67-06144980E5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7051" y="2966944"/>
            <a:ext cx="1671839" cy="3401461"/>
          </a:xfrm>
          <a:prstGeom prst="rect">
            <a:avLst/>
          </a:prstGeom>
        </p:spPr>
      </p:pic>
      <p:sp>
        <p:nvSpPr>
          <p:cNvPr id="33" name="Textfeld 32">
            <a:extLst>
              <a:ext uri="{FF2B5EF4-FFF2-40B4-BE49-F238E27FC236}">
                <a16:creationId xmlns:a16="http://schemas.microsoft.com/office/drawing/2014/main" id="{62D437C7-61C9-F72C-EB66-784AA97A17B8}"/>
              </a:ext>
            </a:extLst>
          </p:cNvPr>
          <p:cNvSpPr txBox="1"/>
          <p:nvPr/>
        </p:nvSpPr>
        <p:spPr>
          <a:xfrm>
            <a:off x="598087" y="2307190"/>
            <a:ext cx="1654099" cy="4454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de-DE"/>
            </a:defPPr>
            <a:lvl1pPr indent="0"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Font typeface="Arial"/>
              <a:buNone/>
              <a:defRPr sz="1500">
                <a:solidFill>
                  <a:srgbClr val="626262"/>
                </a:solidFill>
              </a:defRPr>
            </a:lvl1pPr>
            <a:lvl2pPr marL="0" lvl="1" indent="0"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Clr>
                <a:srgbClr val="39A8E0"/>
              </a:buClr>
              <a:buFont typeface="Arial"/>
              <a:buNone/>
              <a:defRPr sz="1500">
                <a:solidFill>
                  <a:srgbClr val="626262"/>
                </a:solidFill>
              </a:defRPr>
            </a:lvl2pPr>
            <a:lvl3pPr marL="360363" indent="-182563">
              <a:spcBef>
                <a:spcPct val="20000"/>
              </a:spcBef>
              <a:buClr>
                <a:srgbClr val="39A8E0"/>
              </a:buClr>
              <a:buFont typeface="Symbol" charset="2"/>
              <a:buChar char="-"/>
              <a:tabLst/>
              <a:defRPr sz="1500">
                <a:solidFill>
                  <a:srgbClr val="626262"/>
                </a:solidFill>
              </a:defRPr>
            </a:lvl3pPr>
            <a:lvl4pPr marL="538163" indent="-177800">
              <a:spcBef>
                <a:spcPct val="20000"/>
              </a:spcBef>
              <a:buClr>
                <a:srgbClr val="FED061"/>
              </a:buClr>
              <a:buFont typeface="Symbol" charset="2"/>
              <a:buChar char="-"/>
              <a:defRPr sz="1200">
                <a:solidFill>
                  <a:srgbClr val="626262"/>
                </a:solidFill>
              </a:defRPr>
            </a:lvl4pPr>
            <a:lvl5pPr marL="719138" indent="-180975">
              <a:spcBef>
                <a:spcPct val="20000"/>
              </a:spcBef>
              <a:buFont typeface="Symbol" charset="2"/>
              <a:buChar char="-"/>
              <a:defRPr sz="1200">
                <a:solidFill>
                  <a:srgbClr val="626262"/>
                </a:solidFill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>
              <a:lnSpc>
                <a:spcPct val="100000"/>
              </a:lnSpc>
            </a:pPr>
            <a:r>
              <a:rPr lang="de-DE" sz="1200" noProof="0" dirty="0" err="1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Navigate</a:t>
            </a:r>
            <a:r>
              <a:rPr lang="de-DE" sz="1200" noProof="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e-DE" sz="1200" noProof="0" dirty="0" err="1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precisely</a:t>
            </a:r>
            <a:r>
              <a:rPr lang="de-DE" sz="1200" noProof="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e-DE" sz="1200" noProof="0" dirty="0" err="1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inside</a:t>
            </a:r>
            <a:r>
              <a:rPr lang="de-DE" sz="1200" noProof="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Buildings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7465D643-0349-0F75-6740-7E9F3626F012}"/>
              </a:ext>
            </a:extLst>
          </p:cNvPr>
          <p:cNvSpPr txBox="1"/>
          <p:nvPr/>
        </p:nvSpPr>
        <p:spPr>
          <a:xfrm>
            <a:off x="2735894" y="2307189"/>
            <a:ext cx="1788972" cy="4454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de-DE"/>
            </a:defPPr>
            <a:lvl1pPr indent="0"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Font typeface="Arial"/>
              <a:buNone/>
              <a:defRPr sz="1500">
                <a:solidFill>
                  <a:srgbClr val="626262"/>
                </a:solidFill>
              </a:defRPr>
            </a:lvl1pPr>
            <a:lvl2pPr marL="0" lvl="1" indent="0"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Clr>
                <a:srgbClr val="39A8E0"/>
              </a:buClr>
              <a:buFont typeface="Arial"/>
              <a:buNone/>
              <a:defRPr sz="1500">
                <a:solidFill>
                  <a:srgbClr val="626262"/>
                </a:solidFill>
              </a:defRPr>
            </a:lvl2pPr>
            <a:lvl3pPr marL="360363" indent="-182563">
              <a:spcBef>
                <a:spcPct val="20000"/>
              </a:spcBef>
              <a:buClr>
                <a:srgbClr val="39A8E0"/>
              </a:buClr>
              <a:buFont typeface="Symbol" charset="2"/>
              <a:buChar char="-"/>
              <a:tabLst/>
              <a:defRPr sz="1500">
                <a:solidFill>
                  <a:srgbClr val="626262"/>
                </a:solidFill>
              </a:defRPr>
            </a:lvl3pPr>
            <a:lvl4pPr marL="538163" indent="-177800">
              <a:spcBef>
                <a:spcPct val="20000"/>
              </a:spcBef>
              <a:buClr>
                <a:srgbClr val="FED061"/>
              </a:buClr>
              <a:buFont typeface="Symbol" charset="2"/>
              <a:buChar char="-"/>
              <a:defRPr sz="1200">
                <a:solidFill>
                  <a:srgbClr val="626262"/>
                </a:solidFill>
              </a:defRPr>
            </a:lvl4pPr>
            <a:lvl5pPr marL="719138" indent="-180975">
              <a:spcBef>
                <a:spcPct val="20000"/>
              </a:spcBef>
              <a:buFont typeface="Symbol" charset="2"/>
              <a:buChar char="-"/>
              <a:defRPr sz="1200">
                <a:solidFill>
                  <a:srgbClr val="626262"/>
                </a:solidFill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>
              <a:lnSpc>
                <a:spcPct val="100000"/>
              </a:lnSpc>
            </a:pPr>
            <a:r>
              <a:rPr lang="de-DE" sz="1200" noProof="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Use inclusive </a:t>
            </a:r>
            <a:r>
              <a:rPr lang="de-DE" sz="1200" noProof="0" dirty="0" err="1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accessibility</a:t>
            </a:r>
            <a:r>
              <a:rPr lang="de-DE" sz="1200" noProof="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e-DE" sz="1200" noProof="0" dirty="0" err="1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features</a:t>
            </a:r>
            <a:endParaRPr lang="de-DE" sz="1200" noProof="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B58457A6-1180-4ADE-0374-6A421840E092}"/>
              </a:ext>
            </a:extLst>
          </p:cNvPr>
          <p:cNvSpPr txBox="1"/>
          <p:nvPr/>
        </p:nvSpPr>
        <p:spPr>
          <a:xfrm>
            <a:off x="4873700" y="2307188"/>
            <a:ext cx="1788972" cy="4454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de-DE"/>
            </a:defPPr>
            <a:lvl1pPr indent="0"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Font typeface="Arial"/>
              <a:buNone/>
              <a:defRPr sz="1500">
                <a:solidFill>
                  <a:srgbClr val="626262"/>
                </a:solidFill>
              </a:defRPr>
            </a:lvl1pPr>
            <a:lvl2pPr marL="0" lvl="1" indent="0"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Clr>
                <a:srgbClr val="39A8E0"/>
              </a:buClr>
              <a:buFont typeface="Arial"/>
              <a:buNone/>
              <a:defRPr sz="1500">
                <a:solidFill>
                  <a:srgbClr val="626262"/>
                </a:solidFill>
              </a:defRPr>
            </a:lvl2pPr>
            <a:lvl3pPr marL="360363" indent="-182563">
              <a:spcBef>
                <a:spcPct val="20000"/>
              </a:spcBef>
              <a:buClr>
                <a:srgbClr val="39A8E0"/>
              </a:buClr>
              <a:buFont typeface="Symbol" charset="2"/>
              <a:buChar char="-"/>
              <a:tabLst/>
              <a:defRPr sz="1500">
                <a:solidFill>
                  <a:srgbClr val="626262"/>
                </a:solidFill>
              </a:defRPr>
            </a:lvl3pPr>
            <a:lvl4pPr marL="538163" indent="-177800">
              <a:spcBef>
                <a:spcPct val="20000"/>
              </a:spcBef>
              <a:buClr>
                <a:srgbClr val="FED061"/>
              </a:buClr>
              <a:buFont typeface="Symbol" charset="2"/>
              <a:buChar char="-"/>
              <a:defRPr sz="1200">
                <a:solidFill>
                  <a:srgbClr val="626262"/>
                </a:solidFill>
              </a:defRPr>
            </a:lvl4pPr>
            <a:lvl5pPr marL="719138" indent="-180975">
              <a:spcBef>
                <a:spcPct val="20000"/>
              </a:spcBef>
              <a:buFont typeface="Symbol" charset="2"/>
              <a:buChar char="-"/>
              <a:defRPr sz="1200">
                <a:solidFill>
                  <a:srgbClr val="626262"/>
                </a:solidFill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>
              <a:lnSpc>
                <a:spcPct val="100000"/>
              </a:lnSpc>
            </a:pPr>
            <a:r>
              <a:rPr lang="de-DE" sz="1200" noProof="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Use inclusive </a:t>
            </a:r>
            <a:r>
              <a:rPr lang="de-DE" sz="1200" noProof="0" dirty="0" err="1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accessibility</a:t>
            </a:r>
            <a:r>
              <a:rPr lang="de-DE" sz="1200" noProof="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e-DE" sz="1200" noProof="0" dirty="0" err="1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features</a:t>
            </a:r>
            <a:endParaRPr lang="de-DE" sz="1200" noProof="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410E993-0D22-2172-5101-BF246E067FFB}"/>
              </a:ext>
            </a:extLst>
          </p:cNvPr>
          <p:cNvSpPr txBox="1"/>
          <p:nvPr/>
        </p:nvSpPr>
        <p:spPr>
          <a:xfrm>
            <a:off x="7011506" y="2307187"/>
            <a:ext cx="1788972" cy="4454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de-DE"/>
            </a:defPPr>
            <a:lvl1pPr indent="0"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Font typeface="Arial"/>
              <a:buNone/>
              <a:defRPr sz="1500">
                <a:solidFill>
                  <a:srgbClr val="626262"/>
                </a:solidFill>
              </a:defRPr>
            </a:lvl1pPr>
            <a:lvl2pPr marL="0" lvl="1" indent="0"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Clr>
                <a:srgbClr val="39A8E0"/>
              </a:buClr>
              <a:buFont typeface="Arial"/>
              <a:buNone/>
              <a:defRPr sz="1500">
                <a:solidFill>
                  <a:srgbClr val="626262"/>
                </a:solidFill>
              </a:defRPr>
            </a:lvl2pPr>
            <a:lvl3pPr marL="360363" indent="-182563">
              <a:spcBef>
                <a:spcPct val="20000"/>
              </a:spcBef>
              <a:buClr>
                <a:srgbClr val="39A8E0"/>
              </a:buClr>
              <a:buFont typeface="Symbol" charset="2"/>
              <a:buChar char="-"/>
              <a:tabLst/>
              <a:defRPr sz="1500">
                <a:solidFill>
                  <a:srgbClr val="626262"/>
                </a:solidFill>
              </a:defRPr>
            </a:lvl3pPr>
            <a:lvl4pPr marL="538163" indent="-177800">
              <a:spcBef>
                <a:spcPct val="20000"/>
              </a:spcBef>
              <a:buClr>
                <a:srgbClr val="FED061"/>
              </a:buClr>
              <a:buFont typeface="Symbol" charset="2"/>
              <a:buChar char="-"/>
              <a:defRPr sz="1200">
                <a:solidFill>
                  <a:srgbClr val="626262"/>
                </a:solidFill>
              </a:defRPr>
            </a:lvl4pPr>
            <a:lvl5pPr marL="719138" indent="-180975">
              <a:spcBef>
                <a:spcPct val="20000"/>
              </a:spcBef>
              <a:buFont typeface="Symbol" charset="2"/>
              <a:buChar char="-"/>
              <a:defRPr sz="1200">
                <a:solidFill>
                  <a:srgbClr val="626262"/>
                </a:solidFill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>
              <a:lnSpc>
                <a:spcPct val="100000"/>
              </a:lnSpc>
            </a:pPr>
            <a:r>
              <a:rPr lang="de-DE" sz="1200" noProof="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Find </a:t>
            </a:r>
            <a:r>
              <a:rPr lang="de-DE" sz="1200" noProof="0" dirty="0" err="1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useful</a:t>
            </a:r>
            <a:r>
              <a:rPr lang="de-DE" sz="1200" noProof="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e-DE" sz="1200" noProof="0" dirty="0" err="1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room</a:t>
            </a:r>
            <a:r>
              <a:rPr lang="de-DE" sz="1200" noProof="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e-DE" sz="1200" noProof="0" dirty="0" err="1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information</a:t>
            </a:r>
            <a:endParaRPr lang="de-DE" sz="1200" noProof="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BB2F0443-98BE-6B9C-B58A-1D118CE6456C}"/>
              </a:ext>
            </a:extLst>
          </p:cNvPr>
          <p:cNvSpPr txBox="1"/>
          <p:nvPr/>
        </p:nvSpPr>
        <p:spPr>
          <a:xfrm>
            <a:off x="9167051" y="2307187"/>
            <a:ext cx="1788972" cy="4454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de-DE"/>
            </a:defPPr>
            <a:lvl1pPr indent="0"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Font typeface="Arial"/>
              <a:buNone/>
              <a:defRPr sz="1500">
                <a:solidFill>
                  <a:srgbClr val="626262"/>
                </a:solidFill>
              </a:defRPr>
            </a:lvl1pPr>
            <a:lvl2pPr marL="0" lvl="1" indent="0"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Clr>
                <a:srgbClr val="39A8E0"/>
              </a:buClr>
              <a:buFont typeface="Arial"/>
              <a:buNone/>
              <a:defRPr sz="1500">
                <a:solidFill>
                  <a:srgbClr val="626262"/>
                </a:solidFill>
              </a:defRPr>
            </a:lvl2pPr>
            <a:lvl3pPr marL="360363" indent="-182563">
              <a:spcBef>
                <a:spcPct val="20000"/>
              </a:spcBef>
              <a:buClr>
                <a:srgbClr val="39A8E0"/>
              </a:buClr>
              <a:buFont typeface="Symbol" charset="2"/>
              <a:buChar char="-"/>
              <a:tabLst/>
              <a:defRPr sz="1500">
                <a:solidFill>
                  <a:srgbClr val="626262"/>
                </a:solidFill>
              </a:defRPr>
            </a:lvl3pPr>
            <a:lvl4pPr marL="538163" indent="-177800">
              <a:spcBef>
                <a:spcPct val="20000"/>
              </a:spcBef>
              <a:buClr>
                <a:srgbClr val="FED061"/>
              </a:buClr>
              <a:buFont typeface="Symbol" charset="2"/>
              <a:buChar char="-"/>
              <a:defRPr sz="1200">
                <a:solidFill>
                  <a:srgbClr val="626262"/>
                </a:solidFill>
              </a:defRPr>
            </a:lvl4pPr>
            <a:lvl5pPr marL="719138" indent="-180975">
              <a:spcBef>
                <a:spcPct val="20000"/>
              </a:spcBef>
              <a:buFont typeface="Symbol" charset="2"/>
              <a:buChar char="-"/>
              <a:defRPr sz="1200">
                <a:solidFill>
                  <a:srgbClr val="626262"/>
                </a:solidFill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>
              <a:lnSpc>
                <a:spcPct val="100000"/>
              </a:lnSpc>
            </a:pPr>
            <a:r>
              <a:rPr lang="de-DE" sz="1200" noProof="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Quickly </a:t>
            </a:r>
            <a:r>
              <a:rPr lang="de-DE" sz="1200" noProof="0" dirty="0" err="1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access</a:t>
            </a:r>
            <a:r>
              <a:rPr lang="de-DE" sz="1200" noProof="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frequent </a:t>
            </a:r>
            <a:r>
              <a:rPr lang="de-DE" sz="1200" noProof="0" dirty="0" err="1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locations</a:t>
            </a:r>
            <a:endParaRPr lang="de-DE" sz="1200" noProof="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pic>
        <p:nvPicPr>
          <p:cNvPr id="2" name="Graphic 11">
            <a:extLst>
              <a:ext uri="{FF2B5EF4-FFF2-40B4-BE49-F238E27FC236}">
                <a16:creationId xmlns:a16="http://schemas.microsoft.com/office/drawing/2014/main" id="{D425F66A-A252-5D57-3103-4D66EF446F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06793" y="717226"/>
            <a:ext cx="724527" cy="19206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88276D5-3DEE-C78A-46C8-90CAFF3FB3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685977" y="701122"/>
            <a:ext cx="470225" cy="19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419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7D6CA9-4ECF-1E7E-B652-E10FC9F53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1FD0A5E3-4AE6-3988-05F1-D204E11B0F11}"/>
              </a:ext>
            </a:extLst>
          </p:cNvPr>
          <p:cNvSpPr/>
          <p:nvPr/>
        </p:nvSpPr>
        <p:spPr>
          <a:xfrm>
            <a:off x="6155504" y="2409167"/>
            <a:ext cx="5000698" cy="3139126"/>
          </a:xfrm>
          <a:prstGeom prst="roundRect">
            <a:avLst>
              <a:gd name="adj" fmla="val 66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6B9AF1B5-6350-EDD8-A278-5D7D88C3B107}"/>
              </a:ext>
            </a:extLst>
          </p:cNvPr>
          <p:cNvSpPr/>
          <p:nvPr/>
        </p:nvSpPr>
        <p:spPr>
          <a:xfrm>
            <a:off x="598824" y="2409167"/>
            <a:ext cx="5000698" cy="3139126"/>
          </a:xfrm>
          <a:prstGeom prst="roundRect">
            <a:avLst>
              <a:gd name="adj" fmla="val 66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0DF6CAB-557A-4AC3-95BA-AE3A43AFF756}"/>
              </a:ext>
            </a:extLst>
          </p:cNvPr>
          <p:cNvSpPr txBox="1"/>
          <p:nvPr/>
        </p:nvSpPr>
        <p:spPr>
          <a:xfrm>
            <a:off x="806213" y="2783787"/>
            <a:ext cx="4585919" cy="2112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600"/>
              </a:spcAft>
              <a:defRPr/>
            </a:pPr>
            <a:r>
              <a:rPr lang="de-DE" sz="12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Digitales Aufrufsystem und Terminmanagement</a:t>
            </a:r>
            <a:endParaRPr lang="de-DE" sz="1200" dirty="0">
              <a:solidFill>
                <a:prstClr val="black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285750" lvl="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DE" sz="12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Entwicklung durch die B.I.C. GmbH</a:t>
            </a:r>
          </a:p>
          <a:p>
            <a:pPr marL="285750" lvl="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DE" sz="12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Online Terminbuchung und Walk In Ticketing</a:t>
            </a:r>
          </a:p>
          <a:p>
            <a:pPr marL="285750" lvl="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DE" sz="12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Aufruf und Steuerung von Warteschlangen</a:t>
            </a:r>
          </a:p>
          <a:p>
            <a:pPr marL="285750" lvl="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DE" sz="12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Kiosk Lösungen und mobile Tickets</a:t>
            </a:r>
          </a:p>
          <a:p>
            <a:pPr marL="285750" lvl="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DE" sz="12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Strukturierung und Steuerung von Besucherströmen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D3DC8E4-A134-01B6-DC30-3EE90D599FBD}"/>
              </a:ext>
            </a:extLst>
          </p:cNvPr>
          <p:cNvSpPr txBox="1"/>
          <p:nvPr/>
        </p:nvSpPr>
        <p:spPr>
          <a:xfrm>
            <a:off x="523410" y="619432"/>
            <a:ext cx="6574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de-DE" sz="30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Zwei Systeme mit klaren Rollen</a:t>
            </a:r>
            <a:br>
              <a:rPr lang="de-DE" sz="30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lang="de-DE" sz="2000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Digitale Besuchersteuerung und barrierefreie Indoor Navigation im Überblick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5" name="Graphic 11">
            <a:extLst>
              <a:ext uri="{FF2B5EF4-FFF2-40B4-BE49-F238E27FC236}">
                <a16:creationId xmlns:a16="http://schemas.microsoft.com/office/drawing/2014/main" id="{4572432B-3DDF-C893-7DC2-7093786D9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06793" y="717226"/>
            <a:ext cx="724527" cy="19206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F443026-0C07-D5A6-53CE-A9D9D74744DD}"/>
              </a:ext>
            </a:extLst>
          </p:cNvPr>
          <p:cNvSpPr txBox="1"/>
          <p:nvPr/>
        </p:nvSpPr>
        <p:spPr>
          <a:xfrm>
            <a:off x="6447735" y="2783787"/>
            <a:ext cx="4708467" cy="2112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600"/>
              </a:spcAft>
              <a:defRPr/>
            </a:pPr>
            <a:r>
              <a:rPr lang="de-DE" sz="12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Barrierefreie digitale Indoor Navigation</a:t>
            </a:r>
            <a:endParaRPr lang="de-DE" sz="1200" dirty="0">
              <a:solidFill>
                <a:prstClr val="black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DE" sz="12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Entwicklung durch das Fraunhofer Institut FOKUS</a:t>
            </a:r>
          </a:p>
          <a:p>
            <a:pPr marL="285750" lvl="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DE" sz="12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Hochgenaue Indoor Lokalisierung und Navigation</a:t>
            </a:r>
          </a:p>
          <a:p>
            <a:pPr marL="285750" lvl="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DE" sz="12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Barrierefreie Wegführung nach dem Zwei Sinne Prinzip</a:t>
            </a:r>
          </a:p>
          <a:p>
            <a:pPr marL="285750" lvl="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DE" sz="12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Smartphone basierte Navigation</a:t>
            </a:r>
          </a:p>
          <a:p>
            <a:pPr marL="285750" lvl="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DE" sz="12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Präzise Zielführung in komplexen Gebäuden</a:t>
            </a:r>
          </a:p>
        </p:txBody>
      </p:sp>
      <p:pic>
        <p:nvPicPr>
          <p:cNvPr id="8" name="Graphic 11">
            <a:extLst>
              <a:ext uri="{FF2B5EF4-FFF2-40B4-BE49-F238E27FC236}">
                <a16:creationId xmlns:a16="http://schemas.microsoft.com/office/drawing/2014/main" id="{5A8462BC-28D8-D466-9437-E771A18D4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79351" y="5021972"/>
            <a:ext cx="1512781" cy="40102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12E59CA-C8D9-FAC6-E309-E4160C728B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35227" y="5064185"/>
            <a:ext cx="1134466" cy="316595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1BEA14FC-30CA-F947-434D-C398BB48A9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85977" y="701122"/>
            <a:ext cx="470225" cy="19206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E033480-D7CE-2869-F7BC-70C688BFE0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69534" y="4993676"/>
            <a:ext cx="947737" cy="38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997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772553-3FB8-EE2C-61C4-22251E380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feld 21">
            <a:extLst>
              <a:ext uri="{FF2B5EF4-FFF2-40B4-BE49-F238E27FC236}">
                <a16:creationId xmlns:a16="http://schemas.microsoft.com/office/drawing/2014/main" id="{C0BEE9B1-CE2F-5A80-EEB5-1E5EA004E554}"/>
              </a:ext>
            </a:extLst>
          </p:cNvPr>
          <p:cNvSpPr txBox="1"/>
          <p:nvPr/>
        </p:nvSpPr>
        <p:spPr>
          <a:xfrm>
            <a:off x="523410" y="619432"/>
            <a:ext cx="73853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de-DE" sz="30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Ersteinrichtung/Onboarding der </a:t>
            </a:r>
            <a:r>
              <a:rPr lang="de-DE" sz="3000" dirty="0" err="1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everguide</a:t>
            </a:r>
            <a:r>
              <a:rPr lang="de-DE" sz="30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-App nach der Installation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0BC565C-7204-1265-20C7-5B6037A41C8D}"/>
              </a:ext>
            </a:extLst>
          </p:cNvPr>
          <p:cNvSpPr txBox="1"/>
          <p:nvPr/>
        </p:nvSpPr>
        <p:spPr>
          <a:xfrm>
            <a:off x="523411" y="2159647"/>
            <a:ext cx="3369859" cy="26885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de-DE"/>
            </a:defPPr>
            <a:lvl1pPr indent="0"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Font typeface="Arial"/>
              <a:buNone/>
              <a:defRPr sz="1500">
                <a:solidFill>
                  <a:srgbClr val="626262"/>
                </a:solidFill>
              </a:defRPr>
            </a:lvl1pPr>
            <a:lvl2pPr marL="0" lvl="1" indent="0"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Clr>
                <a:srgbClr val="39A8E0"/>
              </a:buClr>
              <a:buFont typeface="Arial"/>
              <a:buNone/>
              <a:defRPr sz="1500">
                <a:solidFill>
                  <a:srgbClr val="626262"/>
                </a:solidFill>
              </a:defRPr>
            </a:lvl2pPr>
            <a:lvl3pPr marL="360363" indent="-182563">
              <a:spcBef>
                <a:spcPct val="20000"/>
              </a:spcBef>
              <a:buClr>
                <a:srgbClr val="39A8E0"/>
              </a:buClr>
              <a:buFont typeface="Symbol" charset="2"/>
              <a:buChar char="-"/>
              <a:tabLst/>
              <a:defRPr sz="1500">
                <a:solidFill>
                  <a:srgbClr val="626262"/>
                </a:solidFill>
              </a:defRPr>
            </a:lvl3pPr>
            <a:lvl4pPr marL="538163" indent="-177800">
              <a:spcBef>
                <a:spcPct val="20000"/>
              </a:spcBef>
              <a:buClr>
                <a:srgbClr val="FED061"/>
              </a:buClr>
              <a:buFont typeface="Symbol" charset="2"/>
              <a:buChar char="-"/>
              <a:defRPr sz="1200">
                <a:solidFill>
                  <a:srgbClr val="626262"/>
                </a:solidFill>
              </a:defRPr>
            </a:lvl4pPr>
            <a:lvl5pPr marL="719138" indent="-180975">
              <a:spcBef>
                <a:spcPct val="20000"/>
              </a:spcBef>
              <a:buFont typeface="Symbol" charset="2"/>
              <a:buChar char="-"/>
              <a:defRPr sz="1200">
                <a:solidFill>
                  <a:srgbClr val="626262"/>
                </a:solidFill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de-DE" sz="1400" noProof="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Nach der Installation führt ein kurzes Onboarding durch die wichtigsten Funktionen der App und startet ein kleines Tutorial, das die grundlegende Arbeitsweise sowie die zentralen Einstellungen erklärt.</a:t>
            </a:r>
          </a:p>
        </p:txBody>
      </p:sp>
      <p:sp>
        <p:nvSpPr>
          <p:cNvPr id="2" name="Textfeld 11">
            <a:extLst>
              <a:ext uri="{FF2B5EF4-FFF2-40B4-BE49-F238E27FC236}">
                <a16:creationId xmlns:a16="http://schemas.microsoft.com/office/drawing/2014/main" id="{EB9A7CB7-1A76-C58E-5DAC-8E939F1214F1}"/>
              </a:ext>
            </a:extLst>
          </p:cNvPr>
          <p:cNvSpPr/>
          <p:nvPr/>
        </p:nvSpPr>
        <p:spPr>
          <a:xfrm>
            <a:off x="4581525" y="5438774"/>
            <a:ext cx="1551660" cy="413447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ctr">
            <a:noAutofit/>
          </a:bodyPr>
          <a:lstStyle/>
          <a:p>
            <a:pPr defTabSz="685800">
              <a:lnSpc>
                <a:spcPct val="110000"/>
              </a:lnSpc>
              <a:buClr>
                <a:srgbClr val="179C7D"/>
              </a:buClr>
            </a:pPr>
            <a:r>
              <a:rPr lang="de-DE" sz="1100" b="0" u="none" strike="noStrike" noProof="0" dirty="0">
                <a:solidFill>
                  <a:srgbClr val="000000"/>
                </a:solidFill>
                <a:effectLst/>
                <a:uFillTx/>
                <a:latin typeface="Poppins Light" panose="00000400000000000000" pitchFamily="2" charset="0"/>
                <a:ea typeface="DejaVu Sans"/>
                <a:cs typeface="Poppins Light" panose="00000400000000000000" pitchFamily="2" charset="0"/>
              </a:rPr>
              <a:t>Startbildschirm der everguide-App</a:t>
            </a:r>
            <a:endParaRPr lang="de-DE" sz="1100" b="0" u="none" strike="noStrike" noProof="0" dirty="0">
              <a:solidFill>
                <a:srgbClr val="000000"/>
              </a:solidFill>
              <a:effectLst/>
              <a:uFillTx/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4" name="Textfeld 12">
            <a:extLst>
              <a:ext uri="{FF2B5EF4-FFF2-40B4-BE49-F238E27FC236}">
                <a16:creationId xmlns:a16="http://schemas.microsoft.com/office/drawing/2014/main" id="{4D1CD19F-0925-2238-3B91-66D79C8C9B5A}"/>
              </a:ext>
            </a:extLst>
          </p:cNvPr>
          <p:cNvSpPr/>
          <p:nvPr/>
        </p:nvSpPr>
        <p:spPr>
          <a:xfrm>
            <a:off x="6296276" y="5381625"/>
            <a:ext cx="1551660" cy="734949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ctr">
            <a:noAutofit/>
          </a:bodyPr>
          <a:lstStyle/>
          <a:p>
            <a:pPr defTabSz="685800">
              <a:lnSpc>
                <a:spcPct val="110000"/>
              </a:lnSpc>
              <a:buClr>
                <a:srgbClr val="179C7D"/>
              </a:buClr>
            </a:pPr>
            <a:r>
              <a:rPr lang="de-DE" sz="1100" dirty="0">
                <a:solidFill>
                  <a:srgbClr val="00000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Hinweis auf den Datenschutz und der lokalen Verarbeitung</a:t>
            </a:r>
          </a:p>
        </p:txBody>
      </p:sp>
      <p:sp>
        <p:nvSpPr>
          <p:cNvPr id="6" name="Textfeld 17">
            <a:extLst>
              <a:ext uri="{FF2B5EF4-FFF2-40B4-BE49-F238E27FC236}">
                <a16:creationId xmlns:a16="http://schemas.microsoft.com/office/drawing/2014/main" id="{F01E1AA3-C363-1CA4-9613-67B4675E0145}"/>
              </a:ext>
            </a:extLst>
          </p:cNvPr>
          <p:cNvSpPr/>
          <p:nvPr/>
        </p:nvSpPr>
        <p:spPr>
          <a:xfrm>
            <a:off x="8426175" y="5469525"/>
            <a:ext cx="3222895" cy="392221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ctr">
            <a:noAutofit/>
          </a:bodyPr>
          <a:lstStyle/>
          <a:p>
            <a:pPr defTabSz="685800">
              <a:lnSpc>
                <a:spcPct val="110000"/>
              </a:lnSpc>
              <a:buClr>
                <a:srgbClr val="179C7D"/>
              </a:buClr>
            </a:pPr>
            <a:r>
              <a:rPr lang="de-DE" sz="1100" dirty="0">
                <a:solidFill>
                  <a:srgbClr val="00000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Erläuternde Hinweise zur optimalen Ausrichtung des Smartphones </a:t>
            </a:r>
          </a:p>
        </p:txBody>
      </p:sp>
      <p:pic>
        <p:nvPicPr>
          <p:cNvPr id="8" name="Grafik 4">
            <a:extLst>
              <a:ext uri="{FF2B5EF4-FFF2-40B4-BE49-F238E27FC236}">
                <a16:creationId xmlns:a16="http://schemas.microsoft.com/office/drawing/2014/main" id="{F8BF0B75-93E6-728C-503B-C1EB73537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581525" y="2418315"/>
            <a:ext cx="1551660" cy="275898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</a:ln>
          <a:effectLst>
            <a:outerShdw blurRad="50800" dist="38100" dir="8100000" algn="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  <p:pic>
        <p:nvPicPr>
          <p:cNvPr id="9" name="Grafik 7">
            <a:extLst>
              <a:ext uri="{FF2B5EF4-FFF2-40B4-BE49-F238E27FC236}">
                <a16:creationId xmlns:a16="http://schemas.microsoft.com/office/drawing/2014/main" id="{E9E6CE40-9CC9-59F5-00B4-017C0EF55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258900" y="2418315"/>
            <a:ext cx="1551660" cy="275898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</a:ln>
          <a:effectLst>
            <a:outerShdw blurRad="50800" dist="38100" dir="8100000" algn="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  <p:pic>
        <p:nvPicPr>
          <p:cNvPr id="10" name="Grafik 10">
            <a:extLst>
              <a:ext uri="{FF2B5EF4-FFF2-40B4-BE49-F238E27FC236}">
                <a16:creationId xmlns:a16="http://schemas.microsoft.com/office/drawing/2014/main" id="{D42CE187-4B65-25B9-9F31-3E67FEE20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936275" y="2418315"/>
            <a:ext cx="1551660" cy="275898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</a:ln>
          <a:effectLst>
            <a:outerShdw blurRad="50800" dist="38100" dir="8100000" algn="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  <p:pic>
        <p:nvPicPr>
          <p:cNvPr id="16" name="Grafik 14">
            <a:extLst>
              <a:ext uri="{FF2B5EF4-FFF2-40B4-BE49-F238E27FC236}">
                <a16:creationId xmlns:a16="http://schemas.microsoft.com/office/drawing/2014/main" id="{31FFF03A-24E8-7B1C-9440-1EED3FF8E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613649" y="2418315"/>
            <a:ext cx="1551660" cy="275898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</a:ln>
          <a:effectLst>
            <a:outerShdw blurRad="50800" dist="38100" dir="8100000" algn="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  <p:sp>
        <p:nvSpPr>
          <p:cNvPr id="17" name="Oval 27">
            <a:extLst>
              <a:ext uri="{FF2B5EF4-FFF2-40B4-BE49-F238E27FC236}">
                <a16:creationId xmlns:a16="http://schemas.microsoft.com/office/drawing/2014/main" id="{26288D97-579A-F384-4F25-44C93715D9A3}"/>
              </a:ext>
            </a:extLst>
          </p:cNvPr>
          <p:cNvSpPr>
            <a:spLocks noChangeAspect="1"/>
          </p:cNvSpPr>
          <p:nvPr/>
        </p:nvSpPr>
        <p:spPr>
          <a:xfrm>
            <a:off x="4462384" y="2418316"/>
            <a:ext cx="392220" cy="392220"/>
          </a:xfrm>
          <a:prstGeom prst="ellipse">
            <a:avLst/>
          </a:prstGeom>
          <a:solidFill>
            <a:srgbClr val="1C3B5B"/>
          </a:solidFill>
          <a:ln>
            <a:solidFill>
              <a:srgbClr val="F2F2F2"/>
            </a:solidFill>
          </a:ln>
        </p:spPr>
        <p:txBody>
          <a:bodyPr wrap="square" lIns="0" tIns="0" rIns="0" bIns="0" anchor="ctr" anchorCtr="1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GB" sz="1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1</a:t>
            </a:r>
          </a:p>
        </p:txBody>
      </p:sp>
      <p:sp>
        <p:nvSpPr>
          <p:cNvPr id="18" name="Oval 28">
            <a:extLst>
              <a:ext uri="{FF2B5EF4-FFF2-40B4-BE49-F238E27FC236}">
                <a16:creationId xmlns:a16="http://schemas.microsoft.com/office/drawing/2014/main" id="{6399A780-119C-B314-D961-8592CB2806E2}"/>
              </a:ext>
            </a:extLst>
          </p:cNvPr>
          <p:cNvSpPr>
            <a:spLocks noChangeAspect="1"/>
          </p:cNvSpPr>
          <p:nvPr/>
        </p:nvSpPr>
        <p:spPr>
          <a:xfrm>
            <a:off x="6155160" y="2418316"/>
            <a:ext cx="392220" cy="392220"/>
          </a:xfrm>
          <a:prstGeom prst="ellipse">
            <a:avLst/>
          </a:prstGeom>
          <a:solidFill>
            <a:srgbClr val="1C3B5B"/>
          </a:solidFill>
          <a:ln>
            <a:solidFill>
              <a:srgbClr val="F2F2F2"/>
            </a:solidFill>
          </a:ln>
        </p:spPr>
        <p:txBody>
          <a:bodyPr wrap="square" lIns="0" tIns="0" rIns="0" bIns="0" anchor="ctr" anchorCtr="1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GB" sz="1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2</a:t>
            </a:r>
          </a:p>
        </p:txBody>
      </p:sp>
      <p:sp>
        <p:nvSpPr>
          <p:cNvPr id="19" name="Oval 29">
            <a:extLst>
              <a:ext uri="{FF2B5EF4-FFF2-40B4-BE49-F238E27FC236}">
                <a16:creationId xmlns:a16="http://schemas.microsoft.com/office/drawing/2014/main" id="{051E5764-533C-EFA3-EF88-DEE4205D3CC7}"/>
              </a:ext>
            </a:extLst>
          </p:cNvPr>
          <p:cNvSpPr>
            <a:spLocks noChangeAspect="1"/>
          </p:cNvSpPr>
          <p:nvPr/>
        </p:nvSpPr>
        <p:spPr>
          <a:xfrm>
            <a:off x="7847936" y="2418316"/>
            <a:ext cx="392220" cy="392220"/>
          </a:xfrm>
          <a:prstGeom prst="ellipse">
            <a:avLst/>
          </a:prstGeom>
          <a:solidFill>
            <a:srgbClr val="1C3B5B"/>
          </a:solidFill>
          <a:ln>
            <a:solidFill>
              <a:srgbClr val="F2F2F2"/>
            </a:solidFill>
          </a:ln>
        </p:spPr>
        <p:txBody>
          <a:bodyPr wrap="square" lIns="0" tIns="0" rIns="0" bIns="0" anchor="ctr" anchorCtr="1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GB" sz="12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3a</a:t>
            </a:r>
          </a:p>
        </p:txBody>
      </p:sp>
      <p:sp>
        <p:nvSpPr>
          <p:cNvPr id="20" name="Oval 30">
            <a:extLst>
              <a:ext uri="{FF2B5EF4-FFF2-40B4-BE49-F238E27FC236}">
                <a16:creationId xmlns:a16="http://schemas.microsoft.com/office/drawing/2014/main" id="{0C294FDE-0F01-8A8F-523F-058E175CF857}"/>
              </a:ext>
            </a:extLst>
          </p:cNvPr>
          <p:cNvSpPr>
            <a:spLocks noChangeAspect="1"/>
          </p:cNvSpPr>
          <p:nvPr/>
        </p:nvSpPr>
        <p:spPr>
          <a:xfrm>
            <a:off x="9540712" y="2418316"/>
            <a:ext cx="392220" cy="392220"/>
          </a:xfrm>
          <a:prstGeom prst="ellipse">
            <a:avLst/>
          </a:prstGeom>
          <a:solidFill>
            <a:srgbClr val="1C3B5B"/>
          </a:solidFill>
          <a:ln>
            <a:solidFill>
              <a:srgbClr val="F2F2F2"/>
            </a:solidFill>
          </a:ln>
        </p:spPr>
        <p:txBody>
          <a:bodyPr wrap="square" lIns="0" tIns="0" rIns="0" bIns="0" anchor="ctr" anchorCtr="1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GB" sz="12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3b</a:t>
            </a:r>
          </a:p>
        </p:txBody>
      </p:sp>
      <p:pic>
        <p:nvPicPr>
          <p:cNvPr id="3" name="Graphic 11">
            <a:extLst>
              <a:ext uri="{FF2B5EF4-FFF2-40B4-BE49-F238E27FC236}">
                <a16:creationId xmlns:a16="http://schemas.microsoft.com/office/drawing/2014/main" id="{913BAF63-6153-E46A-6AEE-42AAA69951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06793" y="717226"/>
            <a:ext cx="724527" cy="19206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77CDC33-88D1-546D-0EBA-84C1CA0D12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85977" y="701122"/>
            <a:ext cx="470225" cy="19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008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CDDD6E-B485-A8B1-1E91-2F3E02E53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feld 21">
            <a:extLst>
              <a:ext uri="{FF2B5EF4-FFF2-40B4-BE49-F238E27FC236}">
                <a16:creationId xmlns:a16="http://schemas.microsoft.com/office/drawing/2014/main" id="{C75209E8-2C4C-2398-743E-198F519F5FF9}"/>
              </a:ext>
            </a:extLst>
          </p:cNvPr>
          <p:cNvSpPr txBox="1"/>
          <p:nvPr/>
        </p:nvSpPr>
        <p:spPr>
          <a:xfrm>
            <a:off x="523410" y="619432"/>
            <a:ext cx="73853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de-DE" sz="30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Ersteinrichtung/Onboarding der </a:t>
            </a:r>
            <a:r>
              <a:rPr lang="de-DE" sz="3000" dirty="0" err="1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everguide</a:t>
            </a:r>
            <a:r>
              <a:rPr lang="de-DE" sz="30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-App nach der Installation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83C488F-75CB-88C4-3F7C-3E41EAF43EB2}"/>
              </a:ext>
            </a:extLst>
          </p:cNvPr>
          <p:cNvSpPr txBox="1"/>
          <p:nvPr/>
        </p:nvSpPr>
        <p:spPr>
          <a:xfrm>
            <a:off x="523411" y="2159647"/>
            <a:ext cx="3369859" cy="13931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de-DE"/>
            </a:defPPr>
            <a:lvl1pPr indent="0"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Font typeface="Arial"/>
              <a:buNone/>
              <a:defRPr sz="1500">
                <a:solidFill>
                  <a:srgbClr val="626262"/>
                </a:solidFill>
              </a:defRPr>
            </a:lvl1pPr>
            <a:lvl2pPr marL="0" lvl="1" indent="0"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Clr>
                <a:srgbClr val="39A8E0"/>
              </a:buClr>
              <a:buFont typeface="Arial"/>
              <a:buNone/>
              <a:defRPr sz="1500">
                <a:solidFill>
                  <a:srgbClr val="626262"/>
                </a:solidFill>
              </a:defRPr>
            </a:lvl2pPr>
            <a:lvl3pPr marL="360363" indent="-182563">
              <a:spcBef>
                <a:spcPct val="20000"/>
              </a:spcBef>
              <a:buClr>
                <a:srgbClr val="39A8E0"/>
              </a:buClr>
              <a:buFont typeface="Symbol" charset="2"/>
              <a:buChar char="-"/>
              <a:tabLst/>
              <a:defRPr sz="1500">
                <a:solidFill>
                  <a:srgbClr val="626262"/>
                </a:solidFill>
              </a:defRPr>
            </a:lvl3pPr>
            <a:lvl4pPr marL="538163" indent="-177800">
              <a:spcBef>
                <a:spcPct val="20000"/>
              </a:spcBef>
              <a:buClr>
                <a:srgbClr val="FED061"/>
              </a:buClr>
              <a:buFont typeface="Symbol" charset="2"/>
              <a:buChar char="-"/>
              <a:defRPr sz="1200">
                <a:solidFill>
                  <a:srgbClr val="626262"/>
                </a:solidFill>
              </a:defRPr>
            </a:lvl4pPr>
            <a:lvl5pPr marL="719138" indent="-180975">
              <a:spcBef>
                <a:spcPct val="20000"/>
              </a:spcBef>
              <a:buFont typeface="Symbol" charset="2"/>
              <a:buChar char="-"/>
              <a:defRPr sz="1200">
                <a:solidFill>
                  <a:srgbClr val="626262"/>
                </a:solidFill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de-DE" sz="1400" noProof="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In den folgenden Screens werden die persönlichen Bedürfnisse für die Wegführung abgefragt, um die optimale Einstellung vornehmen zu können.</a:t>
            </a:r>
          </a:p>
        </p:txBody>
      </p:sp>
      <p:sp>
        <p:nvSpPr>
          <p:cNvPr id="2" name="Textfeld 11">
            <a:extLst>
              <a:ext uri="{FF2B5EF4-FFF2-40B4-BE49-F238E27FC236}">
                <a16:creationId xmlns:a16="http://schemas.microsoft.com/office/drawing/2014/main" id="{C0B69196-9255-CA99-FC84-A926204C4C17}"/>
              </a:ext>
            </a:extLst>
          </p:cNvPr>
          <p:cNvSpPr/>
          <p:nvPr/>
        </p:nvSpPr>
        <p:spPr>
          <a:xfrm>
            <a:off x="4581524" y="5421929"/>
            <a:ext cx="1800226" cy="73494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ctr">
            <a:noAutofit/>
          </a:bodyPr>
          <a:lstStyle/>
          <a:p>
            <a:pPr defTabSz="685800">
              <a:lnSpc>
                <a:spcPct val="110000"/>
              </a:lnSpc>
              <a:buClr>
                <a:srgbClr val="179C7D"/>
              </a:buClr>
            </a:pPr>
            <a:r>
              <a:rPr lang="de-DE" sz="1100" b="0" u="none" strike="noStrike" noProof="0" dirty="0">
                <a:solidFill>
                  <a:srgbClr val="000000"/>
                </a:solidFill>
                <a:effectLst/>
                <a:uFillTx/>
                <a:latin typeface="Poppins Light" panose="00000400000000000000" pitchFamily="2" charset="0"/>
                <a:ea typeface="DejaVu Sans"/>
                <a:cs typeface="Poppins Light" panose="00000400000000000000" pitchFamily="2" charset="0"/>
              </a:rPr>
              <a:t>Die Auswahl des Sehvermögens setzt Voreinstellungen der App</a:t>
            </a:r>
          </a:p>
        </p:txBody>
      </p:sp>
      <p:sp>
        <p:nvSpPr>
          <p:cNvPr id="6" name="Textfeld 17">
            <a:extLst>
              <a:ext uri="{FF2B5EF4-FFF2-40B4-BE49-F238E27FC236}">
                <a16:creationId xmlns:a16="http://schemas.microsoft.com/office/drawing/2014/main" id="{A8D0A969-1F8A-4D4D-3F2A-5E53C1BED1DD}"/>
              </a:ext>
            </a:extLst>
          </p:cNvPr>
          <p:cNvSpPr/>
          <p:nvPr/>
        </p:nvSpPr>
        <p:spPr>
          <a:xfrm>
            <a:off x="6745095" y="5421929"/>
            <a:ext cx="4415894" cy="73494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ctr">
            <a:noAutofit/>
          </a:bodyPr>
          <a:lstStyle/>
          <a:p>
            <a:pPr defTabSz="685800">
              <a:lnSpc>
                <a:spcPct val="110000"/>
              </a:lnSpc>
              <a:buClr>
                <a:srgbClr val="179C7D"/>
              </a:buClr>
            </a:pPr>
            <a:r>
              <a:rPr lang="de-DE" sz="1100" dirty="0">
                <a:solidFill>
                  <a:srgbClr val="00000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Diese können danach weiter angepasst werden: Auswahl der Mobilität, bevorzugte Nutzung der Barrierefreiheit und Auswahl der gewünschten Ausgabe.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9372FBBF-2C69-E6FF-A094-C2DD54D20D82}"/>
              </a:ext>
            </a:extLst>
          </p:cNvPr>
          <p:cNvGrpSpPr/>
          <p:nvPr/>
        </p:nvGrpSpPr>
        <p:grpSpPr>
          <a:xfrm>
            <a:off x="4575825" y="2408180"/>
            <a:ext cx="6585164" cy="2769120"/>
            <a:chOff x="4575825" y="2408180"/>
            <a:chExt cx="6585164" cy="2769120"/>
          </a:xfrm>
        </p:grpSpPr>
        <p:pic>
          <p:nvPicPr>
            <p:cNvPr id="11" name="Grafik 3">
              <a:extLst>
                <a:ext uri="{FF2B5EF4-FFF2-40B4-BE49-F238E27FC236}">
                  <a16:creationId xmlns:a16="http://schemas.microsoft.com/office/drawing/2014/main" id="{C5C8CC70-EAE0-7F27-30C4-C488EA811CFC}"/>
                </a:ext>
              </a:extLst>
            </p:cNvPr>
            <p:cNvPicPr/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4575825" y="2408180"/>
              <a:ext cx="1557360" cy="276912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</a:ln>
            <a:effectLst>
              <a:outerShdw blurRad="50800" dist="38100" dir="8100000" algn="tr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</p:pic>
        <p:pic>
          <p:nvPicPr>
            <p:cNvPr id="12" name="Grafik 6">
              <a:extLst>
                <a:ext uri="{FF2B5EF4-FFF2-40B4-BE49-F238E27FC236}">
                  <a16:creationId xmlns:a16="http://schemas.microsoft.com/office/drawing/2014/main" id="{342E186A-55BF-3F22-1F18-FF277006A685}"/>
                </a:ext>
              </a:extLst>
            </p:cNvPr>
            <p:cNvPicPr/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6253200" y="2408180"/>
              <a:ext cx="1557360" cy="276912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</a:ln>
            <a:effectLst>
              <a:outerShdw blurRad="50800" dist="38100" dir="8100000" algn="tr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</p:pic>
        <p:pic>
          <p:nvPicPr>
            <p:cNvPr id="13" name="Grafik 9">
              <a:extLst>
                <a:ext uri="{FF2B5EF4-FFF2-40B4-BE49-F238E27FC236}">
                  <a16:creationId xmlns:a16="http://schemas.microsoft.com/office/drawing/2014/main" id="{255A06F6-99F2-C3E2-1251-11B08F9E0D85}"/>
                </a:ext>
              </a:extLst>
            </p:cNvPr>
            <p:cNvPicPr/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7930575" y="2408180"/>
              <a:ext cx="1557360" cy="276912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</a:ln>
            <a:effectLst>
              <a:outerShdw blurRad="50800" dist="38100" dir="8100000" algn="tr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</p:pic>
        <p:pic>
          <p:nvPicPr>
            <p:cNvPr id="14" name="Grafik 19">
              <a:extLst>
                <a:ext uri="{FF2B5EF4-FFF2-40B4-BE49-F238E27FC236}">
                  <a16:creationId xmlns:a16="http://schemas.microsoft.com/office/drawing/2014/main" id="{6F4AF8C6-FE00-B2D7-0B57-2683C68E33A5}"/>
                </a:ext>
              </a:extLst>
            </p:cNvPr>
            <p:cNvPicPr/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9607949" y="2408180"/>
              <a:ext cx="1553040" cy="27612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</a:ln>
            <a:effectLst>
              <a:outerShdw blurRad="50800" dist="38100" dir="8100000" algn="tr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</p:pic>
      </p:grpSp>
      <p:sp>
        <p:nvSpPr>
          <p:cNvPr id="17" name="Oval 27">
            <a:extLst>
              <a:ext uri="{FF2B5EF4-FFF2-40B4-BE49-F238E27FC236}">
                <a16:creationId xmlns:a16="http://schemas.microsoft.com/office/drawing/2014/main" id="{A8C76F15-410C-EAEC-6390-C4CD71B972F9}"/>
              </a:ext>
            </a:extLst>
          </p:cNvPr>
          <p:cNvSpPr>
            <a:spLocks noChangeAspect="1"/>
          </p:cNvSpPr>
          <p:nvPr/>
        </p:nvSpPr>
        <p:spPr>
          <a:xfrm>
            <a:off x="4462384" y="2418316"/>
            <a:ext cx="392220" cy="392220"/>
          </a:xfrm>
          <a:prstGeom prst="ellipse">
            <a:avLst/>
          </a:prstGeom>
          <a:solidFill>
            <a:srgbClr val="1C3B5B"/>
          </a:solidFill>
          <a:ln>
            <a:solidFill>
              <a:srgbClr val="F2F2F2"/>
            </a:solidFill>
          </a:ln>
        </p:spPr>
        <p:txBody>
          <a:bodyPr wrap="square" lIns="0" tIns="0" rIns="0" bIns="0" anchor="ctr" anchorCtr="1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GB" sz="1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4</a:t>
            </a:r>
          </a:p>
        </p:txBody>
      </p:sp>
      <p:sp>
        <p:nvSpPr>
          <p:cNvPr id="18" name="Oval 28">
            <a:extLst>
              <a:ext uri="{FF2B5EF4-FFF2-40B4-BE49-F238E27FC236}">
                <a16:creationId xmlns:a16="http://schemas.microsoft.com/office/drawing/2014/main" id="{BA9F2240-6FD5-26AF-893C-7A3982EE578E}"/>
              </a:ext>
            </a:extLst>
          </p:cNvPr>
          <p:cNvSpPr>
            <a:spLocks noChangeAspect="1"/>
          </p:cNvSpPr>
          <p:nvPr/>
        </p:nvSpPr>
        <p:spPr>
          <a:xfrm>
            <a:off x="6155160" y="2418316"/>
            <a:ext cx="392220" cy="392220"/>
          </a:xfrm>
          <a:prstGeom prst="ellipse">
            <a:avLst/>
          </a:prstGeom>
          <a:solidFill>
            <a:srgbClr val="1C3B5B"/>
          </a:solidFill>
          <a:ln>
            <a:solidFill>
              <a:srgbClr val="F2F2F2"/>
            </a:solidFill>
          </a:ln>
        </p:spPr>
        <p:txBody>
          <a:bodyPr wrap="square" lIns="0" tIns="0" rIns="0" bIns="0" anchor="ctr" anchorCtr="1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GB" sz="1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5a</a:t>
            </a:r>
          </a:p>
        </p:txBody>
      </p:sp>
      <p:sp>
        <p:nvSpPr>
          <p:cNvPr id="19" name="Oval 29">
            <a:extLst>
              <a:ext uri="{FF2B5EF4-FFF2-40B4-BE49-F238E27FC236}">
                <a16:creationId xmlns:a16="http://schemas.microsoft.com/office/drawing/2014/main" id="{EB7DABF6-976E-CE43-CE30-799B16FDF827}"/>
              </a:ext>
            </a:extLst>
          </p:cNvPr>
          <p:cNvSpPr>
            <a:spLocks noChangeAspect="1"/>
          </p:cNvSpPr>
          <p:nvPr/>
        </p:nvSpPr>
        <p:spPr>
          <a:xfrm>
            <a:off x="7847936" y="2418316"/>
            <a:ext cx="392220" cy="392220"/>
          </a:xfrm>
          <a:prstGeom prst="ellipse">
            <a:avLst/>
          </a:prstGeom>
          <a:solidFill>
            <a:srgbClr val="1C3B5B"/>
          </a:solidFill>
          <a:ln>
            <a:solidFill>
              <a:srgbClr val="F2F2F2"/>
            </a:solidFill>
          </a:ln>
        </p:spPr>
        <p:txBody>
          <a:bodyPr wrap="square" lIns="0" tIns="0" rIns="0" bIns="0" anchor="ctr" anchorCtr="1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GB" sz="12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5b</a:t>
            </a:r>
          </a:p>
        </p:txBody>
      </p:sp>
      <p:sp>
        <p:nvSpPr>
          <p:cNvPr id="20" name="Oval 30">
            <a:extLst>
              <a:ext uri="{FF2B5EF4-FFF2-40B4-BE49-F238E27FC236}">
                <a16:creationId xmlns:a16="http://schemas.microsoft.com/office/drawing/2014/main" id="{E57DC231-DB02-2D2F-4A79-22734F20AA7C}"/>
              </a:ext>
            </a:extLst>
          </p:cNvPr>
          <p:cNvSpPr>
            <a:spLocks noChangeAspect="1"/>
          </p:cNvSpPr>
          <p:nvPr/>
        </p:nvSpPr>
        <p:spPr>
          <a:xfrm>
            <a:off x="9540712" y="2418316"/>
            <a:ext cx="392220" cy="392220"/>
          </a:xfrm>
          <a:prstGeom prst="ellipse">
            <a:avLst/>
          </a:prstGeom>
          <a:solidFill>
            <a:srgbClr val="1C3B5B"/>
          </a:solidFill>
          <a:ln>
            <a:solidFill>
              <a:srgbClr val="F2F2F2"/>
            </a:solidFill>
          </a:ln>
        </p:spPr>
        <p:txBody>
          <a:bodyPr wrap="square" lIns="0" tIns="0" rIns="0" bIns="0" anchor="ctr" anchorCtr="1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GB" sz="12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5c</a:t>
            </a:r>
          </a:p>
        </p:txBody>
      </p:sp>
      <p:pic>
        <p:nvPicPr>
          <p:cNvPr id="3" name="Graphic 11">
            <a:extLst>
              <a:ext uri="{FF2B5EF4-FFF2-40B4-BE49-F238E27FC236}">
                <a16:creationId xmlns:a16="http://schemas.microsoft.com/office/drawing/2014/main" id="{40431656-FE5A-79B1-0E47-1671A0942C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06793" y="717226"/>
            <a:ext cx="724527" cy="19206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4D6EB38-F424-569A-5A53-2CC4248EA4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85977" y="701122"/>
            <a:ext cx="470225" cy="19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198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C2E83F-58D1-642A-038A-7310B19F5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20C0DF48-5893-24F3-2E21-BCF88ED3529F}"/>
              </a:ext>
            </a:extLst>
          </p:cNvPr>
          <p:cNvGrpSpPr/>
          <p:nvPr/>
        </p:nvGrpSpPr>
        <p:grpSpPr>
          <a:xfrm>
            <a:off x="4597800" y="2418316"/>
            <a:ext cx="4885814" cy="2769120"/>
            <a:chOff x="4597800" y="2418316"/>
            <a:chExt cx="4885814" cy="2769120"/>
          </a:xfrm>
        </p:grpSpPr>
        <p:pic>
          <p:nvPicPr>
            <p:cNvPr id="21" name="Grafik 4">
              <a:extLst>
                <a:ext uri="{FF2B5EF4-FFF2-40B4-BE49-F238E27FC236}">
                  <a16:creationId xmlns:a16="http://schemas.microsoft.com/office/drawing/2014/main" id="{2E85EFB2-96E0-95CD-5AAD-5A23F1AFA5C5}"/>
                </a:ext>
              </a:extLst>
            </p:cNvPr>
            <p:cNvPicPr/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4597800" y="2418316"/>
              <a:ext cx="1557360" cy="276912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</a:ln>
            <a:effectLst>
              <a:outerShdw blurRad="50800" dist="38100" dir="8100000" algn="tr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260AD48F-3382-CBED-13E4-D72AFCEEF7DA}"/>
                </a:ext>
              </a:extLst>
            </p:cNvPr>
            <p:cNvPicPr/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6264188" y="2418316"/>
              <a:ext cx="1557360" cy="276912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</a:ln>
            <a:effectLst>
              <a:outerShdw blurRad="50800" dist="38100" dir="8100000" algn="tr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</p:pic>
        <p:pic>
          <p:nvPicPr>
            <p:cNvPr id="24" name="Grafik 10">
              <a:extLst>
                <a:ext uri="{FF2B5EF4-FFF2-40B4-BE49-F238E27FC236}">
                  <a16:creationId xmlns:a16="http://schemas.microsoft.com/office/drawing/2014/main" id="{172772AA-6AF8-4613-1225-C608A7A9E8A2}"/>
                </a:ext>
              </a:extLst>
            </p:cNvPr>
            <p:cNvPicPr/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7930574" y="2426236"/>
              <a:ext cx="1553040" cy="27612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</a:ln>
            <a:effectLst>
              <a:outerShdw blurRad="50800" dist="38100" dir="8100000" algn="tr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</p:pic>
      </p:grpSp>
      <p:sp>
        <p:nvSpPr>
          <p:cNvPr id="22" name="Textfeld 21">
            <a:extLst>
              <a:ext uri="{FF2B5EF4-FFF2-40B4-BE49-F238E27FC236}">
                <a16:creationId xmlns:a16="http://schemas.microsoft.com/office/drawing/2014/main" id="{16CE26B7-6000-6A76-FDC9-9382174EB3C8}"/>
              </a:ext>
            </a:extLst>
          </p:cNvPr>
          <p:cNvSpPr txBox="1"/>
          <p:nvPr/>
        </p:nvSpPr>
        <p:spPr>
          <a:xfrm>
            <a:off x="523410" y="619432"/>
            <a:ext cx="73853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de-DE" sz="30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Ersteinrichtung/Onboarding der </a:t>
            </a:r>
            <a:r>
              <a:rPr lang="de-DE" sz="3000" dirty="0" err="1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everguide</a:t>
            </a:r>
            <a:r>
              <a:rPr lang="de-DE" sz="30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-App nach der Installation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286E55F-D421-B7A2-9BFB-32668707D2E3}"/>
              </a:ext>
            </a:extLst>
          </p:cNvPr>
          <p:cNvSpPr txBox="1"/>
          <p:nvPr/>
        </p:nvSpPr>
        <p:spPr>
          <a:xfrm>
            <a:off x="523411" y="2159646"/>
            <a:ext cx="3369859" cy="30097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de-DE"/>
            </a:defPPr>
            <a:lvl1pPr indent="0"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Font typeface="Arial"/>
              <a:buNone/>
              <a:defRPr sz="1500">
                <a:solidFill>
                  <a:srgbClr val="626262"/>
                </a:solidFill>
              </a:defRPr>
            </a:lvl1pPr>
            <a:lvl2pPr marL="0" lvl="1" indent="0"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Clr>
                <a:srgbClr val="39A8E0"/>
              </a:buClr>
              <a:buFont typeface="Arial"/>
              <a:buNone/>
              <a:defRPr sz="1500">
                <a:solidFill>
                  <a:srgbClr val="626262"/>
                </a:solidFill>
              </a:defRPr>
            </a:lvl2pPr>
            <a:lvl3pPr marL="360363" indent="-182563">
              <a:spcBef>
                <a:spcPct val="20000"/>
              </a:spcBef>
              <a:buClr>
                <a:srgbClr val="39A8E0"/>
              </a:buClr>
              <a:buFont typeface="Symbol" charset="2"/>
              <a:buChar char="-"/>
              <a:tabLst/>
              <a:defRPr sz="1500">
                <a:solidFill>
                  <a:srgbClr val="626262"/>
                </a:solidFill>
              </a:defRPr>
            </a:lvl3pPr>
            <a:lvl4pPr marL="538163" indent="-177800">
              <a:spcBef>
                <a:spcPct val="20000"/>
              </a:spcBef>
              <a:buClr>
                <a:srgbClr val="FED061"/>
              </a:buClr>
              <a:buFont typeface="Symbol" charset="2"/>
              <a:buChar char="-"/>
              <a:defRPr sz="1200">
                <a:solidFill>
                  <a:srgbClr val="626262"/>
                </a:solidFill>
              </a:defRPr>
            </a:lvl4pPr>
            <a:lvl5pPr marL="719138" indent="-180975">
              <a:spcBef>
                <a:spcPct val="20000"/>
              </a:spcBef>
              <a:buFont typeface="Symbol" charset="2"/>
              <a:buChar char="-"/>
              <a:defRPr sz="1200">
                <a:solidFill>
                  <a:srgbClr val="626262"/>
                </a:solidFill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de-DE" sz="1400" noProof="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Nach den erfolgten Einstellungen können die Funktionen der Ausgabe wie z. B. der akustische Kompass getestet werden.</a:t>
            </a:r>
          </a:p>
          <a:p>
            <a:endParaRPr lang="de-DE" sz="1400" noProof="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r>
              <a:rPr lang="de-DE" sz="1400" noProof="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Zusätzlich wird erläutert, dass für die Nutzung der App der Standortzugriff und die Nutzung der Kamera notwendig ist.</a:t>
            </a:r>
          </a:p>
        </p:txBody>
      </p:sp>
      <p:sp>
        <p:nvSpPr>
          <p:cNvPr id="2" name="Textfeld 11">
            <a:extLst>
              <a:ext uri="{FF2B5EF4-FFF2-40B4-BE49-F238E27FC236}">
                <a16:creationId xmlns:a16="http://schemas.microsoft.com/office/drawing/2014/main" id="{557363FF-96E9-7747-3B8E-501BFCA214DF}"/>
              </a:ext>
            </a:extLst>
          </p:cNvPr>
          <p:cNvSpPr/>
          <p:nvPr/>
        </p:nvSpPr>
        <p:spPr>
          <a:xfrm>
            <a:off x="4581524" y="5421929"/>
            <a:ext cx="1800226" cy="73494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ctr">
            <a:noAutofit/>
          </a:bodyPr>
          <a:lstStyle/>
          <a:p>
            <a:pPr defTabSz="685800">
              <a:lnSpc>
                <a:spcPct val="110000"/>
              </a:lnSpc>
              <a:buClr>
                <a:srgbClr val="179C7D"/>
              </a:buClr>
            </a:pPr>
            <a:r>
              <a:rPr lang="de-DE" sz="1100" b="0" u="none" strike="noStrike" noProof="0" dirty="0">
                <a:solidFill>
                  <a:srgbClr val="000000"/>
                </a:solidFill>
                <a:effectLst/>
                <a:uFillTx/>
                <a:latin typeface="Poppins Light" panose="00000400000000000000" pitchFamily="2" charset="0"/>
                <a:ea typeface="DejaVu Sans"/>
                <a:cs typeface="Poppins Light" panose="00000400000000000000" pitchFamily="2" charset="0"/>
              </a:rPr>
              <a:t>Die Nutzer können den akustischen Kompass vorab testen</a:t>
            </a:r>
          </a:p>
        </p:txBody>
      </p:sp>
      <p:sp>
        <p:nvSpPr>
          <p:cNvPr id="6" name="Textfeld 17">
            <a:extLst>
              <a:ext uri="{FF2B5EF4-FFF2-40B4-BE49-F238E27FC236}">
                <a16:creationId xmlns:a16="http://schemas.microsoft.com/office/drawing/2014/main" id="{30BB85D1-DB3F-D03D-624A-4BE1C3D56447}"/>
              </a:ext>
            </a:extLst>
          </p:cNvPr>
          <p:cNvSpPr/>
          <p:nvPr/>
        </p:nvSpPr>
        <p:spPr>
          <a:xfrm>
            <a:off x="6438323" y="5509090"/>
            <a:ext cx="3045291" cy="3625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ctr">
            <a:noAutofit/>
          </a:bodyPr>
          <a:lstStyle/>
          <a:p>
            <a:pPr defTabSz="685800">
              <a:lnSpc>
                <a:spcPct val="110000"/>
              </a:lnSpc>
              <a:buClr>
                <a:srgbClr val="179C7D"/>
              </a:buClr>
            </a:pPr>
            <a:r>
              <a:rPr lang="de-DE" sz="1100" dirty="0">
                <a:solidFill>
                  <a:srgbClr val="00000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Freigabe der Kamera sowie des Standorts ist für die Verwendung der App notwendig</a:t>
            </a:r>
          </a:p>
        </p:txBody>
      </p:sp>
      <p:sp>
        <p:nvSpPr>
          <p:cNvPr id="17" name="Oval 27">
            <a:extLst>
              <a:ext uri="{FF2B5EF4-FFF2-40B4-BE49-F238E27FC236}">
                <a16:creationId xmlns:a16="http://schemas.microsoft.com/office/drawing/2014/main" id="{661C8688-6F10-713F-04FC-13793D6C789D}"/>
              </a:ext>
            </a:extLst>
          </p:cNvPr>
          <p:cNvSpPr>
            <a:spLocks noChangeAspect="1"/>
          </p:cNvSpPr>
          <p:nvPr/>
        </p:nvSpPr>
        <p:spPr>
          <a:xfrm>
            <a:off x="4462384" y="2418316"/>
            <a:ext cx="392220" cy="392220"/>
          </a:xfrm>
          <a:prstGeom prst="ellipse">
            <a:avLst/>
          </a:prstGeom>
          <a:solidFill>
            <a:srgbClr val="1C3B5B"/>
          </a:solidFill>
          <a:ln>
            <a:solidFill>
              <a:srgbClr val="F2F2F2"/>
            </a:solidFill>
          </a:ln>
        </p:spPr>
        <p:txBody>
          <a:bodyPr wrap="square" lIns="0" tIns="0" rIns="0" bIns="0" anchor="ctr" anchorCtr="1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GB" sz="1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6</a:t>
            </a:r>
          </a:p>
        </p:txBody>
      </p:sp>
      <p:sp>
        <p:nvSpPr>
          <p:cNvPr id="18" name="Oval 28">
            <a:extLst>
              <a:ext uri="{FF2B5EF4-FFF2-40B4-BE49-F238E27FC236}">
                <a16:creationId xmlns:a16="http://schemas.microsoft.com/office/drawing/2014/main" id="{EA5FD581-FCAF-588E-7058-27084D84CFC6}"/>
              </a:ext>
            </a:extLst>
          </p:cNvPr>
          <p:cNvSpPr>
            <a:spLocks noChangeAspect="1"/>
          </p:cNvSpPr>
          <p:nvPr/>
        </p:nvSpPr>
        <p:spPr>
          <a:xfrm>
            <a:off x="6155160" y="2418316"/>
            <a:ext cx="392220" cy="392220"/>
          </a:xfrm>
          <a:prstGeom prst="ellipse">
            <a:avLst/>
          </a:prstGeom>
          <a:solidFill>
            <a:srgbClr val="1C3B5B"/>
          </a:solidFill>
          <a:ln>
            <a:solidFill>
              <a:srgbClr val="F2F2F2"/>
            </a:solidFill>
          </a:ln>
        </p:spPr>
        <p:txBody>
          <a:bodyPr wrap="square" lIns="0" tIns="0" rIns="0" bIns="0" anchor="ctr" anchorCtr="1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GB" sz="1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7a</a:t>
            </a:r>
          </a:p>
        </p:txBody>
      </p:sp>
      <p:sp>
        <p:nvSpPr>
          <p:cNvPr id="19" name="Oval 29">
            <a:extLst>
              <a:ext uri="{FF2B5EF4-FFF2-40B4-BE49-F238E27FC236}">
                <a16:creationId xmlns:a16="http://schemas.microsoft.com/office/drawing/2014/main" id="{3EEEE5D4-DA97-C77E-85C3-44937D2CEF0D}"/>
              </a:ext>
            </a:extLst>
          </p:cNvPr>
          <p:cNvSpPr>
            <a:spLocks noChangeAspect="1"/>
          </p:cNvSpPr>
          <p:nvPr/>
        </p:nvSpPr>
        <p:spPr>
          <a:xfrm>
            <a:off x="7847936" y="2418316"/>
            <a:ext cx="392220" cy="392220"/>
          </a:xfrm>
          <a:prstGeom prst="ellipse">
            <a:avLst/>
          </a:prstGeom>
          <a:solidFill>
            <a:srgbClr val="1C3B5B"/>
          </a:solidFill>
          <a:ln>
            <a:solidFill>
              <a:srgbClr val="F2F2F2"/>
            </a:solidFill>
          </a:ln>
        </p:spPr>
        <p:txBody>
          <a:bodyPr wrap="square" lIns="0" tIns="0" rIns="0" bIns="0" anchor="ctr" anchorCtr="1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GB" sz="12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7b</a:t>
            </a:r>
          </a:p>
        </p:txBody>
      </p:sp>
      <p:pic>
        <p:nvPicPr>
          <p:cNvPr id="3" name="Graphic 11">
            <a:extLst>
              <a:ext uri="{FF2B5EF4-FFF2-40B4-BE49-F238E27FC236}">
                <a16:creationId xmlns:a16="http://schemas.microsoft.com/office/drawing/2014/main" id="{F78ECC64-BF73-BF26-E17A-13EE758752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06793" y="717226"/>
            <a:ext cx="724527" cy="19206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BCFE237-79EB-8BBF-0998-FE2A2BCDC3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85977" y="701122"/>
            <a:ext cx="470225" cy="19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532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882351-538C-233C-DED6-43A9911C4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feld 21">
            <a:extLst>
              <a:ext uri="{FF2B5EF4-FFF2-40B4-BE49-F238E27FC236}">
                <a16:creationId xmlns:a16="http://schemas.microsoft.com/office/drawing/2014/main" id="{50AD981A-67BE-3A8E-B53D-1DBDB2F7AEE9}"/>
              </a:ext>
            </a:extLst>
          </p:cNvPr>
          <p:cNvSpPr txBox="1"/>
          <p:nvPr/>
        </p:nvSpPr>
        <p:spPr>
          <a:xfrm>
            <a:off x="523410" y="619432"/>
            <a:ext cx="73853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de-DE" sz="30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Nutzung der </a:t>
            </a:r>
            <a:r>
              <a:rPr lang="de-DE" sz="3000" dirty="0" err="1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everguide</a:t>
            </a:r>
            <a:r>
              <a:rPr lang="de-DE" sz="30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-App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8C8EFB4-2BB4-4C46-3052-2CCC90002E1C}"/>
              </a:ext>
            </a:extLst>
          </p:cNvPr>
          <p:cNvSpPr txBox="1"/>
          <p:nvPr/>
        </p:nvSpPr>
        <p:spPr>
          <a:xfrm>
            <a:off x="523411" y="2159646"/>
            <a:ext cx="3369859" cy="30097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de-DE"/>
            </a:defPPr>
            <a:lvl1pPr indent="0"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Font typeface="Arial"/>
              <a:buNone/>
              <a:defRPr sz="1500">
                <a:solidFill>
                  <a:srgbClr val="626262"/>
                </a:solidFill>
              </a:defRPr>
            </a:lvl1pPr>
            <a:lvl2pPr marL="0" lvl="1" indent="0"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Clr>
                <a:srgbClr val="39A8E0"/>
              </a:buClr>
              <a:buFont typeface="Arial"/>
              <a:buNone/>
              <a:defRPr sz="1500">
                <a:solidFill>
                  <a:srgbClr val="626262"/>
                </a:solidFill>
              </a:defRPr>
            </a:lvl2pPr>
            <a:lvl3pPr marL="360363" indent="-182563">
              <a:spcBef>
                <a:spcPct val="20000"/>
              </a:spcBef>
              <a:buClr>
                <a:srgbClr val="39A8E0"/>
              </a:buClr>
              <a:buFont typeface="Symbol" charset="2"/>
              <a:buChar char="-"/>
              <a:tabLst/>
              <a:defRPr sz="1500">
                <a:solidFill>
                  <a:srgbClr val="626262"/>
                </a:solidFill>
              </a:defRPr>
            </a:lvl3pPr>
            <a:lvl4pPr marL="538163" indent="-177800">
              <a:spcBef>
                <a:spcPct val="20000"/>
              </a:spcBef>
              <a:buClr>
                <a:srgbClr val="FED061"/>
              </a:buClr>
              <a:buFont typeface="Symbol" charset="2"/>
              <a:buChar char="-"/>
              <a:defRPr sz="1200">
                <a:solidFill>
                  <a:srgbClr val="626262"/>
                </a:solidFill>
              </a:defRPr>
            </a:lvl4pPr>
            <a:lvl5pPr marL="719138" indent="-180975">
              <a:spcBef>
                <a:spcPct val="20000"/>
              </a:spcBef>
              <a:buFont typeface="Symbol" charset="2"/>
              <a:buChar char="-"/>
              <a:defRPr sz="1200">
                <a:solidFill>
                  <a:srgbClr val="626262"/>
                </a:solidFill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de-DE" sz="1400" noProof="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Der Download der Gebäudedetailkarten wird anhand der Position in der Nähe des Gebäudes initiiert.</a:t>
            </a:r>
          </a:p>
          <a:p>
            <a:endParaRPr lang="de-DE" sz="1400" noProof="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r>
              <a:rPr lang="de-DE" sz="1400" noProof="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Zum automatisierten Download der Detailkarten ist eine Internetverbindung notwendig.</a:t>
            </a:r>
          </a:p>
        </p:txBody>
      </p:sp>
      <p:sp>
        <p:nvSpPr>
          <p:cNvPr id="2" name="Textfeld 11">
            <a:extLst>
              <a:ext uri="{FF2B5EF4-FFF2-40B4-BE49-F238E27FC236}">
                <a16:creationId xmlns:a16="http://schemas.microsoft.com/office/drawing/2014/main" id="{279FFEE7-BEB4-65CE-392E-064DA28359F2}"/>
              </a:ext>
            </a:extLst>
          </p:cNvPr>
          <p:cNvSpPr/>
          <p:nvPr/>
        </p:nvSpPr>
        <p:spPr>
          <a:xfrm>
            <a:off x="4581524" y="5448145"/>
            <a:ext cx="1800226" cy="4155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ctr">
            <a:noAutofit/>
          </a:bodyPr>
          <a:lstStyle/>
          <a:p>
            <a:pPr defTabSz="685800">
              <a:lnSpc>
                <a:spcPct val="110000"/>
              </a:lnSpc>
              <a:buClr>
                <a:srgbClr val="179C7D"/>
              </a:buClr>
            </a:pPr>
            <a:r>
              <a:rPr lang="de-DE" sz="1100" b="0" u="none" strike="noStrike" noProof="0" dirty="0">
                <a:solidFill>
                  <a:srgbClr val="000000"/>
                </a:solidFill>
                <a:effectLst/>
                <a:uFillTx/>
                <a:latin typeface="Poppins Light" panose="00000400000000000000" pitchFamily="2" charset="0"/>
                <a:ea typeface="DejaVu Sans"/>
                <a:cs typeface="Poppins Light" panose="00000400000000000000" pitchFamily="2" charset="0"/>
              </a:rPr>
              <a:t>Kartendarstellung der aktuellen Position.</a:t>
            </a:r>
          </a:p>
        </p:txBody>
      </p:sp>
      <p:sp>
        <p:nvSpPr>
          <p:cNvPr id="6" name="Textfeld 17">
            <a:extLst>
              <a:ext uri="{FF2B5EF4-FFF2-40B4-BE49-F238E27FC236}">
                <a16:creationId xmlns:a16="http://schemas.microsoft.com/office/drawing/2014/main" id="{DEB71A4A-DE7C-2062-2446-58A3E25EE813}"/>
              </a:ext>
            </a:extLst>
          </p:cNvPr>
          <p:cNvSpPr/>
          <p:nvPr/>
        </p:nvSpPr>
        <p:spPr>
          <a:xfrm>
            <a:off x="6457373" y="5421929"/>
            <a:ext cx="3824547" cy="6458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ctr">
            <a:noAutofit/>
          </a:bodyPr>
          <a:lstStyle/>
          <a:p>
            <a:pPr defTabSz="685800">
              <a:lnSpc>
                <a:spcPct val="110000"/>
              </a:lnSpc>
              <a:buClr>
                <a:srgbClr val="179C7D"/>
              </a:buClr>
            </a:pPr>
            <a:r>
              <a:rPr lang="de-DE" sz="1100" dirty="0">
                <a:solidFill>
                  <a:srgbClr val="00000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Schnellzielwahl und weitere Menüpunkt „Einstellungen“ erlaubt u. a. Anpassung der bevorzugten Nutzung (Treppen, Aufzüge, etc.)</a:t>
            </a:r>
          </a:p>
        </p:txBody>
      </p:sp>
      <p:grpSp>
        <p:nvGrpSpPr>
          <p:cNvPr id="14" name="Group 17">
            <a:extLst>
              <a:ext uri="{FF2B5EF4-FFF2-40B4-BE49-F238E27FC236}">
                <a16:creationId xmlns:a16="http://schemas.microsoft.com/office/drawing/2014/main" id="{187E3486-5C70-5A61-9D3A-06D7F02D8C92}"/>
              </a:ext>
            </a:extLst>
          </p:cNvPr>
          <p:cNvGrpSpPr/>
          <p:nvPr/>
        </p:nvGrpSpPr>
        <p:grpSpPr>
          <a:xfrm>
            <a:off x="4604899" y="2418316"/>
            <a:ext cx="1557455" cy="2769120"/>
            <a:chOff x="577265" y="1280483"/>
            <a:chExt cx="1602000" cy="2848320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81599ADF-63CF-B372-FA52-87450C532F1E}"/>
                </a:ext>
              </a:extLst>
            </p:cNvPr>
            <p:cNvPicPr/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577265" y="1280483"/>
              <a:ext cx="1602000" cy="284832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</a:ln>
            <a:effectLst>
              <a:outerShdw blurRad="50800" dist="38100" dir="8100000" algn="tr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</p:pic>
        <p:sp>
          <p:nvSpPr>
            <p:cNvPr id="20" name="Ring 22">
              <a:extLst>
                <a:ext uri="{FF2B5EF4-FFF2-40B4-BE49-F238E27FC236}">
                  <a16:creationId xmlns:a16="http://schemas.microsoft.com/office/drawing/2014/main" id="{5334751A-3A59-E401-C3A9-ACF80DB65C79}"/>
                </a:ext>
              </a:extLst>
            </p:cNvPr>
            <p:cNvSpPr/>
            <p:nvPr/>
          </p:nvSpPr>
          <p:spPr>
            <a:xfrm>
              <a:off x="1171265" y="2766563"/>
              <a:ext cx="399240" cy="398520"/>
            </a:xfrm>
            <a:prstGeom prst="donut">
              <a:avLst>
                <a:gd name="adj" fmla="val 2991"/>
              </a:avLst>
            </a:prstGeom>
            <a:solidFill>
              <a:schemeClr val="tx2"/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81000" tIns="81000" rIns="81000" bIns="81000" anchor="ctr">
              <a:noAutofit/>
            </a:bodyPr>
            <a:lstStyle/>
            <a:p>
              <a:pPr defTabSz="685800">
                <a:lnSpc>
                  <a:spcPts val="1471"/>
                </a:lnSpc>
              </a:pPr>
              <a:endParaRPr lang="de-DE" sz="1050" b="0" u="none" strike="noStrike" noProof="0" dirty="0">
                <a:solidFill>
                  <a:srgbClr val="000000"/>
                </a:solidFill>
                <a:effectLst/>
                <a:uFillTx/>
                <a:latin typeface="Arial"/>
                <a:ea typeface="DejaVu Sans"/>
              </a:endParaRPr>
            </a:p>
          </p:txBody>
        </p:sp>
      </p:grpSp>
      <p:grpSp>
        <p:nvGrpSpPr>
          <p:cNvPr id="25" name="Group 18">
            <a:extLst>
              <a:ext uri="{FF2B5EF4-FFF2-40B4-BE49-F238E27FC236}">
                <a16:creationId xmlns:a16="http://schemas.microsoft.com/office/drawing/2014/main" id="{3AF81DFC-58B0-9F66-14D2-7C9E1068E510}"/>
              </a:ext>
            </a:extLst>
          </p:cNvPr>
          <p:cNvGrpSpPr/>
          <p:nvPr/>
        </p:nvGrpSpPr>
        <p:grpSpPr>
          <a:xfrm>
            <a:off x="6258518" y="2418316"/>
            <a:ext cx="1559790" cy="2773792"/>
            <a:chOff x="2524864" y="1273471"/>
            <a:chExt cx="1601999" cy="2848852"/>
          </a:xfrm>
        </p:grpSpPr>
        <p:pic>
          <p:nvPicPr>
            <p:cNvPr id="26" name="Grafik 6">
              <a:extLst>
                <a:ext uri="{FF2B5EF4-FFF2-40B4-BE49-F238E27FC236}">
                  <a16:creationId xmlns:a16="http://schemas.microsoft.com/office/drawing/2014/main" id="{E9005541-4023-E92C-5524-A35BA26FCE34}"/>
                </a:ext>
              </a:extLst>
            </p:cNvPr>
            <p:cNvPicPr/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2524864" y="1273471"/>
              <a:ext cx="1601999" cy="2848852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</a:ln>
            <a:effectLst>
              <a:outerShdw blurRad="50800" dist="38100" dir="8100000" algn="tr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</p:pic>
        <p:sp>
          <p:nvSpPr>
            <p:cNvPr id="27" name="Rahmen 3">
              <a:extLst>
                <a:ext uri="{FF2B5EF4-FFF2-40B4-BE49-F238E27FC236}">
                  <a16:creationId xmlns:a16="http://schemas.microsoft.com/office/drawing/2014/main" id="{8798E79C-8A7E-753F-94C6-B42A78A01F85}"/>
                </a:ext>
              </a:extLst>
            </p:cNvPr>
            <p:cNvSpPr/>
            <p:nvPr/>
          </p:nvSpPr>
          <p:spPr>
            <a:xfrm>
              <a:off x="2524865" y="3148163"/>
              <a:ext cx="957240" cy="189720"/>
            </a:xfrm>
            <a:prstGeom prst="frame">
              <a:avLst>
                <a:gd name="adj1" fmla="val 4063"/>
              </a:avLst>
            </a:prstGeom>
            <a:solidFill>
              <a:schemeClr val="tx2"/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81000" tIns="81000" rIns="81000" bIns="81000" anchor="ctr">
              <a:noAutofit/>
            </a:bodyPr>
            <a:lstStyle/>
            <a:p>
              <a:pPr defTabSz="685800">
                <a:lnSpc>
                  <a:spcPts val="1471"/>
                </a:lnSpc>
              </a:pPr>
              <a:endParaRPr lang="de-DE" sz="1050" b="0" u="none" strike="noStrike" noProof="0" dirty="0">
                <a:solidFill>
                  <a:srgbClr val="000000"/>
                </a:solidFill>
                <a:effectLst/>
                <a:uFillTx/>
                <a:latin typeface="Arial"/>
                <a:ea typeface="DejaVu Sans"/>
              </a:endParaRPr>
            </a:p>
          </p:txBody>
        </p:sp>
      </p:grpSp>
      <p:pic>
        <p:nvPicPr>
          <p:cNvPr id="29" name="Grafik 7">
            <a:extLst>
              <a:ext uri="{FF2B5EF4-FFF2-40B4-BE49-F238E27FC236}">
                <a16:creationId xmlns:a16="http://schemas.microsoft.com/office/drawing/2014/main" id="{777C141A-7AAE-FE92-1A51-B72FF2F44CF1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930574" y="2426236"/>
            <a:ext cx="1553040" cy="276127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</a:ln>
          <a:effectLst>
            <a:outerShdw blurRad="50800" dist="38100" dir="8100000" algn="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  <p:pic>
        <p:nvPicPr>
          <p:cNvPr id="3" name="Graphic 11">
            <a:extLst>
              <a:ext uri="{FF2B5EF4-FFF2-40B4-BE49-F238E27FC236}">
                <a16:creationId xmlns:a16="http://schemas.microsoft.com/office/drawing/2014/main" id="{5F7F69CF-22AC-B06C-8DD6-EBBF839BB2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06793" y="717226"/>
            <a:ext cx="724527" cy="19206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4344E28-FEBD-6FF1-936C-2A3B6F69EB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85977" y="701122"/>
            <a:ext cx="470225" cy="19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639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D9363B-D351-B467-9F96-FA5D0B392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feld 21">
            <a:extLst>
              <a:ext uri="{FF2B5EF4-FFF2-40B4-BE49-F238E27FC236}">
                <a16:creationId xmlns:a16="http://schemas.microsoft.com/office/drawing/2014/main" id="{1DB3A770-2520-6AD8-220D-870F815353E9}"/>
              </a:ext>
            </a:extLst>
          </p:cNvPr>
          <p:cNvSpPr txBox="1"/>
          <p:nvPr/>
        </p:nvSpPr>
        <p:spPr>
          <a:xfrm>
            <a:off x="523410" y="619432"/>
            <a:ext cx="73853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de-DE" sz="30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Nutzung der </a:t>
            </a:r>
            <a:r>
              <a:rPr lang="de-DE" sz="3000" dirty="0" err="1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everguide</a:t>
            </a:r>
            <a:r>
              <a:rPr lang="de-DE" sz="30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-App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Textfeld 11">
            <a:extLst>
              <a:ext uri="{FF2B5EF4-FFF2-40B4-BE49-F238E27FC236}">
                <a16:creationId xmlns:a16="http://schemas.microsoft.com/office/drawing/2014/main" id="{74AB7884-8436-960F-EAF1-C09A459A9251}"/>
              </a:ext>
            </a:extLst>
          </p:cNvPr>
          <p:cNvSpPr/>
          <p:nvPr/>
        </p:nvSpPr>
        <p:spPr>
          <a:xfrm>
            <a:off x="634940" y="1707807"/>
            <a:ext cx="1609726" cy="4155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ctr">
            <a:noAutofit/>
          </a:bodyPr>
          <a:lstStyle/>
          <a:p>
            <a:pPr defTabSz="685800">
              <a:lnSpc>
                <a:spcPct val="110000"/>
              </a:lnSpc>
              <a:buClr>
                <a:srgbClr val="179C7D"/>
              </a:buClr>
            </a:pPr>
            <a:r>
              <a:rPr lang="de-DE" sz="1100" b="0" u="none" strike="noStrike" noProof="0" dirty="0">
                <a:solidFill>
                  <a:srgbClr val="000000"/>
                </a:solidFill>
                <a:effectLst/>
                <a:uFillTx/>
                <a:latin typeface="Poppins Light" panose="00000400000000000000" pitchFamily="2" charset="0"/>
                <a:ea typeface="DejaVu Sans"/>
                <a:cs typeface="Poppins Light" panose="00000400000000000000" pitchFamily="2" charset="0"/>
              </a:rPr>
              <a:t>Aufruf der Zieleingabe</a:t>
            </a:r>
          </a:p>
        </p:txBody>
      </p:sp>
      <p:grpSp>
        <p:nvGrpSpPr>
          <p:cNvPr id="18" name="Group 35">
            <a:extLst>
              <a:ext uri="{FF2B5EF4-FFF2-40B4-BE49-F238E27FC236}">
                <a16:creationId xmlns:a16="http://schemas.microsoft.com/office/drawing/2014/main" id="{A75915C0-6762-AD1B-F722-6AD281211B62}"/>
              </a:ext>
            </a:extLst>
          </p:cNvPr>
          <p:cNvGrpSpPr/>
          <p:nvPr/>
        </p:nvGrpSpPr>
        <p:grpSpPr>
          <a:xfrm>
            <a:off x="3498435" y="1707807"/>
            <a:ext cx="2442401" cy="4342538"/>
            <a:chOff x="2363493" y="1682318"/>
            <a:chExt cx="1600200" cy="2808720"/>
          </a:xfrm>
        </p:grpSpPr>
        <p:pic>
          <p:nvPicPr>
            <p:cNvPr id="19" name="Grafik 4">
              <a:extLst>
                <a:ext uri="{FF2B5EF4-FFF2-40B4-BE49-F238E27FC236}">
                  <a16:creationId xmlns:a16="http://schemas.microsoft.com/office/drawing/2014/main" id="{786016C3-791A-D77E-D51F-566FD570AEA8}"/>
                </a:ext>
              </a:extLst>
            </p:cNvPr>
            <p:cNvPicPr/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2368173" y="1682318"/>
              <a:ext cx="1579817" cy="280872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</a:ln>
            <a:effectLst>
              <a:outerShdw blurRad="50800" dist="38100" dir="8100000" algn="tr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</p:pic>
        <p:sp>
          <p:nvSpPr>
            <p:cNvPr id="21" name="Ring 17">
              <a:extLst>
                <a:ext uri="{FF2B5EF4-FFF2-40B4-BE49-F238E27FC236}">
                  <a16:creationId xmlns:a16="http://schemas.microsoft.com/office/drawing/2014/main" id="{42F79513-917F-908D-27B4-72479A7CF195}"/>
                </a:ext>
              </a:extLst>
            </p:cNvPr>
            <p:cNvSpPr/>
            <p:nvPr/>
          </p:nvSpPr>
          <p:spPr>
            <a:xfrm>
              <a:off x="3004293" y="3166598"/>
              <a:ext cx="342360" cy="364680"/>
            </a:xfrm>
            <a:prstGeom prst="donut">
              <a:avLst>
                <a:gd name="adj" fmla="val 2991"/>
              </a:avLst>
            </a:prstGeom>
            <a:solidFill>
              <a:schemeClr val="tx2"/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81000" tIns="81000" rIns="81000" bIns="81000" anchor="ctr">
              <a:noAutofit/>
            </a:bodyPr>
            <a:lstStyle/>
            <a:p>
              <a:pPr defTabSz="685800">
                <a:lnSpc>
                  <a:spcPts val="1471"/>
                </a:lnSpc>
              </a:pPr>
              <a:endParaRPr lang="de-DE" sz="1050" b="0" u="none" strike="noStrike" noProof="0" dirty="0">
                <a:solidFill>
                  <a:srgbClr val="000000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23" name="Ring 19">
              <a:extLst>
                <a:ext uri="{FF2B5EF4-FFF2-40B4-BE49-F238E27FC236}">
                  <a16:creationId xmlns:a16="http://schemas.microsoft.com/office/drawing/2014/main" id="{F6570F77-3BD7-37F2-8D65-ECB07FCB2190}"/>
                </a:ext>
              </a:extLst>
            </p:cNvPr>
            <p:cNvSpPr/>
            <p:nvPr/>
          </p:nvSpPr>
          <p:spPr>
            <a:xfrm>
              <a:off x="2363493" y="2431118"/>
              <a:ext cx="318960" cy="330120"/>
            </a:xfrm>
            <a:prstGeom prst="donut">
              <a:avLst>
                <a:gd name="adj" fmla="val 2991"/>
              </a:avLst>
            </a:prstGeom>
            <a:solidFill>
              <a:schemeClr val="tx2"/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81000" tIns="81000" rIns="81000" bIns="81000" anchor="ctr">
              <a:noAutofit/>
            </a:bodyPr>
            <a:lstStyle/>
            <a:p>
              <a:pPr defTabSz="685800">
                <a:lnSpc>
                  <a:spcPts val="1471"/>
                </a:lnSpc>
              </a:pPr>
              <a:endParaRPr lang="de-DE" sz="1050" b="0" u="none" strike="noStrike" noProof="0" dirty="0">
                <a:solidFill>
                  <a:srgbClr val="000000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24" name="Rahmen 20">
              <a:extLst>
                <a:ext uri="{FF2B5EF4-FFF2-40B4-BE49-F238E27FC236}">
                  <a16:creationId xmlns:a16="http://schemas.microsoft.com/office/drawing/2014/main" id="{707D04CC-19E1-DA51-F801-A6C0E3134D7C}"/>
                </a:ext>
              </a:extLst>
            </p:cNvPr>
            <p:cNvSpPr/>
            <p:nvPr/>
          </p:nvSpPr>
          <p:spPr>
            <a:xfrm>
              <a:off x="2414613" y="2200718"/>
              <a:ext cx="1549080" cy="252360"/>
            </a:xfrm>
            <a:prstGeom prst="frame">
              <a:avLst>
                <a:gd name="adj1" fmla="val 4063"/>
              </a:avLst>
            </a:prstGeom>
            <a:solidFill>
              <a:schemeClr val="tx2"/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81000" tIns="81000" rIns="81000" bIns="81000" anchor="ctr">
              <a:noAutofit/>
            </a:bodyPr>
            <a:lstStyle/>
            <a:p>
              <a:pPr defTabSz="685800">
                <a:lnSpc>
                  <a:spcPts val="1471"/>
                </a:lnSpc>
              </a:pPr>
              <a:endParaRPr lang="de-DE" sz="1050" b="0" u="none" strike="noStrike" noProof="0" dirty="0">
                <a:solidFill>
                  <a:srgbClr val="000000"/>
                </a:solidFill>
                <a:effectLst/>
                <a:uFillTx/>
                <a:latin typeface="Arial"/>
                <a:ea typeface="DejaVu Sans"/>
              </a:endParaRPr>
            </a:p>
          </p:txBody>
        </p:sp>
      </p:grpSp>
      <p:sp>
        <p:nvSpPr>
          <p:cNvPr id="33" name="Textfeld 11">
            <a:extLst>
              <a:ext uri="{FF2B5EF4-FFF2-40B4-BE49-F238E27FC236}">
                <a16:creationId xmlns:a16="http://schemas.microsoft.com/office/drawing/2014/main" id="{3F63033E-5E17-6B0C-9AE9-BAAB3D4DCAE2}"/>
              </a:ext>
            </a:extLst>
          </p:cNvPr>
          <p:cNvSpPr/>
          <p:nvPr/>
        </p:nvSpPr>
        <p:spPr>
          <a:xfrm>
            <a:off x="634940" y="2170010"/>
            <a:ext cx="1701166" cy="48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ctr">
            <a:noAutofit/>
          </a:bodyPr>
          <a:lstStyle/>
          <a:p>
            <a:pPr defTabSz="685800">
              <a:lnSpc>
                <a:spcPct val="110000"/>
              </a:lnSpc>
              <a:buClr>
                <a:srgbClr val="179C7D"/>
              </a:buClr>
            </a:pPr>
            <a:r>
              <a:rPr lang="de-DE" sz="1100" b="0" u="none" strike="noStrike" noProof="0" dirty="0">
                <a:solidFill>
                  <a:srgbClr val="000000"/>
                </a:solidFill>
                <a:effectLst/>
                <a:uFillTx/>
                <a:latin typeface="Poppins Light" panose="00000400000000000000" pitchFamily="2" charset="0"/>
                <a:ea typeface="DejaVu Sans"/>
                <a:cs typeface="Poppins Light" panose="00000400000000000000" pitchFamily="2" charset="0"/>
              </a:rPr>
              <a:t>Anzeige des derzeitigen Etagenlevels</a:t>
            </a:r>
          </a:p>
        </p:txBody>
      </p:sp>
      <p:sp>
        <p:nvSpPr>
          <p:cNvPr id="36" name="Textfeld 11">
            <a:extLst>
              <a:ext uri="{FF2B5EF4-FFF2-40B4-BE49-F238E27FC236}">
                <a16:creationId xmlns:a16="http://schemas.microsoft.com/office/drawing/2014/main" id="{205624DB-E215-D6A6-4F18-9754CF23153F}"/>
              </a:ext>
            </a:extLst>
          </p:cNvPr>
          <p:cNvSpPr/>
          <p:nvPr/>
        </p:nvSpPr>
        <p:spPr>
          <a:xfrm>
            <a:off x="634940" y="4002640"/>
            <a:ext cx="1552000" cy="48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ctr">
            <a:noAutofit/>
          </a:bodyPr>
          <a:lstStyle/>
          <a:p>
            <a:pPr defTabSz="685800">
              <a:lnSpc>
                <a:spcPct val="110000"/>
              </a:lnSpc>
              <a:buClr>
                <a:srgbClr val="179C7D"/>
              </a:buClr>
            </a:pPr>
            <a:r>
              <a:rPr lang="de-DE" sz="1100" b="0" u="none" strike="noStrike" noProof="0" dirty="0">
                <a:solidFill>
                  <a:srgbClr val="000000"/>
                </a:solidFill>
                <a:effectLst/>
                <a:uFillTx/>
                <a:latin typeface="Poppins Light" panose="00000400000000000000" pitchFamily="2" charset="0"/>
                <a:ea typeface="DejaVu Sans"/>
                <a:cs typeface="Poppins Light" panose="00000400000000000000" pitchFamily="2" charset="0"/>
              </a:rPr>
              <a:t>Gebäudekarte mit Raum-informationen</a:t>
            </a:r>
          </a:p>
        </p:txBody>
      </p:sp>
      <p:sp>
        <p:nvSpPr>
          <p:cNvPr id="40" name="Textfeld 11">
            <a:extLst>
              <a:ext uri="{FF2B5EF4-FFF2-40B4-BE49-F238E27FC236}">
                <a16:creationId xmlns:a16="http://schemas.microsoft.com/office/drawing/2014/main" id="{7BCF31C8-1D36-6BD4-4850-23F5E0B4E4A2}"/>
              </a:ext>
            </a:extLst>
          </p:cNvPr>
          <p:cNvSpPr/>
          <p:nvPr/>
        </p:nvSpPr>
        <p:spPr>
          <a:xfrm>
            <a:off x="634940" y="4643401"/>
            <a:ext cx="1937386" cy="48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ctr">
            <a:noAutofit/>
          </a:bodyPr>
          <a:lstStyle/>
          <a:p>
            <a:pPr defTabSz="685800">
              <a:lnSpc>
                <a:spcPct val="110000"/>
              </a:lnSpc>
              <a:buClr>
                <a:srgbClr val="179C7D"/>
              </a:buClr>
            </a:pPr>
            <a:r>
              <a:rPr lang="de-DE" sz="1100" b="0" u="none" strike="noStrike" noProof="0" dirty="0">
                <a:solidFill>
                  <a:srgbClr val="000000"/>
                </a:solidFill>
                <a:effectLst/>
                <a:uFillTx/>
                <a:latin typeface="Poppins Light" panose="00000400000000000000" pitchFamily="2" charset="0"/>
                <a:ea typeface="DejaVu Sans"/>
                <a:cs typeface="Poppins Light" panose="00000400000000000000" pitchFamily="2" charset="0"/>
              </a:rPr>
              <a:t>Visualisierung der eigenen Position im Gebäude</a:t>
            </a:r>
          </a:p>
        </p:txBody>
      </p:sp>
      <p:cxnSp>
        <p:nvCxnSpPr>
          <p:cNvPr id="45" name="Verbinder: gewinkelt 44">
            <a:extLst>
              <a:ext uri="{FF2B5EF4-FFF2-40B4-BE49-F238E27FC236}">
                <a16:creationId xmlns:a16="http://schemas.microsoft.com/office/drawing/2014/main" id="{88D0515E-908A-1A00-1A8A-AF1640C18297}"/>
              </a:ext>
            </a:extLst>
          </p:cNvPr>
          <p:cNvCxnSpPr>
            <a:stCxn id="2" idx="3"/>
            <a:endCxn id="24" idx="1"/>
          </p:cNvCxnSpPr>
          <p:nvPr/>
        </p:nvCxnSpPr>
        <p:spPr>
          <a:xfrm>
            <a:off x="2244666" y="1915560"/>
            <a:ext cx="1331794" cy="788827"/>
          </a:xfrm>
          <a:prstGeom prst="bentConnector3">
            <a:avLst>
              <a:gd name="adj1" fmla="val 79180"/>
            </a:avLst>
          </a:prstGeom>
          <a:ln>
            <a:solidFill>
              <a:srgbClr val="1C3B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Verbinder: gewinkelt 46">
            <a:extLst>
              <a:ext uri="{FF2B5EF4-FFF2-40B4-BE49-F238E27FC236}">
                <a16:creationId xmlns:a16="http://schemas.microsoft.com/office/drawing/2014/main" id="{8416825D-6A82-146C-3106-46816D55CEB3}"/>
              </a:ext>
            </a:extLst>
          </p:cNvPr>
          <p:cNvCxnSpPr>
            <a:cxnSpLocks/>
            <a:stCxn id="33" idx="3"/>
            <a:endCxn id="23" idx="2"/>
          </p:cNvCxnSpPr>
          <p:nvPr/>
        </p:nvCxnSpPr>
        <p:spPr>
          <a:xfrm>
            <a:off x="2336106" y="2413850"/>
            <a:ext cx="1162329" cy="706868"/>
          </a:xfrm>
          <a:prstGeom prst="bentConnector3">
            <a:avLst>
              <a:gd name="adj1" fmla="val 50000"/>
            </a:avLst>
          </a:prstGeom>
          <a:ln>
            <a:solidFill>
              <a:srgbClr val="1C3B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Verbinder: gewinkelt 49">
            <a:extLst>
              <a:ext uri="{FF2B5EF4-FFF2-40B4-BE49-F238E27FC236}">
                <a16:creationId xmlns:a16="http://schemas.microsoft.com/office/drawing/2014/main" id="{A6B40F0B-E013-839C-3497-4CE2BF2FA575}"/>
              </a:ext>
            </a:extLst>
          </p:cNvPr>
          <p:cNvCxnSpPr>
            <a:cxnSpLocks/>
            <a:stCxn id="36" idx="3"/>
          </p:cNvCxnSpPr>
          <p:nvPr/>
        </p:nvCxnSpPr>
        <p:spPr>
          <a:xfrm flipV="1">
            <a:off x="2186940" y="3505881"/>
            <a:ext cx="2156460" cy="740599"/>
          </a:xfrm>
          <a:prstGeom prst="bentConnector3">
            <a:avLst>
              <a:gd name="adj1" fmla="val 34320"/>
            </a:avLst>
          </a:prstGeom>
          <a:ln>
            <a:solidFill>
              <a:srgbClr val="1C3B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Verbinder: gewinkelt 56">
            <a:extLst>
              <a:ext uri="{FF2B5EF4-FFF2-40B4-BE49-F238E27FC236}">
                <a16:creationId xmlns:a16="http://schemas.microsoft.com/office/drawing/2014/main" id="{39D0FCAC-8C32-33A4-8E23-7D299CB5E562}"/>
              </a:ext>
            </a:extLst>
          </p:cNvPr>
          <p:cNvCxnSpPr>
            <a:cxnSpLocks/>
            <a:stCxn id="40" idx="3"/>
            <a:endCxn id="21" idx="2"/>
          </p:cNvCxnSpPr>
          <p:nvPr/>
        </p:nvCxnSpPr>
        <p:spPr>
          <a:xfrm flipV="1">
            <a:off x="2572326" y="4284555"/>
            <a:ext cx="1904168" cy="602686"/>
          </a:xfrm>
          <a:prstGeom prst="bentConnector3">
            <a:avLst>
              <a:gd name="adj1" fmla="val 39746"/>
            </a:avLst>
          </a:prstGeom>
          <a:ln>
            <a:solidFill>
              <a:srgbClr val="1C3B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feld 11">
            <a:extLst>
              <a:ext uri="{FF2B5EF4-FFF2-40B4-BE49-F238E27FC236}">
                <a16:creationId xmlns:a16="http://schemas.microsoft.com/office/drawing/2014/main" id="{7A3C142E-3791-734D-730E-98C5FE897F3C}"/>
              </a:ext>
            </a:extLst>
          </p:cNvPr>
          <p:cNvSpPr/>
          <p:nvPr/>
        </p:nvSpPr>
        <p:spPr>
          <a:xfrm>
            <a:off x="9634194" y="2118183"/>
            <a:ext cx="1531115" cy="9965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ctr">
            <a:noAutofit/>
          </a:bodyPr>
          <a:lstStyle/>
          <a:p>
            <a:pPr algn="r" defTabSz="685800">
              <a:lnSpc>
                <a:spcPct val="110000"/>
              </a:lnSpc>
              <a:buClr>
                <a:srgbClr val="179C7D"/>
              </a:buClr>
            </a:pPr>
            <a:r>
              <a:rPr lang="de-DE" sz="1100" b="0" u="none" strike="noStrike" noProof="0" dirty="0">
                <a:solidFill>
                  <a:srgbClr val="000000"/>
                </a:solidFill>
                <a:effectLst/>
                <a:uFillTx/>
                <a:latin typeface="Poppins Light" panose="00000400000000000000" pitchFamily="2" charset="0"/>
                <a:ea typeface="DejaVu Sans"/>
                <a:cs typeface="Poppins Light" panose="00000400000000000000" pitchFamily="2" charset="0"/>
              </a:rPr>
              <a:t>Im Suchfeld können Raumnamen und Beschreibungen durchsucht werden.</a:t>
            </a:r>
          </a:p>
        </p:txBody>
      </p:sp>
      <p:sp>
        <p:nvSpPr>
          <p:cNvPr id="67" name="Textfeld 11">
            <a:extLst>
              <a:ext uri="{FF2B5EF4-FFF2-40B4-BE49-F238E27FC236}">
                <a16:creationId xmlns:a16="http://schemas.microsoft.com/office/drawing/2014/main" id="{27C5F2E1-04FB-454A-908F-0BD35696E2D3}"/>
              </a:ext>
            </a:extLst>
          </p:cNvPr>
          <p:cNvSpPr/>
          <p:nvPr/>
        </p:nvSpPr>
        <p:spPr>
          <a:xfrm>
            <a:off x="9619675" y="3364857"/>
            <a:ext cx="1545634" cy="9965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ctr">
            <a:noAutofit/>
          </a:bodyPr>
          <a:lstStyle/>
          <a:p>
            <a:pPr algn="r" defTabSz="685800">
              <a:lnSpc>
                <a:spcPct val="110000"/>
              </a:lnSpc>
              <a:buClr>
                <a:srgbClr val="179C7D"/>
              </a:buClr>
            </a:pPr>
            <a:r>
              <a:rPr lang="de-DE" sz="1100" b="0" u="none" strike="noStrike" noProof="0" dirty="0">
                <a:solidFill>
                  <a:srgbClr val="000000"/>
                </a:solidFill>
                <a:effectLst/>
                <a:uFillTx/>
                <a:latin typeface="Poppins Light" panose="00000400000000000000" pitchFamily="2" charset="0"/>
                <a:ea typeface="DejaVu Sans"/>
                <a:cs typeface="Poppins Light" panose="00000400000000000000" pitchFamily="2" charset="0"/>
              </a:rPr>
              <a:t>Klick auf eines der aufgelisteten Ziele startet die Navigation</a:t>
            </a:r>
          </a:p>
        </p:txBody>
      </p:sp>
      <p:grpSp>
        <p:nvGrpSpPr>
          <p:cNvPr id="71" name="Group 36">
            <a:extLst>
              <a:ext uri="{FF2B5EF4-FFF2-40B4-BE49-F238E27FC236}">
                <a16:creationId xmlns:a16="http://schemas.microsoft.com/office/drawing/2014/main" id="{617652ED-5573-8B68-5C4C-3FF9F236AF6A}"/>
              </a:ext>
            </a:extLst>
          </p:cNvPr>
          <p:cNvGrpSpPr/>
          <p:nvPr/>
        </p:nvGrpSpPr>
        <p:grpSpPr>
          <a:xfrm>
            <a:off x="6251161" y="1707807"/>
            <a:ext cx="2442402" cy="4342666"/>
            <a:chOff x="7119410" y="1682318"/>
            <a:chExt cx="1579680" cy="2808720"/>
          </a:xfrm>
        </p:grpSpPr>
        <p:pic>
          <p:nvPicPr>
            <p:cNvPr id="72" name="Grafik 3">
              <a:extLst>
                <a:ext uri="{FF2B5EF4-FFF2-40B4-BE49-F238E27FC236}">
                  <a16:creationId xmlns:a16="http://schemas.microsoft.com/office/drawing/2014/main" id="{BEC71EF6-DD60-C05A-B8B4-A23F8A8A33E9}"/>
                </a:ext>
              </a:extLst>
            </p:cNvPr>
            <p:cNvPicPr/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7119410" y="1682318"/>
              <a:ext cx="1579680" cy="280872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</a:ln>
            <a:effectLst>
              <a:outerShdw blurRad="50800" dist="38100" dir="8100000" algn="tr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</p:pic>
        <p:sp>
          <p:nvSpPr>
            <p:cNvPr id="73" name="Rahmen 22">
              <a:extLst>
                <a:ext uri="{FF2B5EF4-FFF2-40B4-BE49-F238E27FC236}">
                  <a16:creationId xmlns:a16="http://schemas.microsoft.com/office/drawing/2014/main" id="{32D4FF86-9B6D-742E-8914-41204BA407EB}"/>
                </a:ext>
              </a:extLst>
            </p:cNvPr>
            <p:cNvSpPr/>
            <p:nvPr/>
          </p:nvSpPr>
          <p:spPr>
            <a:xfrm>
              <a:off x="7138850" y="1794618"/>
              <a:ext cx="1547640" cy="222139"/>
            </a:xfrm>
            <a:prstGeom prst="frame">
              <a:avLst>
                <a:gd name="adj1" fmla="val 4063"/>
              </a:avLst>
            </a:prstGeom>
            <a:solidFill>
              <a:schemeClr val="tx2"/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81000" tIns="81000" rIns="81000" bIns="81000" anchor="ctr">
              <a:noAutofit/>
            </a:bodyPr>
            <a:lstStyle/>
            <a:p>
              <a:pPr defTabSz="685800">
                <a:lnSpc>
                  <a:spcPts val="1471"/>
                </a:lnSpc>
              </a:pPr>
              <a:endParaRPr lang="de-DE" sz="1050" b="0" u="none" strike="noStrike" noProof="0" dirty="0">
                <a:solidFill>
                  <a:srgbClr val="000000"/>
                </a:solidFill>
                <a:effectLst/>
                <a:uFillTx/>
                <a:latin typeface="Arial"/>
                <a:ea typeface="DejaVu Sans"/>
              </a:endParaRPr>
            </a:p>
          </p:txBody>
        </p:sp>
      </p:grpSp>
      <p:cxnSp>
        <p:nvCxnSpPr>
          <p:cNvPr id="74" name="Verbinder: gewinkelt 73">
            <a:extLst>
              <a:ext uri="{FF2B5EF4-FFF2-40B4-BE49-F238E27FC236}">
                <a16:creationId xmlns:a16="http://schemas.microsoft.com/office/drawing/2014/main" id="{7B86204C-E5A6-71D7-BBF8-604D8674CF4D}"/>
              </a:ext>
            </a:extLst>
          </p:cNvPr>
          <p:cNvCxnSpPr>
            <a:cxnSpLocks/>
            <a:stCxn id="63" idx="1"/>
            <a:endCxn id="73" idx="3"/>
          </p:cNvCxnSpPr>
          <p:nvPr/>
        </p:nvCxnSpPr>
        <p:spPr>
          <a:xfrm rot="10800000">
            <a:off x="8674082" y="2053167"/>
            <a:ext cx="960112" cy="563306"/>
          </a:xfrm>
          <a:prstGeom prst="bentConnector3">
            <a:avLst>
              <a:gd name="adj1" fmla="val 50000"/>
            </a:avLst>
          </a:prstGeom>
          <a:ln>
            <a:solidFill>
              <a:srgbClr val="1C3B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Verbinder: gewinkelt 76">
            <a:extLst>
              <a:ext uri="{FF2B5EF4-FFF2-40B4-BE49-F238E27FC236}">
                <a16:creationId xmlns:a16="http://schemas.microsoft.com/office/drawing/2014/main" id="{990B7AF2-2416-0364-CEAC-EB3683A3C3DA}"/>
              </a:ext>
            </a:extLst>
          </p:cNvPr>
          <p:cNvCxnSpPr>
            <a:cxnSpLocks/>
            <a:stCxn id="67" idx="1"/>
          </p:cNvCxnSpPr>
          <p:nvPr/>
        </p:nvCxnSpPr>
        <p:spPr>
          <a:xfrm rot="10800000">
            <a:off x="8074041" y="2865521"/>
            <a:ext cx="1545634" cy="997627"/>
          </a:xfrm>
          <a:prstGeom prst="bentConnector3">
            <a:avLst>
              <a:gd name="adj1" fmla="val 46341"/>
            </a:avLst>
          </a:prstGeom>
          <a:ln>
            <a:solidFill>
              <a:srgbClr val="1C3B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11">
            <a:extLst>
              <a:ext uri="{FF2B5EF4-FFF2-40B4-BE49-F238E27FC236}">
                <a16:creationId xmlns:a16="http://schemas.microsoft.com/office/drawing/2014/main" id="{65582C3C-844B-50A1-8362-5C549AEF1F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06793" y="717226"/>
            <a:ext cx="724527" cy="19206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57C36AA-4E53-DC93-B7AD-E227995CA8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85977" y="701122"/>
            <a:ext cx="470225" cy="19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8874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8763E5-AF78-7BD0-D3F1-9F3E74E1F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 descr="Ein Bild, das Kleidung, Schuhwerk, Mann, Person enthält.&#10;&#10;KI-generierte Inhalte können fehlerhaft sein.">
            <a:extLst>
              <a:ext uri="{FF2B5EF4-FFF2-40B4-BE49-F238E27FC236}">
                <a16:creationId xmlns:a16="http://schemas.microsoft.com/office/drawing/2014/main" id="{E27D93E8-19A2-5217-9DD9-578F6D3C6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5" b="7845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3" name="Rectangle: Rounded Corners 20">
            <a:extLst>
              <a:ext uri="{FF2B5EF4-FFF2-40B4-BE49-F238E27FC236}">
                <a16:creationId xmlns:a16="http://schemas.microsoft.com/office/drawing/2014/main" id="{D20E330A-6622-AC22-5D55-CCFEAD7DFC89}"/>
              </a:ext>
            </a:extLst>
          </p:cNvPr>
          <p:cNvSpPr/>
          <p:nvPr/>
        </p:nvSpPr>
        <p:spPr>
          <a:xfrm>
            <a:off x="499533" y="1986709"/>
            <a:ext cx="6320367" cy="3889619"/>
          </a:xfrm>
          <a:prstGeom prst="roundRect">
            <a:avLst>
              <a:gd name="adj" fmla="val 4666"/>
            </a:avLst>
          </a:prstGeom>
          <a:solidFill>
            <a:schemeClr val="bg1"/>
          </a:solidFill>
          <a:ln>
            <a:noFill/>
          </a:ln>
          <a:effectLst>
            <a:outerShdw blurRad="50800" dist="228600" dir="2400000" sx="96000" sy="96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c 11">
            <a:extLst>
              <a:ext uri="{FF2B5EF4-FFF2-40B4-BE49-F238E27FC236}">
                <a16:creationId xmlns:a16="http://schemas.microsoft.com/office/drawing/2014/main" id="{63E9C55E-1F63-6736-D5C9-4BBF284EC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6576" y="2422648"/>
            <a:ext cx="2043269" cy="541648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297D0BAC-6048-6779-584A-AB7AB96F7EB3}"/>
              </a:ext>
            </a:extLst>
          </p:cNvPr>
          <p:cNvSpPr txBox="1"/>
          <p:nvPr/>
        </p:nvSpPr>
        <p:spPr>
          <a:xfrm>
            <a:off x="872061" y="3400235"/>
            <a:ext cx="53636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350" cap="none" spc="0" normalizeH="0" baseline="0" noProof="0" dirty="0">
                <a:ln>
                  <a:noFill/>
                </a:ln>
                <a:solidFill>
                  <a:srgbClr val="04427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Eine integrierte Lösung für Terminbuchung, Besucherführung und Indoor Navigation</a:t>
            </a:r>
            <a:br>
              <a:rPr kumimoji="0" lang="en-US" sz="1600" b="0" i="0" u="none" strike="noStrike" kern="1350" cap="none" spc="0" normalizeH="0" baseline="0" noProof="0" dirty="0">
                <a:ln>
                  <a:noFill/>
                </a:ln>
                <a:solidFill>
                  <a:srgbClr val="04427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</a:br>
            <a:br>
              <a:rPr kumimoji="0" lang="de-DE" sz="1600" b="0" i="0" u="none" strike="noStrike" kern="1350" cap="none" spc="0" normalizeH="0" baseline="0" noProof="0" dirty="0">
                <a:ln>
                  <a:noFill/>
                </a:ln>
                <a:solidFill>
                  <a:srgbClr val="04427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</a:b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Wie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cleverQ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und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everguide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eine barrierefreie und moderne Customer Journey realisieren.</a:t>
            </a:r>
            <a:endParaRPr kumimoji="0" lang="de-DE" sz="1600" b="0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Poppins SemiBold" panose="00000700000000000000" pitchFamily="2" charset="0"/>
              <a:ea typeface="Calibri" panose="020F0502020204030204" pitchFamily="34" charset="0"/>
              <a:cs typeface="Poppins SemiBold" panose="00000700000000000000" pitchFamily="2" charset="0"/>
            </a:endParaRPr>
          </a:p>
        </p:txBody>
      </p:sp>
      <p:sp>
        <p:nvSpPr>
          <p:cNvPr id="6" name="TextBox 31">
            <a:extLst>
              <a:ext uri="{FF2B5EF4-FFF2-40B4-BE49-F238E27FC236}">
                <a16:creationId xmlns:a16="http://schemas.microsoft.com/office/drawing/2014/main" id="{6925993A-D4A9-62F7-0A6C-36D44FC98979}"/>
              </a:ext>
            </a:extLst>
          </p:cNvPr>
          <p:cNvSpPr txBox="1"/>
          <p:nvPr/>
        </p:nvSpPr>
        <p:spPr>
          <a:xfrm>
            <a:off x="872062" y="5221169"/>
            <a:ext cx="5363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900" b="0" i="0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www.cleverq.</a:t>
            </a:r>
            <a:r>
              <a:rPr lang="en-US" sz="900" kern="1350" dirty="0">
                <a:solidFill>
                  <a:prstClr val="black"/>
                </a:solidFill>
                <a:latin typeface="Poppins" panose="00000500000000000000" pitchFamily="2" charset="0"/>
              </a:rPr>
              <a:t>de</a:t>
            </a:r>
            <a:r>
              <a:rPr kumimoji="0" lang="en-US" sz="900" b="0" i="0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 | info@cleverq.de | +</a:t>
            </a:r>
            <a:r>
              <a:rPr lang="en-US" sz="900" kern="1350" dirty="0">
                <a:solidFill>
                  <a:prstClr val="black"/>
                </a:solidFill>
                <a:latin typeface="Poppins" panose="00000500000000000000" pitchFamily="2" charset="0"/>
              </a:rPr>
              <a:t>49 (0)4327 253 98 30</a:t>
            </a:r>
            <a:br>
              <a:rPr kumimoji="0" lang="en-US" sz="900" b="0" i="0" u="sng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</a:br>
            <a:r>
              <a:rPr lang="en-US" sz="900" kern="1350" dirty="0" err="1">
                <a:solidFill>
                  <a:prstClr val="black"/>
                </a:solidFill>
                <a:latin typeface="Poppins" panose="00000500000000000000" pitchFamily="2" charset="0"/>
              </a:rPr>
              <a:t>cleverQ</a:t>
            </a:r>
            <a:r>
              <a:rPr lang="en-US" sz="900" kern="1350" dirty="0">
                <a:solidFill>
                  <a:prstClr val="black"/>
                </a:solidFill>
                <a:latin typeface="Poppins" panose="00000500000000000000" pitchFamily="2" charset="0"/>
              </a:rPr>
              <a:t> </a:t>
            </a:r>
            <a:r>
              <a:rPr lang="en-US" sz="900" kern="1350" dirty="0" err="1">
                <a:solidFill>
                  <a:prstClr val="black"/>
                </a:solidFill>
                <a:latin typeface="Poppins" panose="00000500000000000000" pitchFamily="2" charset="0"/>
              </a:rPr>
              <a:t>ist</a:t>
            </a:r>
            <a:r>
              <a:rPr lang="en-US" sz="900" kern="1350" dirty="0">
                <a:solidFill>
                  <a:prstClr val="black"/>
                </a:solidFill>
                <a:latin typeface="Poppins" panose="00000500000000000000" pitchFamily="2" charset="0"/>
              </a:rPr>
              <a:t> </a:t>
            </a:r>
            <a:r>
              <a:rPr lang="en-US" sz="900" kern="1350" dirty="0" err="1">
                <a:solidFill>
                  <a:prstClr val="black"/>
                </a:solidFill>
                <a:latin typeface="Poppins" panose="00000500000000000000" pitchFamily="2" charset="0"/>
              </a:rPr>
              <a:t>eine</a:t>
            </a:r>
            <a:r>
              <a:rPr lang="en-US" sz="900" kern="1350" dirty="0">
                <a:solidFill>
                  <a:prstClr val="black"/>
                </a:solidFill>
                <a:latin typeface="Poppins" panose="00000500000000000000" pitchFamily="2" charset="0"/>
              </a:rPr>
              <a:t> Marke der B.I.C. GmbH | </a:t>
            </a:r>
            <a:r>
              <a:rPr kumimoji="0" lang="de-DE" sz="900" b="0" i="0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Am </a:t>
            </a:r>
            <a:r>
              <a:rPr kumimoji="0" lang="de-DE" sz="900" b="0" i="0" strike="noStrike" kern="13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Farmböddel</a:t>
            </a:r>
            <a:r>
              <a:rPr kumimoji="0" lang="de-DE" sz="900" b="0" i="0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 7a | D- 24623 Großenaspe</a:t>
            </a:r>
            <a:endParaRPr kumimoji="0" lang="en-US" sz="900" b="0" i="1" strike="noStrike" kern="13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99713709-6E49-0FEC-3CF8-FD2369C57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9323" y="3491865"/>
            <a:ext cx="1571046" cy="2914112"/>
          </a:xfrm>
          <a:prstGeom prst="rect">
            <a:avLst/>
          </a:prstGeom>
        </p:spPr>
      </p:pic>
      <p:pic>
        <p:nvPicPr>
          <p:cNvPr id="21" name="Grafik 20" descr="Ein Bild, das Screenshot, Handy, Kommunikationsgerät, mobiles Gerät enthält.&#10;&#10;KI-generierte Inhalte können fehlerhaft sein.">
            <a:extLst>
              <a:ext uri="{FF2B5EF4-FFF2-40B4-BE49-F238E27FC236}">
                <a16:creationId xmlns:a16="http://schemas.microsoft.com/office/drawing/2014/main" id="{EB67A5AB-4E66-BE57-FA8F-3E842718CE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5704" y="3497236"/>
            <a:ext cx="1434626" cy="291883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BA1B708-C849-2500-9668-499B59010F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3928" y="2508868"/>
            <a:ext cx="947737" cy="38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80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11A072-87C3-4B78-7870-9A1E26E77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0335812E-2533-C363-646A-1975B66D3CE3}"/>
              </a:ext>
            </a:extLst>
          </p:cNvPr>
          <p:cNvSpPr txBox="1"/>
          <p:nvPr/>
        </p:nvSpPr>
        <p:spPr>
          <a:xfrm>
            <a:off x="523408" y="2356981"/>
            <a:ext cx="5462613" cy="3447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600"/>
              </a:spcAft>
              <a:defRPr/>
            </a:pPr>
            <a:r>
              <a:rPr lang="de-DE" sz="1400" dirty="0" err="1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cleverQ</a:t>
            </a: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ist der erste Anbieter im Bereich Terminbuchung und Aufrufsysteme, der die Synergien mit einer barrierefreien Indoor Navigation gezielt nutzt.</a:t>
            </a:r>
          </a:p>
          <a:p>
            <a:pPr lvl="0">
              <a:lnSpc>
                <a:spcPct val="150000"/>
              </a:lnSpc>
              <a:spcAft>
                <a:spcPts val="600"/>
              </a:spcAft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Durch die Integration von </a:t>
            </a:r>
            <a:r>
              <a:rPr lang="de-DE" sz="1400" dirty="0" err="1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cleverQ</a:t>
            </a: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und </a:t>
            </a:r>
            <a:r>
              <a:rPr lang="de-DE" sz="1400" dirty="0" err="1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everguide</a:t>
            </a: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entsteht eine ganzheitliche barrierefreie Customer Journey. Sie reicht vom digitalen Ticket oder Termin bis zur sicheren Zielführung im Gebäude.</a:t>
            </a:r>
          </a:p>
          <a:p>
            <a:pPr lvl="0">
              <a:lnSpc>
                <a:spcPct val="150000"/>
              </a:lnSpc>
              <a:spcAft>
                <a:spcPts val="600"/>
              </a:spcAft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Diese Kombination ermöglicht skalierbare Lösungen für unterschiedliche vertikale Märkte wie Gesundheitswesen, öffentliche Verwaltung und serviceorientierte Unternehmen.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EF48ACBF-B999-CE7E-EC67-062B687185EB}"/>
              </a:ext>
            </a:extLst>
          </p:cNvPr>
          <p:cNvSpPr txBox="1"/>
          <p:nvPr/>
        </p:nvSpPr>
        <p:spPr>
          <a:xfrm>
            <a:off x="523410" y="619432"/>
            <a:ext cx="6320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de-DE" sz="30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Synergien durch Integration von </a:t>
            </a:r>
            <a:r>
              <a:rPr lang="de-DE" sz="3000" dirty="0" err="1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cleverQ</a:t>
            </a:r>
            <a:r>
              <a:rPr lang="de-DE" sz="30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und </a:t>
            </a:r>
            <a:r>
              <a:rPr lang="de-DE" sz="3000" dirty="0" err="1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everguide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" name="Grafik 1" descr="Ein Bild, das Screenshot, Handy, Kommunikationsgerät, mobiles Gerät enthält.&#10;&#10;KI-generierte Inhalte können fehlerhaft sein.">
            <a:extLst>
              <a:ext uri="{FF2B5EF4-FFF2-40B4-BE49-F238E27FC236}">
                <a16:creationId xmlns:a16="http://schemas.microsoft.com/office/drawing/2014/main" id="{80952F35-2AD8-BAF2-ECC9-9C53EF77D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5966" y="2101423"/>
            <a:ext cx="1820236" cy="3703385"/>
          </a:xfrm>
          <a:prstGeom prst="rect">
            <a:avLst/>
          </a:prstGeom>
        </p:spPr>
      </p:pic>
      <p:pic>
        <p:nvPicPr>
          <p:cNvPr id="3" name="Grafik 2" descr="Ein Bild, das Text, Elektronik, Handy, Screenshot enthält.&#10;&#10;KI-generierte Inhalte können fehlerhaft sein.">
            <a:extLst>
              <a:ext uri="{FF2B5EF4-FFF2-40B4-BE49-F238E27FC236}">
                <a16:creationId xmlns:a16="http://schemas.microsoft.com/office/drawing/2014/main" id="{B0F5ABE1-0F0A-53C1-CC4B-E93B45BE8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9666" y="2101423"/>
            <a:ext cx="1996300" cy="370291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8AD7940-C328-0917-4230-46D7950DC1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 flipV="1">
            <a:off x="8694655" y="5301572"/>
            <a:ext cx="1005526" cy="1005526"/>
          </a:xfrm>
          <a:prstGeom prst="rect">
            <a:avLst/>
          </a:prstGeom>
        </p:spPr>
      </p:pic>
      <p:pic>
        <p:nvPicPr>
          <p:cNvPr id="4" name="Graphic 11">
            <a:extLst>
              <a:ext uri="{FF2B5EF4-FFF2-40B4-BE49-F238E27FC236}">
                <a16:creationId xmlns:a16="http://schemas.microsoft.com/office/drawing/2014/main" id="{C6DD2082-B2D7-E94C-3A6C-150C260B41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06793" y="717226"/>
            <a:ext cx="724527" cy="19206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C7355DF-6899-89DE-D555-37810596CB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85977" y="701122"/>
            <a:ext cx="470225" cy="19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04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EEB5F4-26FA-DD6C-624D-61780543D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48681222-8965-2079-D8A1-6DF4AFF3745C}"/>
              </a:ext>
            </a:extLst>
          </p:cNvPr>
          <p:cNvSpPr txBox="1"/>
          <p:nvPr/>
        </p:nvSpPr>
        <p:spPr>
          <a:xfrm>
            <a:off x="523411" y="5529607"/>
            <a:ext cx="2791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800"/>
              </a:spcAft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Die Terminbuchung erfolgt online über </a:t>
            </a:r>
            <a:r>
              <a:rPr lang="de-DE" sz="1400" dirty="0" err="1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cleverQ</a:t>
            </a: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.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ea typeface="+mn-ea"/>
              <a:cs typeface="Poppins Light" panose="00000400000000000000" pitchFamily="2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7573387-672E-9892-0B7D-EFF15EC7FC05}"/>
              </a:ext>
            </a:extLst>
          </p:cNvPr>
          <p:cNvSpPr txBox="1"/>
          <p:nvPr/>
        </p:nvSpPr>
        <p:spPr>
          <a:xfrm>
            <a:off x="523410" y="616187"/>
            <a:ext cx="82649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cleverQ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 und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everguide</a:t>
            </a:r>
            <a:b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</a:br>
            <a:r>
              <a:rPr lang="de-DE" sz="2000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Terminbuchung + QR-Code führt direkt zur Navigation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1" name="Picture 10" descr="A black and red logo&#10;&#10;AI-generated content may be incorrect.">
            <a:extLst>
              <a:ext uri="{FF2B5EF4-FFF2-40B4-BE49-F238E27FC236}">
                <a16:creationId xmlns:a16="http://schemas.microsoft.com/office/drawing/2014/main" id="{395E6D35-CBD9-5C96-9B40-F884F291A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509" y="2010502"/>
            <a:ext cx="177150" cy="6377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6A14126-F6E7-AE26-9B92-BD3CFDC52D0F}"/>
              </a:ext>
            </a:extLst>
          </p:cNvPr>
          <p:cNvSpPr txBox="1"/>
          <p:nvPr/>
        </p:nvSpPr>
        <p:spPr>
          <a:xfrm>
            <a:off x="4276734" y="5529607"/>
            <a:ext cx="31528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800"/>
              </a:spcAft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Mit der Bestätigung wird ein QR-Code mit hinterlegtem Ziel bereitgestellt.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ea typeface="+mn-ea"/>
              <a:cs typeface="Poppins Light" panose="00000400000000000000" pitchFamily="2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9149FC7-C2F1-8626-B5C2-5148F2230ADF}"/>
              </a:ext>
            </a:extLst>
          </p:cNvPr>
          <p:cNvSpPr txBox="1"/>
          <p:nvPr/>
        </p:nvSpPr>
        <p:spPr>
          <a:xfrm>
            <a:off x="8156109" y="5529607"/>
            <a:ext cx="31528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800"/>
              </a:spcAft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Durch das Scannen des QR Codes startet die Navigation zum Ziel direkt in der </a:t>
            </a:r>
            <a:r>
              <a:rPr lang="de-DE" sz="1400" dirty="0" err="1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everguide</a:t>
            </a: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App.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ea typeface="+mn-ea"/>
              <a:cs typeface="Poppins Light" panose="00000400000000000000" pitchFamily="2" charset="0"/>
            </a:endParaRPr>
          </a:p>
        </p:txBody>
      </p:sp>
      <p:pic>
        <p:nvPicPr>
          <p:cNvPr id="17" name="Grafik 16" descr="Ein Bild, das Text, Elektronik, Computer, Ausgabegerät enthält.&#10;&#10;KI-generierte Inhalte können fehlerhaft sein.">
            <a:extLst>
              <a:ext uri="{FF2B5EF4-FFF2-40B4-BE49-F238E27FC236}">
                <a16:creationId xmlns:a16="http://schemas.microsoft.com/office/drawing/2014/main" id="{7F9DE353-EE83-03F0-7EEA-BC4EC8FBA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10" y="3279865"/>
            <a:ext cx="2791291" cy="1914955"/>
          </a:xfrm>
          <a:prstGeom prst="rect">
            <a:avLst/>
          </a:prstGeom>
        </p:spPr>
      </p:pic>
      <p:pic>
        <p:nvPicPr>
          <p:cNvPr id="23" name="Grafik 22" descr="Ein Bild, das Text, Screenshot, Schrift, Zahl enthält.&#10;&#10;KI-generierte Inhalte können fehlerhaft sein.">
            <a:extLst>
              <a:ext uri="{FF2B5EF4-FFF2-40B4-BE49-F238E27FC236}">
                <a16:creationId xmlns:a16="http://schemas.microsoft.com/office/drawing/2014/main" id="{AC66F023-A883-EE6C-C579-CB9C290C62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410" b="32891"/>
          <a:stretch>
            <a:fillRect/>
          </a:stretch>
        </p:blipFill>
        <p:spPr>
          <a:xfrm>
            <a:off x="4276732" y="2067634"/>
            <a:ext cx="2900601" cy="3127186"/>
          </a:xfrm>
          <a:prstGeom prst="rect">
            <a:avLst/>
          </a:prstGeom>
        </p:spPr>
      </p:pic>
      <p:pic>
        <p:nvPicPr>
          <p:cNvPr id="32" name="Grafik 31" descr="Ein Bild, das Muster, Text, nähen, Stoff enthält.&#10;&#10;KI-generierte Inhalte können fehlerhaft sein.">
            <a:extLst>
              <a:ext uri="{FF2B5EF4-FFF2-40B4-BE49-F238E27FC236}">
                <a16:creationId xmlns:a16="http://schemas.microsoft.com/office/drawing/2014/main" id="{A2943E7B-2800-1190-4F00-49B45C1266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7519" y="3509106"/>
            <a:ext cx="1695238" cy="1685714"/>
          </a:xfrm>
          <a:prstGeom prst="rect">
            <a:avLst/>
          </a:prstGeom>
        </p:spPr>
      </p:pic>
      <p:pic>
        <p:nvPicPr>
          <p:cNvPr id="27" name="Picture 9" descr="A screen shot of a phone&#10;&#10;AI-generated content may be incorrect.">
            <a:extLst>
              <a:ext uri="{FF2B5EF4-FFF2-40B4-BE49-F238E27FC236}">
                <a16:creationId xmlns:a16="http://schemas.microsoft.com/office/drawing/2014/main" id="{BA05B636-3425-5CA8-1166-6F5ABDA2458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DDE3F6"/>
              </a:clrFrom>
              <a:clrTo>
                <a:srgbClr val="DDE3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42934" y="2232214"/>
            <a:ext cx="1513904" cy="2962606"/>
          </a:xfrm>
          <a:prstGeom prst="rect">
            <a:avLst/>
          </a:prstGeom>
        </p:spPr>
      </p:pic>
      <p:cxnSp>
        <p:nvCxnSpPr>
          <p:cNvPr id="33" name="Verbinder: gewinkelt 32">
            <a:extLst>
              <a:ext uri="{FF2B5EF4-FFF2-40B4-BE49-F238E27FC236}">
                <a16:creationId xmlns:a16="http://schemas.microsoft.com/office/drawing/2014/main" id="{65E78897-7F06-8C44-3BB4-FA5988FE2439}"/>
              </a:ext>
            </a:extLst>
          </p:cNvPr>
          <p:cNvCxnSpPr>
            <a:cxnSpLocks/>
          </p:cNvCxnSpPr>
          <p:nvPr/>
        </p:nvCxnSpPr>
        <p:spPr>
          <a:xfrm>
            <a:off x="2816166" y="4178973"/>
            <a:ext cx="3703697" cy="788827"/>
          </a:xfrm>
          <a:prstGeom prst="bentConnector3">
            <a:avLst>
              <a:gd name="adj1" fmla="val 27883"/>
            </a:avLst>
          </a:prstGeom>
          <a:ln>
            <a:solidFill>
              <a:srgbClr val="1C3B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Verbinder: gewinkelt 35">
            <a:extLst>
              <a:ext uri="{FF2B5EF4-FFF2-40B4-BE49-F238E27FC236}">
                <a16:creationId xmlns:a16="http://schemas.microsoft.com/office/drawing/2014/main" id="{68A61232-843C-8B19-5F2D-3918065DADCF}"/>
              </a:ext>
            </a:extLst>
          </p:cNvPr>
          <p:cNvCxnSpPr>
            <a:cxnSpLocks/>
          </p:cNvCxnSpPr>
          <p:nvPr/>
        </p:nvCxnSpPr>
        <p:spPr>
          <a:xfrm flipV="1">
            <a:off x="7112234" y="4203298"/>
            <a:ext cx="978776" cy="765859"/>
          </a:xfrm>
          <a:prstGeom prst="bentConnector3">
            <a:avLst>
              <a:gd name="adj1" fmla="val 50000"/>
            </a:avLst>
          </a:prstGeom>
          <a:ln>
            <a:solidFill>
              <a:srgbClr val="1C3B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11">
            <a:extLst>
              <a:ext uri="{FF2B5EF4-FFF2-40B4-BE49-F238E27FC236}">
                <a16:creationId xmlns:a16="http://schemas.microsoft.com/office/drawing/2014/main" id="{ED8CF1CD-E586-479E-5893-FC11DF3FC2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06793" y="717226"/>
            <a:ext cx="724527" cy="19206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4F3A81F-FAA3-5AF5-FB5E-1EEFCFFFD2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685977" y="701122"/>
            <a:ext cx="470225" cy="19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140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FB7F5C-3E56-3671-304D-E321E36FE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feld 21">
            <a:extLst>
              <a:ext uri="{FF2B5EF4-FFF2-40B4-BE49-F238E27FC236}">
                <a16:creationId xmlns:a16="http://schemas.microsoft.com/office/drawing/2014/main" id="{EAAB305D-943B-80BB-038C-208488BA6F03}"/>
              </a:ext>
            </a:extLst>
          </p:cNvPr>
          <p:cNvSpPr txBox="1"/>
          <p:nvPr/>
        </p:nvSpPr>
        <p:spPr>
          <a:xfrm>
            <a:off x="523410" y="619432"/>
            <a:ext cx="73853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de-DE" sz="30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Nutzen/Vorteile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C90E9C8-80DD-7F7D-6F3E-D441070AE649}"/>
              </a:ext>
            </a:extLst>
          </p:cNvPr>
          <p:cNvSpPr txBox="1"/>
          <p:nvPr/>
        </p:nvSpPr>
        <p:spPr>
          <a:xfrm>
            <a:off x="523410" y="2159646"/>
            <a:ext cx="4585917" cy="30097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de-DE"/>
            </a:defPPr>
            <a:lvl1pPr indent="0"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Font typeface="Arial"/>
              <a:buNone/>
              <a:defRPr sz="1500">
                <a:solidFill>
                  <a:srgbClr val="626262"/>
                </a:solidFill>
              </a:defRPr>
            </a:lvl1pPr>
            <a:lvl2pPr marL="0" lvl="1" indent="0"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Clr>
                <a:srgbClr val="39A8E0"/>
              </a:buClr>
              <a:buFont typeface="Arial"/>
              <a:buNone/>
              <a:defRPr sz="1500">
                <a:solidFill>
                  <a:srgbClr val="626262"/>
                </a:solidFill>
              </a:defRPr>
            </a:lvl2pPr>
            <a:lvl3pPr marL="360363" indent="-182563">
              <a:spcBef>
                <a:spcPct val="20000"/>
              </a:spcBef>
              <a:buClr>
                <a:srgbClr val="39A8E0"/>
              </a:buClr>
              <a:buFont typeface="Symbol" charset="2"/>
              <a:buChar char="-"/>
              <a:tabLst/>
              <a:defRPr sz="1500">
                <a:solidFill>
                  <a:srgbClr val="626262"/>
                </a:solidFill>
              </a:defRPr>
            </a:lvl3pPr>
            <a:lvl4pPr marL="538163" indent="-177800">
              <a:spcBef>
                <a:spcPct val="20000"/>
              </a:spcBef>
              <a:buClr>
                <a:srgbClr val="FED061"/>
              </a:buClr>
              <a:buFont typeface="Symbol" charset="2"/>
              <a:buChar char="-"/>
              <a:defRPr sz="1200">
                <a:solidFill>
                  <a:srgbClr val="626262"/>
                </a:solidFill>
              </a:defRPr>
            </a:lvl4pPr>
            <a:lvl5pPr marL="719138" indent="-180975">
              <a:spcBef>
                <a:spcPct val="20000"/>
              </a:spcBef>
              <a:buFont typeface="Symbol" charset="2"/>
              <a:buChar char="-"/>
              <a:defRPr sz="1200">
                <a:solidFill>
                  <a:srgbClr val="626262"/>
                </a:solidFill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Besucher finden ohne Nachfragen sofort den richtigen Raum.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Besonders hilfreich für große, komplexe Gebäude (Ämter, Kliniken, Labore).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Erfüllt Barrierefreiheits-Anforderungen: </a:t>
            </a:r>
            <a:r>
              <a:rPr lang="de-DE" sz="1400" dirty="0" err="1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everguide</a:t>
            </a:r>
            <a:r>
              <a:rPr lang="de-DE" sz="140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bietet sprachliche, visuelle und taktile Führung nach dem 2-Sinne-Prinzip (siehe Funktionsbeschreibung ab Seite 19–20).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Keine zusätzliche Hardware für Nutzer erforderlich.</a:t>
            </a:r>
          </a:p>
        </p:txBody>
      </p:sp>
      <p:pic>
        <p:nvPicPr>
          <p:cNvPr id="15" name="Grafik 14" descr="Ein Bild, das Im Haus, Fenster, Tageslichtsysteme, Haltevorrichtung enthält.&#10;&#10;KI-generierte Inhalte können fehlerhaft sein.">
            <a:extLst>
              <a:ext uri="{FF2B5EF4-FFF2-40B4-BE49-F238E27FC236}">
                <a16:creationId xmlns:a16="http://schemas.microsoft.com/office/drawing/2014/main" id="{1A301400-B968-ACF9-A1F2-880998EF8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720" y="2159646"/>
            <a:ext cx="5191589" cy="3461960"/>
          </a:xfrm>
          <a:prstGeom prst="rect">
            <a:avLst/>
          </a:prstGeom>
        </p:spPr>
      </p:pic>
      <p:pic>
        <p:nvPicPr>
          <p:cNvPr id="20" name="Picture 9" descr="A screen shot of a phone&#10;&#10;AI-generated content may be incorrect.">
            <a:extLst>
              <a:ext uri="{FF2B5EF4-FFF2-40B4-BE49-F238E27FC236}">
                <a16:creationId xmlns:a16="http://schemas.microsoft.com/office/drawing/2014/main" id="{7D8A82FF-BF06-856B-821C-E78849070F9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DDE3F6"/>
              </a:clrFrom>
              <a:clrTo>
                <a:srgbClr val="DDE3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58334" y="3429000"/>
            <a:ext cx="1513904" cy="2962606"/>
          </a:xfrm>
          <a:prstGeom prst="rect">
            <a:avLst/>
          </a:prstGeom>
        </p:spPr>
      </p:pic>
      <p:pic>
        <p:nvPicPr>
          <p:cNvPr id="3" name="Graphic 11">
            <a:extLst>
              <a:ext uri="{FF2B5EF4-FFF2-40B4-BE49-F238E27FC236}">
                <a16:creationId xmlns:a16="http://schemas.microsoft.com/office/drawing/2014/main" id="{85B87D9B-748F-2B7E-66A9-773D084BF4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06793" y="717226"/>
            <a:ext cx="724527" cy="19206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4D2087E-436F-31E9-F1D3-E59F83949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85977" y="701122"/>
            <a:ext cx="470225" cy="19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08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37C815-814F-73AD-5898-55A1ED0CF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32C33DBB-AAE4-335F-34A3-33B1F04612D2}"/>
              </a:ext>
            </a:extLst>
          </p:cNvPr>
          <p:cNvSpPr txBox="1"/>
          <p:nvPr/>
        </p:nvSpPr>
        <p:spPr>
          <a:xfrm>
            <a:off x="523410" y="616187"/>
            <a:ext cx="82649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en-US" sz="3000" dirty="0" err="1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cleverQ</a:t>
            </a:r>
            <a:r>
              <a:rPr lang="en-US" sz="30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und </a:t>
            </a:r>
            <a:r>
              <a:rPr lang="en-US" sz="3000" dirty="0" err="1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everguide</a:t>
            </a:r>
            <a:b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</a:br>
            <a:r>
              <a:rPr lang="de-DE" sz="2000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Ticket am Kiosk + Navigation zum Ziel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1" name="Picture 10" descr="A black and red logo&#10;&#10;AI-generated content may be incorrect.">
            <a:extLst>
              <a:ext uri="{FF2B5EF4-FFF2-40B4-BE49-F238E27FC236}">
                <a16:creationId xmlns:a16="http://schemas.microsoft.com/office/drawing/2014/main" id="{77D374D6-2737-5C30-3144-EBBC2C71C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509" y="2010502"/>
            <a:ext cx="177150" cy="63774"/>
          </a:xfrm>
          <a:prstGeom prst="rect">
            <a:avLst/>
          </a:prstGeom>
        </p:spPr>
      </p:pic>
      <p:pic>
        <p:nvPicPr>
          <p:cNvPr id="8" name="Grafik 7" descr="Ein Bild, das Text, Handy, Gerät, mobiles Gerät enthält.&#10;&#10;KI-generierte Inhalte können fehlerhaft sein.">
            <a:extLst>
              <a:ext uri="{FF2B5EF4-FFF2-40B4-BE49-F238E27FC236}">
                <a16:creationId xmlns:a16="http://schemas.microsoft.com/office/drawing/2014/main" id="{4F25813A-6D25-583D-96FD-5233E6933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669" y="1796563"/>
            <a:ext cx="1934179" cy="4445252"/>
          </a:xfrm>
          <a:prstGeom prst="rect">
            <a:avLst/>
          </a:prstGeom>
        </p:spPr>
      </p:pic>
      <p:pic>
        <p:nvPicPr>
          <p:cNvPr id="16" name="Grafik 15" descr="Ein Bild, das Text, Handy, Gerät, Kommunikationsgerät enthält.&#10;&#10;KI-generierte Inhalte können fehlerhaft sein.">
            <a:extLst>
              <a:ext uri="{FF2B5EF4-FFF2-40B4-BE49-F238E27FC236}">
                <a16:creationId xmlns:a16="http://schemas.microsoft.com/office/drawing/2014/main" id="{363804B3-1C62-4B5C-029F-FE68D27446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7158" y="1796562"/>
            <a:ext cx="1934178" cy="4445251"/>
          </a:xfrm>
          <a:prstGeom prst="rect">
            <a:avLst/>
          </a:prstGeom>
        </p:spPr>
      </p:pic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FBC52EF6-C76D-BC50-4F04-E6D8B5D3C2CD}"/>
              </a:ext>
            </a:extLst>
          </p:cNvPr>
          <p:cNvSpPr/>
          <p:nvPr/>
        </p:nvSpPr>
        <p:spPr>
          <a:xfrm>
            <a:off x="945808" y="5460406"/>
            <a:ext cx="2507590" cy="1037150"/>
          </a:xfrm>
          <a:prstGeom prst="roundRect">
            <a:avLst>
              <a:gd name="adj" fmla="val 12954"/>
            </a:avLst>
          </a:prstGeom>
          <a:solidFill>
            <a:schemeClr val="bg1"/>
          </a:solidFill>
          <a:ln w="3175">
            <a:solidFill>
              <a:srgbClr val="1C3B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lvl="0">
              <a:spcAft>
                <a:spcPts val="1800"/>
              </a:spcAft>
              <a:defRPr/>
            </a:pPr>
            <a:r>
              <a:rPr lang="de-DE" sz="12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Die Serviceauswahl erfolgt direkt am </a:t>
            </a:r>
            <a:r>
              <a:rPr lang="de-DE" sz="1200" dirty="0" err="1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cleverQ</a:t>
            </a:r>
            <a:r>
              <a:rPr lang="de-DE" sz="12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Kiosk ohne vorherige Terminbuchung.</a:t>
            </a:r>
            <a:endParaRPr lang="en-US" sz="500" dirty="0">
              <a:solidFill>
                <a:prstClr val="black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0F3AA1B1-FD8C-FB5D-495F-B703F4D129C0}"/>
              </a:ext>
            </a:extLst>
          </p:cNvPr>
          <p:cNvSpPr/>
          <p:nvPr/>
        </p:nvSpPr>
        <p:spPr>
          <a:xfrm>
            <a:off x="4550958" y="5448069"/>
            <a:ext cx="2383242" cy="1037150"/>
          </a:xfrm>
          <a:prstGeom prst="roundRect">
            <a:avLst>
              <a:gd name="adj" fmla="val 12954"/>
            </a:avLst>
          </a:prstGeom>
          <a:solidFill>
            <a:schemeClr val="bg1"/>
          </a:solidFill>
          <a:ln w="3175">
            <a:solidFill>
              <a:srgbClr val="1C3B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lvl="0">
              <a:spcAft>
                <a:spcPts val="1800"/>
              </a:spcAft>
              <a:defRPr/>
            </a:pPr>
            <a:r>
              <a:rPr lang="de-DE" sz="12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Das System erzeugt ein digitales Ticket inklusive QR-Code, das den Service-Zielort enthält.</a:t>
            </a: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3738DF16-5310-14C8-4C1A-76EF89A9EDA9}"/>
              </a:ext>
            </a:extLst>
          </p:cNvPr>
          <p:cNvSpPr/>
          <p:nvPr/>
        </p:nvSpPr>
        <p:spPr>
          <a:xfrm>
            <a:off x="8198863" y="5460406"/>
            <a:ext cx="2966446" cy="1037150"/>
          </a:xfrm>
          <a:prstGeom prst="roundRect">
            <a:avLst>
              <a:gd name="adj" fmla="val 12954"/>
            </a:avLst>
          </a:prstGeom>
          <a:solidFill>
            <a:schemeClr val="bg1"/>
          </a:solidFill>
          <a:ln w="3175">
            <a:solidFill>
              <a:srgbClr val="1C3B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lvl="0">
              <a:spcAft>
                <a:spcPts val="1800"/>
              </a:spcAft>
              <a:defRPr/>
            </a:pPr>
            <a:r>
              <a:rPr lang="de-DE" sz="12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Mit dem Scan des QR-Codes startet </a:t>
            </a:r>
            <a:r>
              <a:rPr lang="de-DE" sz="1200" dirty="0" err="1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everguide</a:t>
            </a:r>
            <a:r>
              <a:rPr lang="de-DE" sz="12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die Navigation zum Servicepunkt.</a:t>
            </a:r>
            <a:endParaRPr lang="en-US" sz="500" dirty="0">
              <a:solidFill>
                <a:prstClr val="black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cxnSp>
        <p:nvCxnSpPr>
          <p:cNvPr id="33" name="Verbinder: gewinkelt 32">
            <a:extLst>
              <a:ext uri="{FF2B5EF4-FFF2-40B4-BE49-F238E27FC236}">
                <a16:creationId xmlns:a16="http://schemas.microsoft.com/office/drawing/2014/main" id="{A824FDAE-7230-47B5-E3F4-AE51749787E2}"/>
              </a:ext>
            </a:extLst>
          </p:cNvPr>
          <p:cNvCxnSpPr>
            <a:cxnSpLocks/>
          </p:cNvCxnSpPr>
          <p:nvPr/>
        </p:nvCxnSpPr>
        <p:spPr>
          <a:xfrm flipV="1">
            <a:off x="1974122" y="3398298"/>
            <a:ext cx="2312128" cy="361950"/>
          </a:xfrm>
          <a:prstGeom prst="bentConnector3">
            <a:avLst>
              <a:gd name="adj1" fmla="val 50000"/>
            </a:avLst>
          </a:prstGeom>
          <a:ln>
            <a:solidFill>
              <a:srgbClr val="1C3B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9" descr="A screen shot of a phone&#10;&#10;AI-generated content may be incorrect.">
            <a:extLst>
              <a:ext uri="{FF2B5EF4-FFF2-40B4-BE49-F238E27FC236}">
                <a16:creationId xmlns:a16="http://schemas.microsoft.com/office/drawing/2014/main" id="{A46E05A7-999A-A5B1-7E7F-5B9036EF81D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DDE3F6"/>
              </a:clrFrom>
              <a:clrTo>
                <a:srgbClr val="DDE3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47694" y="1897427"/>
            <a:ext cx="1704383" cy="3335360"/>
          </a:xfrm>
          <a:prstGeom prst="rect">
            <a:avLst/>
          </a:prstGeom>
        </p:spPr>
      </p:pic>
      <p:pic>
        <p:nvPicPr>
          <p:cNvPr id="37" name="Grafik 36" descr="Ein Bild, das Text, Elektronik, Handy, Screenshot enthält.&#10;&#10;KI-generierte Inhalte können fehlerhaft sein.">
            <a:extLst>
              <a:ext uri="{FF2B5EF4-FFF2-40B4-BE49-F238E27FC236}">
                <a16:creationId xmlns:a16="http://schemas.microsoft.com/office/drawing/2014/main" id="{E4939545-4DB7-401D-9BB9-B3042487C7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2953" y="1968130"/>
            <a:ext cx="1737185" cy="3222285"/>
          </a:xfrm>
          <a:prstGeom prst="rect">
            <a:avLst/>
          </a:prstGeom>
        </p:spPr>
      </p:pic>
      <p:cxnSp>
        <p:nvCxnSpPr>
          <p:cNvPr id="36" name="Verbinder: gewinkelt 35">
            <a:extLst>
              <a:ext uri="{FF2B5EF4-FFF2-40B4-BE49-F238E27FC236}">
                <a16:creationId xmlns:a16="http://schemas.microsoft.com/office/drawing/2014/main" id="{FD2F2AA3-EEF0-3881-6717-D237AC189930}"/>
              </a:ext>
            </a:extLst>
          </p:cNvPr>
          <p:cNvCxnSpPr>
            <a:cxnSpLocks/>
          </p:cNvCxnSpPr>
          <p:nvPr/>
        </p:nvCxnSpPr>
        <p:spPr>
          <a:xfrm>
            <a:off x="5199581" y="3398298"/>
            <a:ext cx="1925471" cy="624427"/>
          </a:xfrm>
          <a:prstGeom prst="bentConnector3">
            <a:avLst>
              <a:gd name="adj1" fmla="val 50000"/>
            </a:avLst>
          </a:prstGeom>
          <a:ln>
            <a:solidFill>
              <a:srgbClr val="1C3B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Verbinder: gewinkelt 40">
            <a:extLst>
              <a:ext uri="{FF2B5EF4-FFF2-40B4-BE49-F238E27FC236}">
                <a16:creationId xmlns:a16="http://schemas.microsoft.com/office/drawing/2014/main" id="{2C91227D-EDE2-D030-59AD-4B88E4F2B4A3}"/>
              </a:ext>
            </a:extLst>
          </p:cNvPr>
          <p:cNvCxnSpPr>
            <a:cxnSpLocks/>
          </p:cNvCxnSpPr>
          <p:nvPr/>
        </p:nvCxnSpPr>
        <p:spPr>
          <a:xfrm flipV="1">
            <a:off x="8147050" y="2828925"/>
            <a:ext cx="1349375" cy="1190262"/>
          </a:xfrm>
          <a:prstGeom prst="bentConnector3">
            <a:avLst>
              <a:gd name="adj1" fmla="val 57294"/>
            </a:avLst>
          </a:prstGeom>
          <a:ln>
            <a:solidFill>
              <a:srgbClr val="1C3B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11">
            <a:extLst>
              <a:ext uri="{FF2B5EF4-FFF2-40B4-BE49-F238E27FC236}">
                <a16:creationId xmlns:a16="http://schemas.microsoft.com/office/drawing/2014/main" id="{998382B4-9D65-1188-E783-57B01A8AEA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06793" y="717226"/>
            <a:ext cx="724527" cy="19206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1EC42AB-8FCA-F9EC-D5A5-69964706D3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685977" y="701122"/>
            <a:ext cx="470225" cy="19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559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765CC7-02D0-4CF3-E864-AB0E311EF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fik 27" descr="Ein Bild, das Kleidung, Person, Im Haus, Mobiliar enthält.&#10;&#10;KI-generierte Inhalte können fehlerhaft sein.">
            <a:extLst>
              <a:ext uri="{FF2B5EF4-FFF2-40B4-BE49-F238E27FC236}">
                <a16:creationId xmlns:a16="http://schemas.microsoft.com/office/drawing/2014/main" id="{2CED8D3F-DBFD-EA16-636E-19E0DD810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720" y="1676852"/>
            <a:ext cx="5191589" cy="3461960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A85D511E-5B8D-601F-915A-C0657572C149}"/>
              </a:ext>
            </a:extLst>
          </p:cNvPr>
          <p:cNvSpPr txBox="1"/>
          <p:nvPr/>
        </p:nvSpPr>
        <p:spPr>
          <a:xfrm>
            <a:off x="523410" y="619432"/>
            <a:ext cx="73853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de-DE" sz="30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Nutzen/Vorteile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C85373F-D274-13C2-38A6-A7157074A6DA}"/>
              </a:ext>
            </a:extLst>
          </p:cNvPr>
          <p:cNvSpPr txBox="1"/>
          <p:nvPr/>
        </p:nvSpPr>
        <p:spPr>
          <a:xfrm>
            <a:off x="523411" y="2159646"/>
            <a:ext cx="4467689" cy="30097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de-DE"/>
            </a:defPPr>
            <a:lvl1pPr indent="0"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Font typeface="Arial"/>
              <a:buNone/>
              <a:defRPr sz="1500">
                <a:solidFill>
                  <a:srgbClr val="626262"/>
                </a:solidFill>
              </a:defRPr>
            </a:lvl1pPr>
            <a:lvl2pPr marL="0" lvl="1" indent="0"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Clr>
                <a:srgbClr val="39A8E0"/>
              </a:buClr>
              <a:buFont typeface="Arial"/>
              <a:buNone/>
              <a:defRPr sz="1500">
                <a:solidFill>
                  <a:srgbClr val="626262"/>
                </a:solidFill>
              </a:defRPr>
            </a:lvl2pPr>
            <a:lvl3pPr marL="360363" indent="-182563">
              <a:spcBef>
                <a:spcPct val="20000"/>
              </a:spcBef>
              <a:buClr>
                <a:srgbClr val="39A8E0"/>
              </a:buClr>
              <a:buFont typeface="Symbol" charset="2"/>
              <a:buChar char="-"/>
              <a:tabLst/>
              <a:defRPr sz="1500">
                <a:solidFill>
                  <a:srgbClr val="626262"/>
                </a:solidFill>
              </a:defRPr>
            </a:lvl3pPr>
            <a:lvl4pPr marL="538163" indent="-177800">
              <a:spcBef>
                <a:spcPct val="20000"/>
              </a:spcBef>
              <a:buClr>
                <a:srgbClr val="FED061"/>
              </a:buClr>
              <a:buFont typeface="Symbol" charset="2"/>
              <a:buChar char="-"/>
              <a:defRPr sz="1200">
                <a:solidFill>
                  <a:srgbClr val="626262"/>
                </a:solidFill>
              </a:defRPr>
            </a:lvl4pPr>
            <a:lvl5pPr marL="719138" indent="-180975">
              <a:spcBef>
                <a:spcPct val="20000"/>
              </a:spcBef>
              <a:buFont typeface="Symbol" charset="2"/>
              <a:buChar char="-"/>
              <a:defRPr sz="1200">
                <a:solidFill>
                  <a:srgbClr val="626262"/>
                </a:solidFill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Optimal für Walk-In-Services: keine Wege suchen, keine falschen Wartezonen.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Entlastet Mitarbeiter an der Information.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Navigation funktioniert dank Deckenmarkern und Smartphone-Sensorik sehr präzise (Technologieübersicht Seite 12-13 ).</a:t>
            </a:r>
          </a:p>
        </p:txBody>
      </p:sp>
      <p:pic>
        <p:nvPicPr>
          <p:cNvPr id="25" name="Grafik 24" descr="Ein Bild, das Text, Elektronik, Handy, Screenshot enthält.&#10;&#10;KI-generierte Inhalte können fehlerhaft sein.">
            <a:extLst>
              <a:ext uri="{FF2B5EF4-FFF2-40B4-BE49-F238E27FC236}">
                <a16:creationId xmlns:a16="http://schemas.microsoft.com/office/drawing/2014/main" id="{2B7C37B2-D3EC-7296-6E30-7DF3250AD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100" y="3752694"/>
            <a:ext cx="1526228" cy="2830982"/>
          </a:xfrm>
          <a:prstGeom prst="rect">
            <a:avLst/>
          </a:prstGeom>
        </p:spPr>
      </p:pic>
      <p:pic>
        <p:nvPicPr>
          <p:cNvPr id="20" name="Picture 9" descr="A screen shot of a phone&#10;&#10;AI-generated content may be incorrect.">
            <a:extLst>
              <a:ext uri="{FF2B5EF4-FFF2-40B4-BE49-F238E27FC236}">
                <a16:creationId xmlns:a16="http://schemas.microsoft.com/office/drawing/2014/main" id="{867693DC-E825-ED09-A397-9D6429B9E50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DDE3F6"/>
              </a:clrFrom>
              <a:clrTo>
                <a:srgbClr val="DDE3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53060" y="3688076"/>
            <a:ext cx="1513904" cy="2962606"/>
          </a:xfrm>
          <a:prstGeom prst="rect">
            <a:avLst/>
          </a:prstGeom>
        </p:spPr>
      </p:pic>
      <p:pic>
        <p:nvPicPr>
          <p:cNvPr id="2" name="Graphic 11">
            <a:extLst>
              <a:ext uri="{FF2B5EF4-FFF2-40B4-BE49-F238E27FC236}">
                <a16:creationId xmlns:a16="http://schemas.microsoft.com/office/drawing/2014/main" id="{CD651503-F6B3-EBB0-97C5-3562C51BB8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06793" y="717226"/>
            <a:ext cx="724527" cy="19206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3EBDF67-F0C7-060F-1B9E-E4DC26ACED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85977" y="701122"/>
            <a:ext cx="470225" cy="19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522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A07B64-2D27-87BA-D77E-9BE016DA0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feld 21">
            <a:extLst>
              <a:ext uri="{FF2B5EF4-FFF2-40B4-BE49-F238E27FC236}">
                <a16:creationId xmlns:a16="http://schemas.microsoft.com/office/drawing/2014/main" id="{70D48997-428F-0FBA-77B8-D5E05C6415EB}"/>
              </a:ext>
            </a:extLst>
          </p:cNvPr>
          <p:cNvSpPr txBox="1"/>
          <p:nvPr/>
        </p:nvSpPr>
        <p:spPr>
          <a:xfrm>
            <a:off x="523410" y="619432"/>
            <a:ext cx="64012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de-DE" sz="30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Warum </a:t>
            </a:r>
            <a:r>
              <a:rPr lang="de-DE" sz="3000" dirty="0" err="1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cleverQ</a:t>
            </a:r>
            <a:r>
              <a:rPr lang="de-DE" sz="30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+ </a:t>
            </a:r>
            <a:r>
              <a:rPr lang="de-DE" sz="3000" dirty="0" err="1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everguide</a:t>
            </a:r>
            <a:r>
              <a:rPr lang="de-DE" sz="30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eine ideale Lösung ist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CE52BC8-EF9F-5E6C-3BFD-ACEC4D91F27F}"/>
              </a:ext>
            </a:extLst>
          </p:cNvPr>
          <p:cNvSpPr txBox="1"/>
          <p:nvPr/>
        </p:nvSpPr>
        <p:spPr>
          <a:xfrm>
            <a:off x="523411" y="2159646"/>
            <a:ext cx="4670758" cy="38030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de-DE"/>
            </a:defPPr>
            <a:lvl1pPr indent="0"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Font typeface="Arial"/>
              <a:buNone/>
              <a:defRPr sz="1500">
                <a:solidFill>
                  <a:srgbClr val="626262"/>
                </a:solidFill>
              </a:defRPr>
            </a:lvl1pPr>
            <a:lvl2pPr marL="0" lvl="1" indent="0"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Clr>
                <a:srgbClr val="39A8E0"/>
              </a:buClr>
              <a:buFont typeface="Arial"/>
              <a:buNone/>
              <a:defRPr sz="1500">
                <a:solidFill>
                  <a:srgbClr val="626262"/>
                </a:solidFill>
              </a:defRPr>
            </a:lvl2pPr>
            <a:lvl3pPr marL="360363" indent="-182563">
              <a:spcBef>
                <a:spcPct val="20000"/>
              </a:spcBef>
              <a:buClr>
                <a:srgbClr val="39A8E0"/>
              </a:buClr>
              <a:buFont typeface="Symbol" charset="2"/>
              <a:buChar char="-"/>
              <a:tabLst/>
              <a:defRPr sz="1500">
                <a:solidFill>
                  <a:srgbClr val="626262"/>
                </a:solidFill>
              </a:defRPr>
            </a:lvl3pPr>
            <a:lvl4pPr marL="538163" indent="-177800">
              <a:spcBef>
                <a:spcPct val="20000"/>
              </a:spcBef>
              <a:buClr>
                <a:srgbClr val="FED061"/>
              </a:buClr>
              <a:buFont typeface="Symbol" charset="2"/>
              <a:buChar char="-"/>
              <a:defRPr sz="1200">
                <a:solidFill>
                  <a:srgbClr val="626262"/>
                </a:solidFill>
              </a:defRPr>
            </a:lvl4pPr>
            <a:lvl5pPr marL="719138" indent="-180975">
              <a:spcBef>
                <a:spcPct val="20000"/>
              </a:spcBef>
              <a:buFont typeface="Symbol" charset="2"/>
              <a:buChar char="-"/>
              <a:defRPr sz="1200">
                <a:solidFill>
                  <a:srgbClr val="626262"/>
                </a:solidFill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Vollständige digitale Journey: </a:t>
            </a:r>
            <a:br>
              <a:rPr lang="de-DE" sz="140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de-DE" sz="140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von Termin → Ticket → Navigation.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Barrierefrei &amp; inklusive: 18 Sprachen, Screenreader, akustische Navigation </a:t>
            </a:r>
            <a:br>
              <a:rPr lang="de-DE" sz="140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de-DE" sz="140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(siehe Seite 12–15  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Problemlos skalierbar: funktioniert mit minimaler Gebäude-Hardware </a:t>
            </a:r>
            <a:br>
              <a:rPr lang="de-DE" sz="140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de-DE" sz="140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(Marker an der Decke).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Weniger Verirrte, weniger Rückfragen, weniger Frust – mehr Effizienz im Gebäude.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Erfüllt EAA- und Behördenanforderungen zur barrierefreien Orientierung im Gebäude.</a:t>
            </a:r>
          </a:p>
        </p:txBody>
      </p:sp>
      <p:pic>
        <p:nvPicPr>
          <p:cNvPr id="4" name="Grafik 3" descr="Ein Bild, das Elektronik, Text, Screenshot, Handy enthält.&#10;&#10;KI-generierte Inhalte können fehlerhaft sein.">
            <a:extLst>
              <a:ext uri="{FF2B5EF4-FFF2-40B4-BE49-F238E27FC236}">
                <a16:creationId xmlns:a16="http://schemas.microsoft.com/office/drawing/2014/main" id="{8D08C1F6-F175-9D8D-AD0B-BDF2819B8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750" y="4239019"/>
            <a:ext cx="847175" cy="1723631"/>
          </a:xfrm>
          <a:prstGeom prst="rect">
            <a:avLst/>
          </a:prstGeom>
        </p:spPr>
      </p:pic>
      <p:pic>
        <p:nvPicPr>
          <p:cNvPr id="8" name="Grafik 7" descr="Ein Bild, das Text, Screenshot, Multimedia, Elektronisches Gerät enthält.&#10;&#10;KI-generierte Inhalte können fehlerhaft sein.">
            <a:extLst>
              <a:ext uri="{FF2B5EF4-FFF2-40B4-BE49-F238E27FC236}">
                <a16:creationId xmlns:a16="http://schemas.microsoft.com/office/drawing/2014/main" id="{1757C158-4BBD-FD51-E95A-339666342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500" y="4248544"/>
            <a:ext cx="847175" cy="1723631"/>
          </a:xfrm>
          <a:prstGeom prst="rect">
            <a:avLst/>
          </a:prstGeom>
        </p:spPr>
      </p:pic>
      <p:pic>
        <p:nvPicPr>
          <p:cNvPr id="10" name="Grafik 9" descr="Ein Bild, das Screenshot, Handy, Gerät, mobiles Gerät enthält.&#10;&#10;KI-generierte Inhalte können fehlerhaft sein.">
            <a:extLst>
              <a:ext uri="{FF2B5EF4-FFF2-40B4-BE49-F238E27FC236}">
                <a16:creationId xmlns:a16="http://schemas.microsoft.com/office/drawing/2014/main" id="{0C22F41B-E277-EB9C-1C25-4A5A36A9B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8250" y="4239019"/>
            <a:ext cx="847175" cy="1723631"/>
          </a:xfrm>
          <a:prstGeom prst="rect">
            <a:avLst/>
          </a:prstGeom>
        </p:spPr>
      </p:pic>
      <p:pic>
        <p:nvPicPr>
          <p:cNvPr id="12" name="Grafik 11" descr="Ein Bild, das Screenshot, Handy, Kommunikationsgerät, mobiles Gerät enthält.&#10;&#10;KI-generierte Inhalte können fehlerhaft sein.">
            <a:extLst>
              <a:ext uri="{FF2B5EF4-FFF2-40B4-BE49-F238E27FC236}">
                <a16:creationId xmlns:a16="http://schemas.microsoft.com/office/drawing/2014/main" id="{78F77DCF-F60C-FCA0-02E9-4DE4BB41A7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6000" y="4239019"/>
            <a:ext cx="847175" cy="1723631"/>
          </a:xfrm>
          <a:prstGeom prst="rect">
            <a:avLst/>
          </a:prstGeom>
        </p:spPr>
      </p:pic>
      <p:pic>
        <p:nvPicPr>
          <p:cNvPr id="14" name="Grafik 13" descr="Ein Bild, das Text, Screenshot, mobiles Gerät, Kommunikationsgerät enthält.&#10;&#10;KI-generierte Inhalte können fehlerhaft sein.">
            <a:extLst>
              <a:ext uri="{FF2B5EF4-FFF2-40B4-BE49-F238E27FC236}">
                <a16:creationId xmlns:a16="http://schemas.microsoft.com/office/drawing/2014/main" id="{B8DCC565-8DC6-629B-48BD-D636F75832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3750" y="4239019"/>
            <a:ext cx="847175" cy="1723631"/>
          </a:xfrm>
          <a:prstGeom prst="rect">
            <a:avLst/>
          </a:prstGeom>
        </p:spPr>
      </p:pic>
      <p:pic>
        <p:nvPicPr>
          <p:cNvPr id="17" name="Grafik 16" descr="Ein Bild, das Text, Elektronik, Handy, Screenshot enthält.&#10;&#10;KI-generierte Inhalte können fehlerhaft sein.">
            <a:extLst>
              <a:ext uri="{FF2B5EF4-FFF2-40B4-BE49-F238E27FC236}">
                <a16:creationId xmlns:a16="http://schemas.microsoft.com/office/drawing/2014/main" id="{A0A619A4-C8B0-0E38-E0A2-E6038E1618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750" y="2246869"/>
            <a:ext cx="891915" cy="1654404"/>
          </a:xfrm>
          <a:prstGeom prst="rect">
            <a:avLst/>
          </a:prstGeom>
        </p:spPr>
      </p:pic>
      <p:pic>
        <p:nvPicPr>
          <p:cNvPr id="21" name="Grafik 20" descr="Ein Bild, das Text, Elektronik, Computer, Ausgabegerät enthält.&#10;&#10;KI-generierte Inhalte können fehlerhaft sein.">
            <a:extLst>
              <a:ext uri="{FF2B5EF4-FFF2-40B4-BE49-F238E27FC236}">
                <a16:creationId xmlns:a16="http://schemas.microsoft.com/office/drawing/2014/main" id="{ABDC0083-12E5-69CE-31C1-D969FCBDF0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7362" y="2246870"/>
            <a:ext cx="2411505" cy="1654404"/>
          </a:xfrm>
          <a:prstGeom prst="rect">
            <a:avLst/>
          </a:prstGeom>
        </p:spPr>
      </p:pic>
      <p:pic>
        <p:nvPicPr>
          <p:cNvPr id="23" name="Grafik 22" descr="Ein Bild, das Text, Handy, Gerät, mobiles Gerät enthält.&#10;&#10;KI-generierte Inhalte können fehlerhaft sein.">
            <a:extLst>
              <a:ext uri="{FF2B5EF4-FFF2-40B4-BE49-F238E27FC236}">
                <a16:creationId xmlns:a16="http://schemas.microsoft.com/office/drawing/2014/main" id="{B62D4C98-F19D-4DA2-5ABA-E49E980D3E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81565" y="2159645"/>
            <a:ext cx="774637" cy="1780321"/>
          </a:xfrm>
          <a:prstGeom prst="rect">
            <a:avLst/>
          </a:prstGeom>
        </p:spPr>
      </p:pic>
      <p:pic>
        <p:nvPicPr>
          <p:cNvPr id="2" name="Graphic 11">
            <a:extLst>
              <a:ext uri="{FF2B5EF4-FFF2-40B4-BE49-F238E27FC236}">
                <a16:creationId xmlns:a16="http://schemas.microsoft.com/office/drawing/2014/main" id="{162C28A4-744D-C0E7-5E8A-DDE747E76F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06793" y="717226"/>
            <a:ext cx="724527" cy="19206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423D7F3-4B38-A719-E92A-C1AC376447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685977" y="701122"/>
            <a:ext cx="470225" cy="19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551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7D6CA9-4ECF-1E7E-B652-E10FC9F53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, Schrift, weiß, Grafiken enthält.&#10;&#10;KI-generierte Inhalte können fehlerhaft sein.">
            <a:extLst>
              <a:ext uri="{FF2B5EF4-FFF2-40B4-BE49-F238E27FC236}">
                <a16:creationId xmlns:a16="http://schemas.microsoft.com/office/drawing/2014/main" id="{DE6FF533-02D1-EB05-27E4-045409CCA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62" r="56524" b="662"/>
          <a:stretch>
            <a:fillRect/>
          </a:stretch>
        </p:blipFill>
        <p:spPr>
          <a:xfrm>
            <a:off x="6440384" y="1771257"/>
            <a:ext cx="1787031" cy="585724"/>
          </a:xfrm>
          <a:prstGeom prst="rect">
            <a:avLst/>
          </a:prstGeom>
        </p:spPr>
      </p:pic>
      <p:pic>
        <p:nvPicPr>
          <p:cNvPr id="11" name="Grafik 10" descr="Ein Bild, das Text, Schrift, weiß, Grafiken enthält.&#10;&#10;KI-generierte Inhalte können fehlerhaft sein.">
            <a:extLst>
              <a:ext uri="{FF2B5EF4-FFF2-40B4-BE49-F238E27FC236}">
                <a16:creationId xmlns:a16="http://schemas.microsoft.com/office/drawing/2014/main" id="{4FFB7CAB-A96C-B5FF-E156-7995E88C3E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49" r="-52"/>
          <a:stretch>
            <a:fillRect/>
          </a:stretch>
        </p:blipFill>
        <p:spPr>
          <a:xfrm>
            <a:off x="6440384" y="2453866"/>
            <a:ext cx="1787031" cy="64137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20DF6CAB-557A-4AC3-95BA-AE3A43AFF756}"/>
              </a:ext>
            </a:extLst>
          </p:cNvPr>
          <p:cNvSpPr txBox="1"/>
          <p:nvPr/>
        </p:nvSpPr>
        <p:spPr>
          <a:xfrm>
            <a:off x="523409" y="2356981"/>
            <a:ext cx="5462612" cy="3693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Entwicklung bei Fraunhofer FOKUS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</a:b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everguide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 wurde in einer Arbeitsgruppe des Fraunhofer Instituts FOKUS entwickelt mit langjähriger Erfahrung im Bereich Indoor Lokalisierung und Navigation.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</a:b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ea typeface="+mn-ea"/>
              <a:cs typeface="Poppins Light" panose="000004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Das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everguide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 System heute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Das Ergebnis ist ein produktreifes hochgenaues und kostengünstiges Indoor Navigationssystem. Seit über zehn Jahren wird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everguide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 kontinuierlich weiterentwickelt und regelmäßig mit Nutzergruppen einschließlich sehbehinderter Personen evaluiert.</a:t>
            </a:r>
          </a:p>
        </p:txBody>
      </p:sp>
      <p:pic>
        <p:nvPicPr>
          <p:cNvPr id="7" name="Grafik 7" descr="Blind test users navigate through buildings with the everguide-App.">
            <a:extLst>
              <a:ext uri="{FF2B5EF4-FFF2-40B4-BE49-F238E27FC236}">
                <a16:creationId xmlns:a16="http://schemas.microsoft.com/office/drawing/2014/main" id="{0FD39478-CF15-84EA-20F1-178DC2A3B70F}"/>
              </a:ext>
            </a:extLst>
          </p:cNvPr>
          <p:cNvPicPr>
            <a:picLocks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 flipH="1">
            <a:off x="8191100" y="1631850"/>
            <a:ext cx="2089592" cy="3130985"/>
          </a:xfrm>
          <a:prstGeom prst="roundRect">
            <a:avLst>
              <a:gd name="adj" fmla="val 9127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13" descr="Blind test users navigate through buildings with the everguide-App.">
            <a:extLst>
              <a:ext uri="{FF2B5EF4-FFF2-40B4-BE49-F238E27FC236}">
                <a16:creationId xmlns:a16="http://schemas.microsoft.com/office/drawing/2014/main" id="{527C29B8-FBA4-B04D-D62A-6116B749B07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4767" y="3346510"/>
            <a:ext cx="1634812" cy="2451398"/>
          </a:xfrm>
          <a:prstGeom prst="roundRect">
            <a:avLst>
              <a:gd name="adj" fmla="val 9127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7E6AA42E-6497-4FD9-DCBC-4ACCE6C805AC}"/>
              </a:ext>
            </a:extLst>
          </p:cNvPr>
          <p:cNvSpPr txBox="1"/>
          <p:nvPr/>
        </p:nvSpPr>
        <p:spPr>
          <a:xfrm>
            <a:off x="9624767" y="6018092"/>
            <a:ext cx="20895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Testnutzer im Berliner Bürgeramt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D3DC8E4-A134-01B6-DC30-3EE90D599FBD}"/>
              </a:ext>
            </a:extLst>
          </p:cNvPr>
          <p:cNvSpPr txBox="1"/>
          <p:nvPr/>
        </p:nvSpPr>
        <p:spPr>
          <a:xfrm>
            <a:off x="523410" y="619432"/>
            <a:ext cx="666981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everguide</a:t>
            </a:r>
            <a:endParaRPr kumimoji="0" lang="de-DE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 panose="00000700000000000000" pitchFamily="2" charset="0"/>
              <a:ea typeface="+mn-ea"/>
              <a:cs typeface="Poppins SemiBold" panose="000007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Vorgeschichte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pic>
        <p:nvPicPr>
          <p:cNvPr id="2" name="Graphic 11">
            <a:extLst>
              <a:ext uri="{FF2B5EF4-FFF2-40B4-BE49-F238E27FC236}">
                <a16:creationId xmlns:a16="http://schemas.microsoft.com/office/drawing/2014/main" id="{5579E763-21F0-C70E-C8C7-635AB35AF6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06793" y="717226"/>
            <a:ext cx="724527" cy="19206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CDA4C18-167E-6928-075C-56B12B3631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85977" y="701122"/>
            <a:ext cx="470225" cy="19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08571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1429</Words>
  <Application>Microsoft Office PowerPoint</Application>
  <PresentationFormat>Breitbild</PresentationFormat>
  <Paragraphs>148</Paragraphs>
  <Slides>25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2" baseType="lpstr">
      <vt:lpstr>Poppins</vt:lpstr>
      <vt:lpstr>Calibri Light</vt:lpstr>
      <vt:lpstr>Poppins SemiBold</vt:lpstr>
      <vt:lpstr>Poppins Light</vt:lpstr>
      <vt:lpstr>Calibri</vt:lpstr>
      <vt:lpstr>Arial</vt:lpstr>
      <vt:lpstr>1_Office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Walter Majewski</dc:creator>
  <cp:lastModifiedBy>Walter Majewski</cp:lastModifiedBy>
  <cp:revision>379</cp:revision>
  <dcterms:created xsi:type="dcterms:W3CDTF">2021-02-15T08:58:26Z</dcterms:created>
  <dcterms:modified xsi:type="dcterms:W3CDTF">2025-12-17T08:51:17Z</dcterms:modified>
</cp:coreProperties>
</file>