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396" r:id="rId2"/>
    <p:sldId id="371" r:id="rId3"/>
    <p:sldId id="374" r:id="rId4"/>
    <p:sldId id="375" r:id="rId5"/>
    <p:sldId id="387" r:id="rId6"/>
    <p:sldId id="377" r:id="rId7"/>
    <p:sldId id="385" r:id="rId8"/>
    <p:sldId id="388" r:id="rId9"/>
    <p:sldId id="382" r:id="rId10"/>
    <p:sldId id="380" r:id="rId11"/>
    <p:sldId id="389" r:id="rId12"/>
    <p:sldId id="391" r:id="rId13"/>
    <p:sldId id="390" r:id="rId14"/>
    <p:sldId id="397" r:id="rId15"/>
  </p:sldIdLst>
  <p:sldSz cx="12192000" cy="6858000"/>
  <p:notesSz cx="6858000" cy="9144000"/>
  <p:embeddedFontLst>
    <p:embeddedFont>
      <p:font typeface="Poppins" panose="00000500000000000000" pitchFamily="2" charset="0"/>
      <p:regular r:id="rId16"/>
      <p:bold r:id="rId17"/>
      <p:italic r:id="rId18"/>
      <p:boldItalic r:id="rId19"/>
    </p:embeddedFont>
    <p:embeddedFont>
      <p:font typeface="Poppins Light" panose="00000400000000000000" pitchFamily="2" charset="0"/>
      <p:regular r:id="rId20"/>
      <p:italic r:id="rId21"/>
    </p:embeddedFont>
    <p:embeddedFont>
      <p:font typeface="Poppins Medium" panose="00000600000000000000" pitchFamily="2" charset="0"/>
      <p:regular r:id="rId22"/>
      <p:italic r:id="rId23"/>
    </p:embeddedFont>
    <p:embeddedFont>
      <p:font typeface="Poppins SemiBold" panose="00000700000000000000" pitchFamily="2" charset="0"/>
      <p:bold r:id="rId24"/>
      <p:boldItalic r:id="rId25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D71F"/>
    <a:srgbClr val="1C3B5B"/>
    <a:srgbClr val="044271"/>
    <a:srgbClr val="FFC000"/>
    <a:srgbClr val="000000"/>
    <a:srgbClr val="2E3B42"/>
    <a:srgbClr val="F2F5F8"/>
    <a:srgbClr val="5388D5"/>
    <a:srgbClr val="3D78CF"/>
    <a:srgbClr val="0061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799B23B-EC83-4686-B30A-512413B5E67A}" styleName="Helle Formatvorlage 3 - Akz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59" autoAdjust="0"/>
    <p:restoredTop sz="94660"/>
  </p:normalViewPr>
  <p:slideViewPr>
    <p:cSldViewPr snapToGrid="0">
      <p:cViewPr>
        <p:scale>
          <a:sx n="150" d="100"/>
          <a:sy n="150" d="100"/>
        </p:scale>
        <p:origin x="196" y="32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C06CF9-66AF-4C8C-8F70-8872B7D47D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0881FBF-6181-4EEF-B89C-209EE21C02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E84EBD1-1212-4F76-BBA6-1562A592D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07.01.2026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A0B883F-F7EB-431E-A075-7CD9AC3E8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2C86E06-4EA7-4EA8-9C06-445BBBA95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7020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B68AF3-0B0D-4F73-B693-4F5EF42F2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1E2E347-A4D0-4AC1-96BB-E4384CB826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5D2FDA8-A054-4183-B8B2-91A8ED3BF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07.01.2026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3ECF99-834E-486A-A8E0-A0569A1FB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0944269-D590-405D-A0ED-94E889BA6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6494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0CD658C3-61C8-4848-9060-B606C48ABA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C1CEEE3-31DC-495A-8EFB-C85A03BD43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152FDA2-0CF8-4DC1-B527-6B297478B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07.01.2026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768D2A4-59D3-4382-9653-0CC79043A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C29D1F9-BB3F-43B8-AFE9-C8D3B6DC2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678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0AD928-9ADA-4D96-84C9-82BFFCFDC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2EA2C8A-B7AE-4EFB-8CDF-65B334DC5B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32CE092-87EF-4B16-B0CD-E3DA61C27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07.01.2026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073FC3C-92C8-435D-88D1-2B983931B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43DDDB9-A499-4262-9410-EB808BE2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7858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6F18F1-F4C9-472D-A50A-532A4B1F4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D32BC02-0638-46F5-8DEB-9DD2998D35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FE0A4C4-9FF0-46FC-A2FD-A669196B4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07.01.2026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1306C11-E1AD-4A62-A983-A44A9A864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EBC90F5-30EC-40AA-AC5E-DC18BC8D6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7906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2DD343-EB72-4DC3-BB04-C05C4CBCF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97F19BF-A43D-4F7C-B429-92246A0171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9273FD1-6F76-4ACC-AB03-A3F8B254A1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6108204-2505-43C9-9D4E-78BA6C3D7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07.01.2026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23514AC-93EE-4068-B1F0-EF32CF2BA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9D2868A-48F1-4B5A-AB23-565A208CA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8165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A4BEB9-590A-41EA-8F79-33F3DE742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BBF1481-12C0-43A2-8348-2BAA2ECBA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747134B-9D44-4A79-BFB4-23727F483E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AA57034-9436-45D4-A6DF-3C080E9E75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603D368-D9B8-493A-83AB-1CA14B2726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E05A0D4-9D88-4191-AEA4-ACA60AC42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07.01.2026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9FB7E56-E454-4D2D-B701-85EE5FD84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766E596-DF3E-46BB-BB9E-CC79EA603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6997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BBBD52-CD3C-4D72-8047-576BC9AE9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FE4D69A-9C08-48D1-8224-89948983D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07.01.2026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F6B4BD7-FD77-4680-9F7F-A7721107F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7B50984-6C85-4B29-AD51-7B5D1C107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6032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A45028A-A50F-48E5-A93F-784C47586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07.01.2026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39B054C-3343-4D74-ACE6-7B1EB6E6A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7A9E96C-58E7-4D3B-957E-071D712C0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6271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B3E557-94DE-41ED-80F8-A9C1134F1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473BD39-0D5E-4176-8C88-61844CD7B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36991DA-353D-4703-B6F1-8949A7B862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73B51C6-01DF-4CC5-88C7-D3F707C67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07.01.2026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F011546-F889-4A3D-8F58-B4043F0A0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77EA61F-845A-4533-8496-AF37A0127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7183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A0C9C5-CA77-4937-A151-A38B45A06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9B04C9C-86DC-48FD-A67D-607D97DCF5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6E7494-A3F6-4493-A3FD-04BED23B8A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55946A8-A506-4656-A9A0-34DAEC7ED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07.01.2026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9258C94-9FA1-4F13-BD96-E22D06AB1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7E2832F-8370-48AF-AD57-48859246B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6401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61AA"/>
            </a:gs>
            <a:gs pos="100000">
              <a:srgbClr val="004D8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3C9707F-7C9D-48AF-9A22-C419B47F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03D0D37-A68C-4736-8036-D4EAFB23F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C6A94AD-9CFC-465E-ABC2-E0E9419081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9D8A40-847B-433E-9A0E-DB43C2920DC3}" type="datetimeFigureOut">
              <a:rPr lang="de-DE" smtClean="0"/>
              <a:t>07.01.2026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73C02BC-1A5C-49B0-9E9E-D3CB708BEC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FE653C-9712-4E63-844E-92D4CFD321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9089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svg"/><Relationship Id="rId7" Type="http://schemas.openxmlformats.org/officeDocument/2006/relationships/image" Target="../media/image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3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284E86-76D1-725A-9DBE-7730FEC2D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fik 25" descr="Ein Bild, das draußen, Himmel, gelb, Bus enthält.&#10;&#10;KI-generierte Inhalte können fehlerhaft sein.">
            <a:extLst>
              <a:ext uri="{FF2B5EF4-FFF2-40B4-BE49-F238E27FC236}">
                <a16:creationId xmlns:a16="http://schemas.microsoft.com/office/drawing/2014/main" id="{A2A70B09-6507-9E3F-05B8-71931A48F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2997" y="718969"/>
            <a:ext cx="6063021" cy="3408284"/>
          </a:xfrm>
          <a:prstGeom prst="rect">
            <a:avLst/>
          </a:prstGeom>
        </p:spPr>
      </p:pic>
      <p:sp>
        <p:nvSpPr>
          <p:cNvPr id="3" name="Rectangle: Rounded Corners 20">
            <a:extLst>
              <a:ext uri="{FF2B5EF4-FFF2-40B4-BE49-F238E27FC236}">
                <a16:creationId xmlns:a16="http://schemas.microsoft.com/office/drawing/2014/main" id="{9B1AD690-7097-1922-820F-3AE0F6FFA6E6}"/>
              </a:ext>
            </a:extLst>
          </p:cNvPr>
          <p:cNvSpPr/>
          <p:nvPr/>
        </p:nvSpPr>
        <p:spPr>
          <a:xfrm>
            <a:off x="817204" y="2225892"/>
            <a:ext cx="6108700" cy="3889619"/>
          </a:xfrm>
          <a:prstGeom prst="roundRect">
            <a:avLst>
              <a:gd name="adj" fmla="val 4666"/>
            </a:avLst>
          </a:prstGeom>
          <a:solidFill>
            <a:schemeClr val="bg1"/>
          </a:solidFill>
          <a:ln>
            <a:noFill/>
          </a:ln>
          <a:effectLst>
            <a:outerShdw blurRad="50800" dist="228600" dir="2400000" sx="96000" sy="96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phic 11">
            <a:extLst>
              <a:ext uri="{FF2B5EF4-FFF2-40B4-BE49-F238E27FC236}">
                <a16:creationId xmlns:a16="http://schemas.microsoft.com/office/drawing/2014/main" id="{BAF03B21-393D-3613-3024-F19C1FF9E7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93034" y="2777197"/>
            <a:ext cx="1612422" cy="427436"/>
          </a:xfrm>
          <a:prstGeom prst="rect">
            <a:avLst/>
          </a:prstGeom>
        </p:spPr>
      </p:pic>
      <p:sp>
        <p:nvSpPr>
          <p:cNvPr id="5" name="TextBox 12">
            <a:extLst>
              <a:ext uri="{FF2B5EF4-FFF2-40B4-BE49-F238E27FC236}">
                <a16:creationId xmlns:a16="http://schemas.microsoft.com/office/drawing/2014/main" id="{6801855B-F0E3-C8E2-4B9F-7B7FC746CD6C}"/>
              </a:ext>
            </a:extLst>
          </p:cNvPr>
          <p:cNvSpPr txBox="1"/>
          <p:nvPr/>
        </p:nvSpPr>
        <p:spPr>
          <a:xfrm>
            <a:off x="1189733" y="3639418"/>
            <a:ext cx="43598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350" cap="none" spc="0" normalizeH="0" baseline="0" noProof="0" dirty="0">
                <a:ln>
                  <a:noFill/>
                </a:ln>
                <a:solidFill>
                  <a:srgbClr val="044271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Skalierbare Termin- und Besuchersteuerung für die BVG</a:t>
            </a:r>
            <a:br>
              <a:rPr kumimoji="0" lang="en-US" sz="1600" b="0" i="0" u="none" strike="noStrike" kern="1350" cap="none" spc="0" normalizeH="0" baseline="0" noProof="0" dirty="0">
                <a:ln>
                  <a:noFill/>
                </a:ln>
                <a:solidFill>
                  <a:srgbClr val="044271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</a:br>
            <a:br>
              <a:rPr kumimoji="0" lang="de-DE" sz="1600" b="0" i="0" u="none" strike="noStrike" kern="1350" cap="none" spc="0" normalizeH="0" baseline="0" noProof="0" dirty="0">
                <a:ln>
                  <a:noFill/>
                </a:ln>
                <a:solidFill>
                  <a:srgbClr val="044271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</a:b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Digitale Terminbuchung, Beratung &amp; Serviceprozesse in einer zentralen Plattform |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Medium" panose="00000600000000000000" pitchFamily="2" charset="0"/>
                <a:cs typeface="Poppins Medium" panose="00000600000000000000" pitchFamily="2" charset="0"/>
              </a:rPr>
              <a:t>powered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Medium" panose="00000600000000000000" pitchFamily="2" charset="0"/>
                <a:cs typeface="Poppins Medium" panose="00000600000000000000" pitchFamily="2" charset="0"/>
              </a:rPr>
              <a:t>by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Medium" panose="00000600000000000000" pitchFamily="2" charset="0"/>
                <a:cs typeface="Poppins Medium" panose="00000600000000000000" pitchFamily="2" charset="0"/>
              </a:rPr>
              <a:t>clever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C3B5B"/>
                </a:solidFill>
                <a:effectLst/>
                <a:uLnTx/>
                <a:uFillTx/>
                <a:latin typeface="Poppins Medium" panose="00000600000000000000" pitchFamily="2" charset="0"/>
                <a:cs typeface="Poppins Medium" panose="00000600000000000000" pitchFamily="2" charset="0"/>
              </a:rPr>
              <a:t>Q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1C3B5B"/>
              </a:solidFill>
              <a:effectLst/>
              <a:uLnTx/>
              <a:uFillTx/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6" name="TextBox 31">
            <a:extLst>
              <a:ext uri="{FF2B5EF4-FFF2-40B4-BE49-F238E27FC236}">
                <a16:creationId xmlns:a16="http://schemas.microsoft.com/office/drawing/2014/main" id="{33957BDB-FAB5-9AFA-A857-84E59CA98609}"/>
              </a:ext>
            </a:extLst>
          </p:cNvPr>
          <p:cNvSpPr txBox="1"/>
          <p:nvPr/>
        </p:nvSpPr>
        <p:spPr>
          <a:xfrm>
            <a:off x="1189733" y="5177946"/>
            <a:ext cx="4909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cleverQ</a:t>
            </a:r>
            <a:r>
              <a:rPr lang="de-DE" sz="900" dirty="0">
                <a:latin typeface="Poppins Light" panose="00000400000000000000" pitchFamily="2" charset="0"/>
                <a:cs typeface="Poppins Light" panose="00000400000000000000" pitchFamily="2" charset="0"/>
              </a:rPr>
              <a:t> ist eine Marke der B.I.C. GmbH | Am </a:t>
            </a:r>
            <a:r>
              <a:rPr lang="de-DE" sz="9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Farmböddel</a:t>
            </a:r>
            <a:r>
              <a:rPr lang="de-DE" sz="900" dirty="0">
                <a:latin typeface="Poppins Light" panose="00000400000000000000" pitchFamily="2" charset="0"/>
                <a:cs typeface="Poppins Light" panose="00000400000000000000" pitchFamily="2" charset="0"/>
              </a:rPr>
              <a:t> 7a | D- 24623 Großenaspe www.cleverq.de | info@cleverq.de | +49 (0)4327 25398 30</a:t>
            </a:r>
            <a:endParaRPr kumimoji="0" lang="en-US" sz="200" b="0" u="sng" strike="noStrike" kern="135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pic>
        <p:nvPicPr>
          <p:cNvPr id="10" name="Grafik 9" descr="Ein Bild, das gelb, Symbol, Schrift, Logo enthält.&#10;&#10;KI-generierte Inhalte können fehlerhaft sein.">
            <a:extLst>
              <a:ext uri="{FF2B5EF4-FFF2-40B4-BE49-F238E27FC236}">
                <a16:creationId xmlns:a16="http://schemas.microsoft.com/office/drawing/2014/main" id="{DDBD6EF0-86CE-7228-DDA1-797ACA781B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4057" y="2692854"/>
            <a:ext cx="505845" cy="45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578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3B4CCC-2B83-5420-0375-6FE1FEB8B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B671B833-0D2A-848F-F4A4-497114FED859}"/>
              </a:ext>
            </a:extLst>
          </p:cNvPr>
          <p:cNvSpPr txBox="1"/>
          <p:nvPr/>
        </p:nvSpPr>
        <p:spPr>
          <a:xfrm>
            <a:off x="523410" y="616187"/>
            <a:ext cx="62329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Hardware &amp; Betrieb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Textfeld 11">
            <a:extLst>
              <a:ext uri="{FF2B5EF4-FFF2-40B4-BE49-F238E27FC236}">
                <a16:creationId xmlns:a16="http://schemas.microsoft.com/office/drawing/2014/main" id="{84EE0433-3DD8-8C7B-946C-F1F05C96F6C8}"/>
              </a:ext>
            </a:extLst>
          </p:cNvPr>
          <p:cNvSpPr txBox="1"/>
          <p:nvPr/>
        </p:nvSpPr>
        <p:spPr>
          <a:xfrm>
            <a:off x="523410" y="2332718"/>
            <a:ext cx="4458165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Bereitstellung und Vorkonfiguration aller notwendigen Hardware Komponenten</a:t>
            </a:r>
          </a:p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Einheitliches BVG konformes Erscheinungsbild an allen Standorten</a:t>
            </a:r>
          </a:p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Zentraler Betrieb der Systeme inklusive Monitoring und Updates</a:t>
            </a:r>
          </a:p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Zentraler Support für Hardware und Software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CC1361C-FB51-6FEA-6BDD-C7B7E12AD8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199" y="3951083"/>
            <a:ext cx="3293218" cy="2469913"/>
          </a:xfrm>
          <a:prstGeom prst="rect">
            <a:avLst/>
          </a:prstGeom>
        </p:spPr>
      </p:pic>
      <p:pic>
        <p:nvPicPr>
          <p:cNvPr id="5" name="Graphic 11">
            <a:extLst>
              <a:ext uri="{FF2B5EF4-FFF2-40B4-BE49-F238E27FC236}">
                <a16:creationId xmlns:a16="http://schemas.microsoft.com/office/drawing/2014/main" id="{4C6DE4B1-6205-2A80-3E31-88609966F7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37623" y="701122"/>
            <a:ext cx="724527" cy="192064"/>
          </a:xfrm>
          <a:prstGeom prst="rect">
            <a:avLst/>
          </a:prstGeom>
        </p:spPr>
      </p:pic>
      <p:pic>
        <p:nvPicPr>
          <p:cNvPr id="7" name="Grafik 6" descr="Ein Bild, das gelb, Symbol, Schrift, Logo enthält.&#10;&#10;KI-generierte Inhalte können fehlerhaft sein.">
            <a:extLst>
              <a:ext uri="{FF2B5EF4-FFF2-40B4-BE49-F238E27FC236}">
                <a16:creationId xmlns:a16="http://schemas.microsoft.com/office/drawing/2014/main" id="{77640DC1-3F2E-6727-88FE-472A703CBD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44963" y="701122"/>
            <a:ext cx="211325" cy="192064"/>
          </a:xfrm>
          <a:prstGeom prst="rect">
            <a:avLst/>
          </a:prstGeom>
        </p:spPr>
      </p:pic>
      <p:pic>
        <p:nvPicPr>
          <p:cNvPr id="4" name="Grafik 3" descr="Ein Bild, das Text, Bankautomat, Design, Maschine enthält.&#10;&#10;KI-generierte Inhalte können fehlerhaft sein.">
            <a:extLst>
              <a:ext uri="{FF2B5EF4-FFF2-40B4-BE49-F238E27FC236}">
                <a16:creationId xmlns:a16="http://schemas.microsoft.com/office/drawing/2014/main" id="{5C88F933-C15A-532F-6331-5E4BC3E4A3B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-1" b="29185"/>
          <a:stretch>
            <a:fillRect/>
          </a:stretch>
        </p:blipFill>
        <p:spPr>
          <a:xfrm>
            <a:off x="9213703" y="1780268"/>
            <a:ext cx="2372366" cy="5077732"/>
          </a:xfrm>
          <a:prstGeom prst="rect">
            <a:avLst/>
          </a:prstGeom>
        </p:spPr>
      </p:pic>
      <p:pic>
        <p:nvPicPr>
          <p:cNvPr id="13" name="Grafik 12" descr="Ein Bild, das Text, Screenshot, gelb enthält.&#10;&#10;KI-generierte Inhalte können fehlerhaft sein.">
            <a:extLst>
              <a:ext uri="{FF2B5EF4-FFF2-40B4-BE49-F238E27FC236}">
                <a16:creationId xmlns:a16="http://schemas.microsoft.com/office/drawing/2014/main" id="{68DE8A23-A499-FAB6-C3CF-2BC3A00B0F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1876104"/>
            <a:ext cx="3239059" cy="186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849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F8017E-EC21-74A5-FF57-E10A609A2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ED6BB9C9-86DF-954F-8976-5D063603B3C7}"/>
              </a:ext>
            </a:extLst>
          </p:cNvPr>
          <p:cNvSpPr txBox="1"/>
          <p:nvPr/>
        </p:nvSpPr>
        <p:spPr>
          <a:xfrm>
            <a:off x="523410" y="616187"/>
            <a:ext cx="62329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Vorteile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 für </a:t>
            </a:r>
            <a:r>
              <a:rPr lang="en-US" sz="30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die BVG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Textfeld 11">
            <a:extLst>
              <a:ext uri="{FF2B5EF4-FFF2-40B4-BE49-F238E27FC236}">
                <a16:creationId xmlns:a16="http://schemas.microsoft.com/office/drawing/2014/main" id="{4D503DC4-BF01-68F1-B7BA-494CB8B78A61}"/>
              </a:ext>
            </a:extLst>
          </p:cNvPr>
          <p:cNvSpPr txBox="1"/>
          <p:nvPr/>
        </p:nvSpPr>
        <p:spPr>
          <a:xfrm>
            <a:off x="523410" y="2332718"/>
            <a:ext cx="49248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Schneller Rollout für 7 Standorte</a:t>
            </a:r>
          </a:p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Einheitlicher Standard bei regionaler Flexibilität</a:t>
            </a:r>
          </a:p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Reduzierte Wartezeiten &amp; höhere Servicequalität</a:t>
            </a:r>
          </a:p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Entlastung der Mitarbeiter</a:t>
            </a:r>
          </a:p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Bewährte Lösung mit bestehender Branchenerfahrung</a:t>
            </a:r>
          </a:p>
        </p:txBody>
      </p:sp>
      <p:pic>
        <p:nvPicPr>
          <p:cNvPr id="5" name="Graphic 11">
            <a:extLst>
              <a:ext uri="{FF2B5EF4-FFF2-40B4-BE49-F238E27FC236}">
                <a16:creationId xmlns:a16="http://schemas.microsoft.com/office/drawing/2014/main" id="{82DD06FF-4B66-F362-C154-C1954744CA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7623" y="701122"/>
            <a:ext cx="724527" cy="192064"/>
          </a:xfrm>
          <a:prstGeom prst="rect">
            <a:avLst/>
          </a:prstGeom>
        </p:spPr>
      </p:pic>
      <p:pic>
        <p:nvPicPr>
          <p:cNvPr id="7" name="Grafik 6" descr="Ein Bild, das gelb, Symbol, Schrift, Logo enthält.&#10;&#10;KI-generierte Inhalte können fehlerhaft sein.">
            <a:extLst>
              <a:ext uri="{FF2B5EF4-FFF2-40B4-BE49-F238E27FC236}">
                <a16:creationId xmlns:a16="http://schemas.microsoft.com/office/drawing/2014/main" id="{7153CEFD-BC9A-1C44-F206-6E2C5E89E7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4963" y="701122"/>
            <a:ext cx="211325" cy="192064"/>
          </a:xfrm>
          <a:prstGeom prst="rect">
            <a:avLst/>
          </a:prstGeom>
        </p:spPr>
      </p:pic>
      <p:pic>
        <p:nvPicPr>
          <p:cNvPr id="9" name="Grafik 8" descr="Ein Bild, das Kleidung, Gebäude, Schuhwerk, Person enthält.&#10;&#10;KI-generierte Inhalte können fehlerhaft sein.">
            <a:extLst>
              <a:ext uri="{FF2B5EF4-FFF2-40B4-BE49-F238E27FC236}">
                <a16:creationId xmlns:a16="http://schemas.microsoft.com/office/drawing/2014/main" id="{8399EAE0-E72A-4E75-1EBA-5B5B5A9097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3960" y="2027811"/>
            <a:ext cx="4582328" cy="2575923"/>
          </a:xfrm>
          <a:prstGeom prst="rect">
            <a:avLst/>
          </a:prstGeom>
        </p:spPr>
      </p:pic>
      <p:pic>
        <p:nvPicPr>
          <p:cNvPr id="4" name="Grafik 3" descr="Ein Bild, das Text, Screenshot, Karte, Kreativität enthält.&#10;&#10;KI-generierte Inhalte können fehlerhaft sein.">
            <a:extLst>
              <a:ext uri="{FF2B5EF4-FFF2-40B4-BE49-F238E27FC236}">
                <a16:creationId xmlns:a16="http://schemas.microsoft.com/office/drawing/2014/main" id="{AE0079E4-F729-FF35-F10C-8CF747AFC5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0066" y="3891055"/>
            <a:ext cx="2945128" cy="239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9956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81C6DC-B0B9-665C-7DEF-6E79B4B5F0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46A59DD1-F60A-71F5-80F3-9911F8019DF7}"/>
              </a:ext>
            </a:extLst>
          </p:cNvPr>
          <p:cNvSpPr txBox="1"/>
          <p:nvPr/>
        </p:nvSpPr>
        <p:spPr>
          <a:xfrm>
            <a:off x="523410" y="616187"/>
            <a:ext cx="62329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kumimoji="0" lang="de-DE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Beispiel einer aktiven </a:t>
            </a:r>
            <a:r>
              <a:rPr kumimoji="0" lang="de-DE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Landigpage</a:t>
            </a:r>
            <a:r>
              <a:rPr kumimoji="0" lang="de-DE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 für die BVG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Oval 4">
            <a:extLst>
              <a:ext uri="{FF2B5EF4-FFF2-40B4-BE49-F238E27FC236}">
                <a16:creationId xmlns:a16="http://schemas.microsoft.com/office/drawing/2014/main" id="{4C63342A-EC25-1925-31E8-31FB15B933FE}"/>
              </a:ext>
            </a:extLst>
          </p:cNvPr>
          <p:cNvSpPr/>
          <p:nvPr/>
        </p:nvSpPr>
        <p:spPr>
          <a:xfrm>
            <a:off x="8251204" y="2480272"/>
            <a:ext cx="5212156" cy="5212156"/>
          </a:xfrm>
          <a:prstGeom prst="ellipse">
            <a:avLst/>
          </a:prstGeom>
          <a:solidFill>
            <a:schemeClr val="bg1"/>
          </a:solidFill>
          <a:ln>
            <a:solidFill>
              <a:srgbClr val="1C3B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phic 11">
            <a:extLst>
              <a:ext uri="{FF2B5EF4-FFF2-40B4-BE49-F238E27FC236}">
                <a16:creationId xmlns:a16="http://schemas.microsoft.com/office/drawing/2014/main" id="{6AD8E29C-07E3-5C91-BE9D-6A0D36560C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7623" y="701122"/>
            <a:ext cx="724527" cy="192064"/>
          </a:xfrm>
          <a:prstGeom prst="rect">
            <a:avLst/>
          </a:prstGeom>
        </p:spPr>
      </p:pic>
      <p:pic>
        <p:nvPicPr>
          <p:cNvPr id="11" name="Grafik 10" descr="Ein Bild, das gelb, Symbol, Schrift, Logo enthält.&#10;&#10;KI-generierte Inhalte können fehlerhaft sein.">
            <a:extLst>
              <a:ext uri="{FF2B5EF4-FFF2-40B4-BE49-F238E27FC236}">
                <a16:creationId xmlns:a16="http://schemas.microsoft.com/office/drawing/2014/main" id="{617286D4-D872-C45D-A413-8F026FEEFF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4963" y="701122"/>
            <a:ext cx="211325" cy="192064"/>
          </a:xfrm>
          <a:prstGeom prst="rect">
            <a:avLst/>
          </a:prstGeom>
        </p:spPr>
      </p:pic>
      <p:pic>
        <p:nvPicPr>
          <p:cNvPr id="13" name="Grafik 12" descr="Ein Bild, das Text, computer, Computer, Screenshot enthält.&#10;&#10;KI-generierte Inhalte können fehlerhaft sein.">
            <a:extLst>
              <a:ext uri="{FF2B5EF4-FFF2-40B4-BE49-F238E27FC236}">
                <a16:creationId xmlns:a16="http://schemas.microsoft.com/office/drawing/2014/main" id="{5114E4DA-7706-4A16-E147-5D92A86B43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5828" y="2690335"/>
            <a:ext cx="5354189" cy="3617331"/>
          </a:xfrm>
          <a:prstGeom prst="rect">
            <a:avLst/>
          </a:prstGeom>
        </p:spPr>
      </p:pic>
      <p:sp>
        <p:nvSpPr>
          <p:cNvPr id="15" name="Textfeld 11">
            <a:extLst>
              <a:ext uri="{FF2B5EF4-FFF2-40B4-BE49-F238E27FC236}">
                <a16:creationId xmlns:a16="http://schemas.microsoft.com/office/drawing/2014/main" id="{C5A7F304-06BD-B4FA-8062-8340A4DC2117}"/>
              </a:ext>
            </a:extLst>
          </p:cNvPr>
          <p:cNvSpPr txBox="1"/>
          <p:nvPr/>
        </p:nvSpPr>
        <p:spPr>
          <a:xfrm>
            <a:off x="523409" y="2332718"/>
            <a:ext cx="4480391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Aft>
                <a:spcPts val="1800"/>
              </a:spcAft>
              <a:defRPr/>
            </a:pPr>
            <a:r>
              <a:rPr lang="de-DE" sz="14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Eine webbasierte Terminbuchung schafft einen einheitlichen Einstieg in den BVG Service vor dem Besuch am Kiosk und vor Ort.</a:t>
            </a:r>
          </a:p>
          <a:p>
            <a:pPr marL="285750" lvl="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Zentrale Terminvergabe für BVG Serviceangebote</a:t>
            </a:r>
          </a:p>
          <a:p>
            <a:pPr marL="285750" lvl="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Gleichmäßige Verteilung von Besucherströmen über den Tag</a:t>
            </a:r>
          </a:p>
          <a:p>
            <a:pPr marL="285750" lvl="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Reduzierung von Wartezeiten und Andrang vor Ort</a:t>
            </a:r>
          </a:p>
          <a:p>
            <a:pPr marL="285750" lvl="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Entlastung der Mitarbeitenden durch planbare Termine</a:t>
            </a:r>
          </a:p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Einheitliches Serviceerlebnis über alle Kontaktpunkte hinweg</a:t>
            </a:r>
          </a:p>
        </p:txBody>
      </p:sp>
    </p:spTree>
    <p:extLst>
      <p:ext uri="{BB962C8B-B14F-4D97-AF65-F5344CB8AC3E}">
        <p14:creationId xmlns:p14="http://schemas.microsoft.com/office/powerpoint/2010/main" val="2797612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562687-BDC7-36E9-EC16-F99F0B393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1CC84739-78DE-D653-A6E3-E4C0B81A48E5}"/>
              </a:ext>
            </a:extLst>
          </p:cNvPr>
          <p:cNvSpPr txBox="1"/>
          <p:nvPr/>
        </p:nvSpPr>
        <p:spPr>
          <a:xfrm>
            <a:off x="523410" y="616187"/>
            <a:ext cx="62329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kumimoji="0" lang="de-DE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Zusammenfassung und Mehrwert für die BVG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005BBCE4-9163-C89A-C648-8CEA363E7BA8}"/>
              </a:ext>
            </a:extLst>
          </p:cNvPr>
          <p:cNvSpPr/>
          <p:nvPr/>
        </p:nvSpPr>
        <p:spPr>
          <a:xfrm>
            <a:off x="697583" y="2820301"/>
            <a:ext cx="3930978" cy="1187777"/>
          </a:xfrm>
          <a:prstGeom prst="roundRect">
            <a:avLst>
              <a:gd name="adj" fmla="val 10898"/>
            </a:avLst>
          </a:prstGeom>
          <a:solidFill>
            <a:schemeClr val="bg1"/>
          </a:solidFill>
          <a:ln w="3175">
            <a:solidFill>
              <a:srgbClr val="1C3B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 11">
            <a:extLst>
              <a:ext uri="{FF2B5EF4-FFF2-40B4-BE49-F238E27FC236}">
                <a16:creationId xmlns:a16="http://schemas.microsoft.com/office/drawing/2014/main" id="{478AEF20-B513-58FB-52F2-6D4E3C544459}"/>
              </a:ext>
            </a:extLst>
          </p:cNvPr>
          <p:cNvSpPr txBox="1"/>
          <p:nvPr/>
        </p:nvSpPr>
        <p:spPr>
          <a:xfrm>
            <a:off x="932986" y="3059668"/>
            <a:ext cx="34410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800"/>
              </a:spcAft>
              <a:defRPr/>
            </a:pPr>
            <a:r>
              <a:rPr lang="de-DE" sz="1400" dirty="0" err="1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cleverQ</a:t>
            </a:r>
            <a:r>
              <a:rPr lang="de-DE" sz="14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ist eine branchenerprobte Plattform für die digitale Termin und Besuchersteuerung.</a:t>
            </a:r>
          </a:p>
        </p:txBody>
      </p:sp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1E449FF9-3E3B-2E27-5688-B1C72F3C6050}"/>
              </a:ext>
            </a:extLst>
          </p:cNvPr>
          <p:cNvSpPr/>
          <p:nvPr/>
        </p:nvSpPr>
        <p:spPr>
          <a:xfrm>
            <a:off x="697583" y="4436146"/>
            <a:ext cx="4694550" cy="1187777"/>
          </a:xfrm>
          <a:prstGeom prst="roundRect">
            <a:avLst>
              <a:gd name="adj" fmla="val 10898"/>
            </a:avLst>
          </a:prstGeom>
          <a:solidFill>
            <a:schemeClr val="bg1"/>
          </a:solidFill>
          <a:ln w="3175">
            <a:solidFill>
              <a:srgbClr val="1C3B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11">
            <a:extLst>
              <a:ext uri="{FF2B5EF4-FFF2-40B4-BE49-F238E27FC236}">
                <a16:creationId xmlns:a16="http://schemas.microsoft.com/office/drawing/2014/main" id="{127BA8D9-B9E1-BE03-3E5F-4DA228AA928D}"/>
              </a:ext>
            </a:extLst>
          </p:cNvPr>
          <p:cNvSpPr txBox="1"/>
          <p:nvPr/>
        </p:nvSpPr>
        <p:spPr>
          <a:xfrm>
            <a:off x="932985" y="4675513"/>
            <a:ext cx="43348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800"/>
              </a:spcAft>
              <a:defRPr/>
            </a:pPr>
            <a:r>
              <a:rPr lang="de-DE" sz="14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Der modulare Aufbau ermöglicht eine flexible Erweiterung um zusätzliche Funktionen und Anwendungsfälle.</a:t>
            </a:r>
          </a:p>
        </p:txBody>
      </p:sp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C5B8F619-407A-6CC0-4F14-A260C4B02C3E}"/>
              </a:ext>
            </a:extLst>
          </p:cNvPr>
          <p:cNvSpPr/>
          <p:nvPr/>
        </p:nvSpPr>
        <p:spPr>
          <a:xfrm>
            <a:off x="4863964" y="2820300"/>
            <a:ext cx="3159834" cy="1187777"/>
          </a:xfrm>
          <a:prstGeom prst="roundRect">
            <a:avLst>
              <a:gd name="adj" fmla="val 10898"/>
            </a:avLst>
          </a:prstGeom>
          <a:solidFill>
            <a:schemeClr val="bg1"/>
          </a:solidFill>
          <a:ln w="3175">
            <a:solidFill>
              <a:srgbClr val="1C3B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11">
            <a:extLst>
              <a:ext uri="{FF2B5EF4-FFF2-40B4-BE49-F238E27FC236}">
                <a16:creationId xmlns:a16="http://schemas.microsoft.com/office/drawing/2014/main" id="{CE2FA993-A50D-A5AE-D366-5DE8DE0F09C3}"/>
              </a:ext>
            </a:extLst>
          </p:cNvPr>
          <p:cNvSpPr txBox="1"/>
          <p:nvPr/>
        </p:nvSpPr>
        <p:spPr>
          <a:xfrm>
            <a:off x="5063117" y="3059668"/>
            <a:ext cx="29606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800"/>
              </a:spcAft>
              <a:defRPr/>
            </a:pPr>
            <a:r>
              <a:rPr lang="de-DE" sz="14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Die skalierbare Architektur macht </a:t>
            </a:r>
            <a:r>
              <a:rPr lang="de-DE" sz="1400" dirty="0" err="1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cleverQ</a:t>
            </a:r>
            <a:r>
              <a:rPr lang="de-DE" sz="14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langfristig und zukunftssicher einsetzbar.</a:t>
            </a:r>
          </a:p>
        </p:txBody>
      </p:sp>
      <p:sp>
        <p:nvSpPr>
          <p:cNvPr id="24" name="Rechteck: abgerundete Ecken 23">
            <a:extLst>
              <a:ext uri="{FF2B5EF4-FFF2-40B4-BE49-F238E27FC236}">
                <a16:creationId xmlns:a16="http://schemas.microsoft.com/office/drawing/2014/main" id="{BF5128CD-3539-F861-64EC-7455ACD26A18}"/>
              </a:ext>
            </a:extLst>
          </p:cNvPr>
          <p:cNvSpPr/>
          <p:nvPr/>
        </p:nvSpPr>
        <p:spPr>
          <a:xfrm>
            <a:off x="5627535" y="4422008"/>
            <a:ext cx="3745065" cy="1187777"/>
          </a:xfrm>
          <a:prstGeom prst="roundRect">
            <a:avLst>
              <a:gd name="adj" fmla="val 10898"/>
            </a:avLst>
          </a:prstGeom>
          <a:solidFill>
            <a:schemeClr val="bg1"/>
          </a:solidFill>
          <a:ln w="3175">
            <a:solidFill>
              <a:srgbClr val="1C3B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Textfeld 11">
            <a:extLst>
              <a:ext uri="{FF2B5EF4-FFF2-40B4-BE49-F238E27FC236}">
                <a16:creationId xmlns:a16="http://schemas.microsoft.com/office/drawing/2014/main" id="{2A555FA3-EC85-4D17-CF0F-19D4C2086466}"/>
              </a:ext>
            </a:extLst>
          </p:cNvPr>
          <p:cNvSpPr txBox="1"/>
          <p:nvPr/>
        </p:nvSpPr>
        <p:spPr>
          <a:xfrm>
            <a:off x="5826688" y="4661376"/>
            <a:ext cx="34304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800"/>
              </a:spcAft>
              <a:defRPr/>
            </a:pPr>
            <a:r>
              <a:rPr lang="de-DE" sz="1400" dirty="0" err="1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cleverQ</a:t>
            </a:r>
            <a:r>
              <a:rPr lang="de-DE" sz="14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bietet eine einheitliche und verlässliche Plattform für die Termin und Besuchersteuerung bei der BVG.</a:t>
            </a:r>
          </a:p>
        </p:txBody>
      </p:sp>
      <p:sp>
        <p:nvSpPr>
          <p:cNvPr id="26" name="Rechteck: abgerundete Ecken 25">
            <a:extLst>
              <a:ext uri="{FF2B5EF4-FFF2-40B4-BE49-F238E27FC236}">
                <a16:creationId xmlns:a16="http://schemas.microsoft.com/office/drawing/2014/main" id="{F62E5E15-A95D-C8E4-D0C8-A9EF9A3A87A1}"/>
              </a:ext>
            </a:extLst>
          </p:cNvPr>
          <p:cNvSpPr/>
          <p:nvPr/>
        </p:nvSpPr>
        <p:spPr>
          <a:xfrm>
            <a:off x="8259201" y="2820627"/>
            <a:ext cx="3159834" cy="1187777"/>
          </a:xfrm>
          <a:prstGeom prst="roundRect">
            <a:avLst>
              <a:gd name="adj" fmla="val 10898"/>
            </a:avLst>
          </a:prstGeom>
          <a:solidFill>
            <a:schemeClr val="bg1"/>
          </a:solidFill>
          <a:ln w="3175">
            <a:solidFill>
              <a:srgbClr val="1C3B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Textfeld 11">
            <a:extLst>
              <a:ext uri="{FF2B5EF4-FFF2-40B4-BE49-F238E27FC236}">
                <a16:creationId xmlns:a16="http://schemas.microsoft.com/office/drawing/2014/main" id="{4C17A1F5-9E76-09C6-7B74-2F036659427A}"/>
              </a:ext>
            </a:extLst>
          </p:cNvPr>
          <p:cNvSpPr txBox="1"/>
          <p:nvPr/>
        </p:nvSpPr>
        <p:spPr>
          <a:xfrm>
            <a:off x="8494605" y="3059668"/>
            <a:ext cx="28238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800"/>
              </a:spcAft>
              <a:defRPr/>
            </a:pPr>
            <a:r>
              <a:rPr lang="de-DE" sz="14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Die Lösung erfüllt alle Anforderungen an DSGVO und BDSG konforme Prozesse.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74BD406B-D47A-357E-2F90-40D5307D779F}"/>
              </a:ext>
            </a:extLst>
          </p:cNvPr>
          <p:cNvSpPr txBox="1"/>
          <p:nvPr/>
        </p:nvSpPr>
        <p:spPr>
          <a:xfrm>
            <a:off x="710749" y="2580935"/>
            <a:ext cx="4444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kumimoji="0" lang="de-DE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1.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976D1F7C-487A-EA69-9E3D-838F11D7E615}"/>
              </a:ext>
            </a:extLst>
          </p:cNvPr>
          <p:cNvSpPr txBox="1"/>
          <p:nvPr/>
        </p:nvSpPr>
        <p:spPr>
          <a:xfrm>
            <a:off x="4974354" y="2580935"/>
            <a:ext cx="5281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kumimoji="0" lang="de-DE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2.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B2113C18-44B8-F5CC-5E04-1BDA13F4B95F}"/>
              </a:ext>
            </a:extLst>
          </p:cNvPr>
          <p:cNvSpPr txBox="1"/>
          <p:nvPr/>
        </p:nvSpPr>
        <p:spPr>
          <a:xfrm>
            <a:off x="8369591" y="2580935"/>
            <a:ext cx="5281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kumimoji="0" lang="de-DE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3.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E2F2AC47-E9E4-51CD-0B7D-84051717E2AA}"/>
              </a:ext>
            </a:extLst>
          </p:cNvPr>
          <p:cNvSpPr txBox="1"/>
          <p:nvPr/>
        </p:nvSpPr>
        <p:spPr>
          <a:xfrm>
            <a:off x="709803" y="4188768"/>
            <a:ext cx="6037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kumimoji="0" lang="de-DE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4.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5B6D2A78-2E89-8BBD-9F48-61B071CE2089}"/>
              </a:ext>
            </a:extLst>
          </p:cNvPr>
          <p:cNvSpPr txBox="1"/>
          <p:nvPr/>
        </p:nvSpPr>
        <p:spPr>
          <a:xfrm>
            <a:off x="5666433" y="4211936"/>
            <a:ext cx="6037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kumimoji="0" lang="de-DE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5.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5" name="Graphic 11">
            <a:extLst>
              <a:ext uri="{FF2B5EF4-FFF2-40B4-BE49-F238E27FC236}">
                <a16:creationId xmlns:a16="http://schemas.microsoft.com/office/drawing/2014/main" id="{4C697FA6-8BF2-9728-627B-7EB084967F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7623" y="701122"/>
            <a:ext cx="724527" cy="192064"/>
          </a:xfrm>
          <a:prstGeom prst="rect">
            <a:avLst/>
          </a:prstGeom>
        </p:spPr>
      </p:pic>
      <p:pic>
        <p:nvPicPr>
          <p:cNvPr id="7" name="Grafik 6" descr="Ein Bild, das gelb, Symbol, Schrift, Logo enthält.&#10;&#10;KI-generierte Inhalte können fehlerhaft sein.">
            <a:extLst>
              <a:ext uri="{FF2B5EF4-FFF2-40B4-BE49-F238E27FC236}">
                <a16:creationId xmlns:a16="http://schemas.microsoft.com/office/drawing/2014/main" id="{486F049E-35BA-597C-E226-A9961F3933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4963" y="701122"/>
            <a:ext cx="211325" cy="19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0377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449EC8-B9BE-2214-E2B2-C468907EF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fik 25" descr="Ein Bild, das draußen, Himmel, gelb, Bus enthält.&#10;&#10;KI-generierte Inhalte können fehlerhaft sein.">
            <a:extLst>
              <a:ext uri="{FF2B5EF4-FFF2-40B4-BE49-F238E27FC236}">
                <a16:creationId xmlns:a16="http://schemas.microsoft.com/office/drawing/2014/main" id="{3C715DE2-74AB-6820-C3F0-03F8CE598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2997" y="718969"/>
            <a:ext cx="6063021" cy="3408284"/>
          </a:xfrm>
          <a:prstGeom prst="rect">
            <a:avLst/>
          </a:prstGeom>
        </p:spPr>
      </p:pic>
      <p:sp>
        <p:nvSpPr>
          <p:cNvPr id="3" name="Rectangle: Rounded Corners 20">
            <a:extLst>
              <a:ext uri="{FF2B5EF4-FFF2-40B4-BE49-F238E27FC236}">
                <a16:creationId xmlns:a16="http://schemas.microsoft.com/office/drawing/2014/main" id="{50991B75-044F-27B6-E8F3-2A8D1EBB28C9}"/>
              </a:ext>
            </a:extLst>
          </p:cNvPr>
          <p:cNvSpPr/>
          <p:nvPr/>
        </p:nvSpPr>
        <p:spPr>
          <a:xfrm>
            <a:off x="817204" y="2225892"/>
            <a:ext cx="6108700" cy="3889619"/>
          </a:xfrm>
          <a:prstGeom prst="roundRect">
            <a:avLst>
              <a:gd name="adj" fmla="val 4666"/>
            </a:avLst>
          </a:prstGeom>
          <a:solidFill>
            <a:schemeClr val="bg1"/>
          </a:solidFill>
          <a:ln>
            <a:noFill/>
          </a:ln>
          <a:effectLst>
            <a:outerShdw blurRad="50800" dist="228600" dir="2400000" sx="96000" sy="96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phic 11">
            <a:extLst>
              <a:ext uri="{FF2B5EF4-FFF2-40B4-BE49-F238E27FC236}">
                <a16:creationId xmlns:a16="http://schemas.microsoft.com/office/drawing/2014/main" id="{1FC3A8AE-0875-2C71-F421-4C122B29AE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93034" y="2777197"/>
            <a:ext cx="1612422" cy="427436"/>
          </a:xfrm>
          <a:prstGeom prst="rect">
            <a:avLst/>
          </a:prstGeom>
        </p:spPr>
      </p:pic>
      <p:sp>
        <p:nvSpPr>
          <p:cNvPr id="5" name="TextBox 12">
            <a:extLst>
              <a:ext uri="{FF2B5EF4-FFF2-40B4-BE49-F238E27FC236}">
                <a16:creationId xmlns:a16="http://schemas.microsoft.com/office/drawing/2014/main" id="{ADA8A422-512C-4F69-6480-CD7BE30CCDDC}"/>
              </a:ext>
            </a:extLst>
          </p:cNvPr>
          <p:cNvSpPr txBox="1"/>
          <p:nvPr/>
        </p:nvSpPr>
        <p:spPr>
          <a:xfrm>
            <a:off x="1189733" y="3639418"/>
            <a:ext cx="43598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350" cap="none" spc="0" normalizeH="0" baseline="0" noProof="0" dirty="0">
                <a:ln>
                  <a:noFill/>
                </a:ln>
                <a:solidFill>
                  <a:srgbClr val="044271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Skalierbare Termin- und Besuchersteuerung für die BVG</a:t>
            </a:r>
            <a:br>
              <a:rPr kumimoji="0" lang="en-US" sz="1600" b="0" i="0" u="none" strike="noStrike" kern="1350" cap="none" spc="0" normalizeH="0" baseline="0" noProof="0" dirty="0">
                <a:ln>
                  <a:noFill/>
                </a:ln>
                <a:solidFill>
                  <a:srgbClr val="044271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</a:br>
            <a:br>
              <a:rPr kumimoji="0" lang="de-DE" sz="1600" b="0" i="0" u="none" strike="noStrike" kern="1350" cap="none" spc="0" normalizeH="0" baseline="0" noProof="0" dirty="0">
                <a:ln>
                  <a:noFill/>
                </a:ln>
                <a:solidFill>
                  <a:srgbClr val="044271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</a:b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Digitale Terminbuchung, Beratung &amp; Serviceprozesse in einer zentralen Plattform |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Medium" panose="00000600000000000000" pitchFamily="2" charset="0"/>
                <a:cs typeface="Poppins Medium" panose="00000600000000000000" pitchFamily="2" charset="0"/>
              </a:rPr>
              <a:t>powered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Medium" panose="00000600000000000000" pitchFamily="2" charset="0"/>
                <a:cs typeface="Poppins Medium" panose="00000600000000000000" pitchFamily="2" charset="0"/>
              </a:rPr>
              <a:t>by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Medium" panose="00000600000000000000" pitchFamily="2" charset="0"/>
                <a:cs typeface="Poppins Medium" panose="00000600000000000000" pitchFamily="2" charset="0"/>
              </a:rPr>
              <a:t>clever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C3B5B"/>
                </a:solidFill>
                <a:effectLst/>
                <a:uLnTx/>
                <a:uFillTx/>
                <a:latin typeface="Poppins Medium" panose="00000600000000000000" pitchFamily="2" charset="0"/>
                <a:cs typeface="Poppins Medium" panose="00000600000000000000" pitchFamily="2" charset="0"/>
              </a:rPr>
              <a:t>Q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1C3B5B"/>
              </a:solidFill>
              <a:effectLst/>
              <a:uLnTx/>
              <a:uFillTx/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6" name="TextBox 31">
            <a:extLst>
              <a:ext uri="{FF2B5EF4-FFF2-40B4-BE49-F238E27FC236}">
                <a16:creationId xmlns:a16="http://schemas.microsoft.com/office/drawing/2014/main" id="{DD316F5C-CA39-92B4-F5EB-507B035FC6F0}"/>
              </a:ext>
            </a:extLst>
          </p:cNvPr>
          <p:cNvSpPr txBox="1"/>
          <p:nvPr/>
        </p:nvSpPr>
        <p:spPr>
          <a:xfrm>
            <a:off x="1189733" y="5177946"/>
            <a:ext cx="4909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cleverQ</a:t>
            </a:r>
            <a:r>
              <a:rPr lang="de-DE" sz="900" dirty="0">
                <a:latin typeface="Poppins Light" panose="00000400000000000000" pitchFamily="2" charset="0"/>
                <a:cs typeface="Poppins Light" panose="00000400000000000000" pitchFamily="2" charset="0"/>
              </a:rPr>
              <a:t> ist eine Marke der B.I.C. GmbH | Am </a:t>
            </a:r>
            <a:r>
              <a:rPr lang="de-DE" sz="9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Farmböddel</a:t>
            </a:r>
            <a:r>
              <a:rPr lang="de-DE" sz="900" dirty="0">
                <a:latin typeface="Poppins Light" panose="00000400000000000000" pitchFamily="2" charset="0"/>
                <a:cs typeface="Poppins Light" panose="00000400000000000000" pitchFamily="2" charset="0"/>
              </a:rPr>
              <a:t> 7a | D- 24623 Großenaspe www.cleverq.de | info@cleverq.de | +49 (0)4327 25398 30</a:t>
            </a:r>
            <a:endParaRPr kumimoji="0" lang="en-US" sz="200" b="0" u="sng" strike="noStrike" kern="135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pic>
        <p:nvPicPr>
          <p:cNvPr id="10" name="Grafik 9" descr="Ein Bild, das gelb, Symbol, Schrift, Logo enthält.&#10;&#10;KI-generierte Inhalte können fehlerhaft sein.">
            <a:extLst>
              <a:ext uri="{FF2B5EF4-FFF2-40B4-BE49-F238E27FC236}">
                <a16:creationId xmlns:a16="http://schemas.microsoft.com/office/drawing/2014/main" id="{A8491E12-7858-BC72-630E-F2C63D1145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4057" y="2692854"/>
            <a:ext cx="505845" cy="45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09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A7859B-100B-9B00-324C-68901C0C7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2B7DCEF0-D030-2D0D-FE5A-7EF001113AC3}"/>
              </a:ext>
            </a:extLst>
          </p:cNvPr>
          <p:cNvSpPr/>
          <p:nvPr/>
        </p:nvSpPr>
        <p:spPr>
          <a:xfrm>
            <a:off x="5594323" y="2053146"/>
            <a:ext cx="631730" cy="2109279"/>
          </a:xfrm>
          <a:prstGeom prst="roundRect">
            <a:avLst>
              <a:gd name="adj" fmla="val 50000"/>
            </a:avLst>
          </a:prstGeom>
          <a:solidFill>
            <a:srgbClr val="F1D71F"/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5FA0545E-71D2-473A-BEB2-3054521B17AF}"/>
              </a:ext>
            </a:extLst>
          </p:cNvPr>
          <p:cNvSpPr/>
          <p:nvPr/>
        </p:nvSpPr>
        <p:spPr>
          <a:xfrm>
            <a:off x="5594323" y="3589020"/>
            <a:ext cx="631730" cy="2020220"/>
          </a:xfrm>
          <a:prstGeom prst="roundRect">
            <a:avLst>
              <a:gd name="adj" fmla="val 50000"/>
            </a:avLst>
          </a:prstGeom>
          <a:solidFill>
            <a:srgbClr val="044271"/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1D7C132-8754-08B9-BE68-067948497972}"/>
              </a:ext>
            </a:extLst>
          </p:cNvPr>
          <p:cNvSpPr txBox="1"/>
          <p:nvPr/>
        </p:nvSpPr>
        <p:spPr>
          <a:xfrm>
            <a:off x="523410" y="616187"/>
            <a:ext cx="62329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Ausgangslage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 &amp;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Zielsetzung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8" name="Graphic 11">
            <a:extLst>
              <a:ext uri="{FF2B5EF4-FFF2-40B4-BE49-F238E27FC236}">
                <a16:creationId xmlns:a16="http://schemas.microsoft.com/office/drawing/2014/main" id="{0707C70E-D776-6C48-E5DF-3F791B725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7623" y="701122"/>
            <a:ext cx="724527" cy="19206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6164F715-E76F-EB0D-43CC-BB4243FA59AF}"/>
              </a:ext>
            </a:extLst>
          </p:cNvPr>
          <p:cNvSpPr txBox="1"/>
          <p:nvPr/>
        </p:nvSpPr>
        <p:spPr>
          <a:xfrm>
            <a:off x="5695558" y="2544084"/>
            <a:ext cx="4386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A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AF4A8CA-D377-EF46-C5A4-EE42D20536D0}"/>
              </a:ext>
            </a:extLst>
          </p:cNvPr>
          <p:cNvSpPr txBox="1"/>
          <p:nvPr/>
        </p:nvSpPr>
        <p:spPr>
          <a:xfrm>
            <a:off x="5690870" y="4331834"/>
            <a:ext cx="4386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Z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BE299D6-A78C-3A69-C697-03DB4B221A79}"/>
              </a:ext>
            </a:extLst>
          </p:cNvPr>
          <p:cNvSpPr txBox="1"/>
          <p:nvPr/>
        </p:nvSpPr>
        <p:spPr>
          <a:xfrm>
            <a:off x="1488044" y="2053146"/>
            <a:ext cx="3505046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  <a:t>Ausgangslage</a:t>
            </a:r>
          </a:p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Stark frequentierte BVG-Kundenzentren</a:t>
            </a:r>
          </a:p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Unterschiedliche Serviceanliegen 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(z. B. Abos, Tickets, Kartenersatz)</a:t>
            </a:r>
          </a:p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Nutzung mehrerer Kontaktkanäle 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(vor Ort, telefonisch, Terminbuchung)</a:t>
            </a:r>
          </a:p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Bedarf an effizienter und fairer Besuchersteuerung</a:t>
            </a:r>
          </a:p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Hohe Anforderungen an Datenschutz, Verfügbarkeit und Zukunftssicherheit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0EAE599-DCB7-30F9-2334-9FF0B68159B2}"/>
              </a:ext>
            </a:extLst>
          </p:cNvPr>
          <p:cNvSpPr txBox="1"/>
          <p:nvPr/>
        </p:nvSpPr>
        <p:spPr>
          <a:xfrm>
            <a:off x="6827286" y="3753611"/>
            <a:ext cx="3332714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  <a:t>Ziel</a:t>
            </a:r>
            <a:endParaRPr lang="de-DE" sz="1400" dirty="0">
              <a:solidFill>
                <a:prstClr val="black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Einheitliches, standortübergreifendes Terminsystem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Entlastung der Mitarbeiter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Verbesserte Servicequalität für BVG-Kundinnen und Kunden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291C70DC-D252-4043-B702-CDF71E313E91}"/>
              </a:ext>
            </a:extLst>
          </p:cNvPr>
          <p:cNvSpPr/>
          <p:nvPr/>
        </p:nvSpPr>
        <p:spPr>
          <a:xfrm>
            <a:off x="523410" y="2053146"/>
            <a:ext cx="1048952" cy="1048952"/>
          </a:xfrm>
          <a:prstGeom prst="ellipse">
            <a:avLst/>
          </a:prstGeom>
          <a:solidFill>
            <a:srgbClr val="F1D7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85DF952-8EEF-DA51-D886-2AAE076EBABF}"/>
              </a:ext>
            </a:extLst>
          </p:cNvPr>
          <p:cNvSpPr/>
          <p:nvPr/>
        </p:nvSpPr>
        <p:spPr>
          <a:xfrm>
            <a:off x="10292710" y="4885832"/>
            <a:ext cx="1048952" cy="1048952"/>
          </a:xfrm>
          <a:prstGeom prst="ellipse">
            <a:avLst/>
          </a:prstGeom>
          <a:solidFill>
            <a:srgbClr val="0442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2A3B26F-BE63-3AAE-E8F5-A07C7CDB83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0438" y="2270174"/>
            <a:ext cx="614896" cy="61489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1DC868D-A523-E3D7-6EC8-0D6EEF6DFE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06918" y="5172263"/>
            <a:ext cx="476090" cy="476090"/>
          </a:xfrm>
          <a:prstGeom prst="rect">
            <a:avLst/>
          </a:prstGeom>
        </p:spPr>
      </p:pic>
      <p:pic>
        <p:nvPicPr>
          <p:cNvPr id="3" name="Grafik 2" descr="Ein Bild, das gelb, Symbol, Schrift, Logo enthält.&#10;&#10;KI-generierte Inhalte können fehlerhaft sein.">
            <a:extLst>
              <a:ext uri="{FF2B5EF4-FFF2-40B4-BE49-F238E27FC236}">
                <a16:creationId xmlns:a16="http://schemas.microsoft.com/office/drawing/2014/main" id="{9DED780E-AC01-442F-2B59-415484065C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44963" y="701122"/>
            <a:ext cx="211325" cy="19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46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EEB5F4-26FA-DD6C-624D-61780543D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48681222-8965-2079-D8A1-6DF4AFF3745C}"/>
              </a:ext>
            </a:extLst>
          </p:cNvPr>
          <p:cNvSpPr txBox="1"/>
          <p:nvPr/>
        </p:nvSpPr>
        <p:spPr>
          <a:xfrm>
            <a:off x="523409" y="2356981"/>
            <a:ext cx="5572591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de-DE" sz="16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Bewährte Plattform für Termin- und Besuchersteuerung in vergleichbaren Organisationen</a:t>
            </a:r>
          </a:p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de-DE" sz="16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Erfahrung mit standortübergreifenden Rollouts und heterogenen Anforderungen</a:t>
            </a:r>
          </a:p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de-DE" sz="16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Flexibel skalierbar von Pilotstandorten bis zur Gesamtorganisation</a:t>
            </a:r>
          </a:p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de-DE" sz="16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Zukunftssichere Architektur mit modularer Erweiterbarkeit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7573387-672E-9892-0B7D-EFF15EC7FC05}"/>
              </a:ext>
            </a:extLst>
          </p:cNvPr>
          <p:cNvSpPr txBox="1"/>
          <p:nvPr/>
        </p:nvSpPr>
        <p:spPr>
          <a:xfrm>
            <a:off x="523410" y="616187"/>
            <a:ext cx="62329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kumimoji="0" lang="de-DE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cleverQ</a:t>
            </a:r>
            <a:r>
              <a:rPr kumimoji="0" lang="de-DE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 als Lösung für die </a:t>
            </a:r>
            <a:r>
              <a:rPr kumimoji="0" lang="de-DE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BVG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7" name="Graphic 11">
            <a:extLst>
              <a:ext uri="{FF2B5EF4-FFF2-40B4-BE49-F238E27FC236}">
                <a16:creationId xmlns:a16="http://schemas.microsoft.com/office/drawing/2014/main" id="{9EA035B7-5A87-2BAC-8EC6-091CDA6EE4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7623" y="701122"/>
            <a:ext cx="724527" cy="192064"/>
          </a:xfrm>
          <a:prstGeom prst="rect">
            <a:avLst/>
          </a:prstGeom>
        </p:spPr>
      </p:pic>
      <p:pic>
        <p:nvPicPr>
          <p:cNvPr id="8" name="Grafik 7" descr="Ein Bild, das gelb, Symbol, Schrift, Logo enthält.&#10;&#10;KI-generierte Inhalte können fehlerhaft sein.">
            <a:extLst>
              <a:ext uri="{FF2B5EF4-FFF2-40B4-BE49-F238E27FC236}">
                <a16:creationId xmlns:a16="http://schemas.microsoft.com/office/drawing/2014/main" id="{1DDA84EF-3D96-6605-AECF-43D5DABEC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4963" y="701122"/>
            <a:ext cx="211325" cy="192064"/>
          </a:xfrm>
          <a:prstGeom prst="rect">
            <a:avLst/>
          </a:prstGeom>
        </p:spPr>
      </p:pic>
      <p:pic>
        <p:nvPicPr>
          <p:cNvPr id="16" name="Grafik 15" descr="Ein Bild, das Kleidung, Gebäude, Schuhwerk, Person enthält.&#10;&#10;KI-generierte Inhalte können fehlerhaft sein.">
            <a:extLst>
              <a:ext uri="{FF2B5EF4-FFF2-40B4-BE49-F238E27FC236}">
                <a16:creationId xmlns:a16="http://schemas.microsoft.com/office/drawing/2014/main" id="{C0BA7ABE-E4BE-055C-0044-65F93F96BB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3960" y="1803444"/>
            <a:ext cx="4582328" cy="257592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22EB88E-77F7-426D-BF01-1603BFABA4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400" y="3429000"/>
            <a:ext cx="3712237" cy="278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140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9F3A21-433D-BA5F-72FC-A2AB968C1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68B56443-BDF5-C340-0739-90A075EE8F4D}"/>
              </a:ext>
            </a:extLst>
          </p:cNvPr>
          <p:cNvSpPr txBox="1"/>
          <p:nvPr/>
        </p:nvSpPr>
        <p:spPr>
          <a:xfrm>
            <a:off x="523410" y="616187"/>
            <a:ext cx="62329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Lizenzmodell: Standort-Lizenz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Textfeld 11">
            <a:extLst>
              <a:ext uri="{FF2B5EF4-FFF2-40B4-BE49-F238E27FC236}">
                <a16:creationId xmlns:a16="http://schemas.microsoft.com/office/drawing/2014/main" id="{F970FDE1-F5FF-1239-DF91-3005A2D148B0}"/>
              </a:ext>
            </a:extLst>
          </p:cNvPr>
          <p:cNvSpPr txBox="1"/>
          <p:nvPr/>
        </p:nvSpPr>
        <p:spPr>
          <a:xfrm>
            <a:off x="523410" y="2332718"/>
            <a:ext cx="5109040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800"/>
              </a:spcAft>
              <a:defRPr/>
            </a:pPr>
            <a:r>
              <a:rPr lang="de-DE" sz="16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Lizenz pro Standort (Adresse):</a:t>
            </a:r>
          </a:p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Unbegrenzte Anzahl von Mitarbeitern </a:t>
            </a:r>
            <a:br>
              <a:rPr lang="de-DE" sz="14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de-DE" sz="14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&amp; Arbeitsplätzen</a:t>
            </a:r>
          </a:p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Unbegrenzte Kalender und Terminslots</a:t>
            </a:r>
          </a:p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Keine nutzer- oder kalenderabhängigen Zusatzkosten</a:t>
            </a:r>
          </a:p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Hosting ausschließlich auf Servern in Deutschland</a:t>
            </a:r>
          </a:p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§ 11 BDSG / DSGVO-konform</a:t>
            </a:r>
          </a:p>
          <a:p>
            <a:pPr lvl="0">
              <a:spcAft>
                <a:spcPts val="1800"/>
              </a:spcAft>
              <a:defRPr/>
            </a:pPr>
            <a:endParaRPr lang="de-DE" sz="1400" dirty="0">
              <a:solidFill>
                <a:prstClr val="black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lvl="0">
              <a:spcAft>
                <a:spcPts val="1800"/>
              </a:spcAft>
              <a:defRPr/>
            </a:pPr>
            <a:r>
              <a:rPr lang="de-DE" sz="16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Maximale Planungssicherheit für alle Standorte</a:t>
            </a:r>
          </a:p>
        </p:txBody>
      </p:sp>
      <p:pic>
        <p:nvPicPr>
          <p:cNvPr id="5" name="Graphic 11">
            <a:extLst>
              <a:ext uri="{FF2B5EF4-FFF2-40B4-BE49-F238E27FC236}">
                <a16:creationId xmlns:a16="http://schemas.microsoft.com/office/drawing/2014/main" id="{BA1B1745-851C-E74A-D311-8E6BB3F0A3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7623" y="701122"/>
            <a:ext cx="724527" cy="192064"/>
          </a:xfrm>
          <a:prstGeom prst="rect">
            <a:avLst/>
          </a:prstGeom>
        </p:spPr>
      </p:pic>
      <p:pic>
        <p:nvPicPr>
          <p:cNvPr id="7" name="Grafik 6" descr="Ein Bild, das gelb, Symbol, Schrift, Logo enthält.&#10;&#10;KI-generierte Inhalte können fehlerhaft sein.">
            <a:extLst>
              <a:ext uri="{FF2B5EF4-FFF2-40B4-BE49-F238E27FC236}">
                <a16:creationId xmlns:a16="http://schemas.microsoft.com/office/drawing/2014/main" id="{FAADD559-6D5B-2C8B-3DC2-A77D6D4ADE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4963" y="701122"/>
            <a:ext cx="211325" cy="192064"/>
          </a:xfrm>
          <a:prstGeom prst="rect">
            <a:avLst/>
          </a:prstGeom>
        </p:spPr>
      </p:pic>
      <p:pic>
        <p:nvPicPr>
          <p:cNvPr id="10" name="Grafik 9" descr="Ein Bild, das Kreis, Screenshot, gelb, Text enthält.&#10;&#10;KI-generierte Inhalte können fehlerhaft sein.">
            <a:extLst>
              <a:ext uri="{FF2B5EF4-FFF2-40B4-BE49-F238E27FC236}">
                <a16:creationId xmlns:a16="http://schemas.microsoft.com/office/drawing/2014/main" id="{088F7CBB-8494-EF13-AA8D-5ED4FE0E76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218" y="2011933"/>
            <a:ext cx="4224790" cy="385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98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7739B9-EAD9-16F1-FAB1-DC8C0452D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9A871E97-E945-3AEC-6CB7-6195529516E4}"/>
              </a:ext>
            </a:extLst>
          </p:cNvPr>
          <p:cNvSpPr txBox="1"/>
          <p:nvPr/>
        </p:nvSpPr>
        <p:spPr>
          <a:xfrm>
            <a:off x="523410" y="616187"/>
            <a:ext cx="62329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Inklusive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 Module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Textfeld 11">
            <a:extLst>
              <a:ext uri="{FF2B5EF4-FFF2-40B4-BE49-F238E27FC236}">
                <a16:creationId xmlns:a16="http://schemas.microsoft.com/office/drawing/2014/main" id="{11D468E1-0024-0F3C-B0BC-4197F027D9AF}"/>
              </a:ext>
            </a:extLst>
          </p:cNvPr>
          <p:cNvSpPr txBox="1"/>
          <p:nvPr/>
        </p:nvSpPr>
        <p:spPr>
          <a:xfrm>
            <a:off x="523410" y="1980293"/>
            <a:ext cx="5572590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800"/>
              </a:spcAft>
              <a:defRPr/>
            </a:pPr>
            <a:r>
              <a:rPr lang="de-DE" sz="16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Bereits im Lizenzumfang enthalten:</a:t>
            </a:r>
          </a:p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Outlook-Anbindung</a:t>
            </a:r>
          </a:p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Feedbacksystem</a:t>
            </a:r>
          </a:p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Statistik &amp; Auswertungen</a:t>
            </a:r>
          </a:p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Interface zur Online-Videoberatung</a:t>
            </a:r>
          </a:p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cleverQ</a:t>
            </a:r>
            <a:r>
              <a:rPr lang="de-DE" sz="14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App (iOS &amp; Android)</a:t>
            </a:r>
          </a:p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Zentrale Landingpage</a:t>
            </a:r>
            <a:br>
              <a:rPr lang="de-DE" sz="14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</a:br>
            <a:endParaRPr lang="de-DE" sz="1400" dirty="0">
              <a:solidFill>
                <a:prstClr val="black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lvl="0">
              <a:spcAft>
                <a:spcPts val="1800"/>
              </a:spcAft>
              <a:defRPr/>
            </a:pPr>
            <a:r>
              <a:rPr lang="de-DE" sz="16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Vollständige Lösung ohne versteckte Zusatzmodule</a:t>
            </a:r>
          </a:p>
        </p:txBody>
      </p: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DEF7EF8D-E5C7-8931-08F4-4E7F068761C1}"/>
              </a:ext>
            </a:extLst>
          </p:cNvPr>
          <p:cNvGrpSpPr/>
          <p:nvPr/>
        </p:nvGrpSpPr>
        <p:grpSpPr>
          <a:xfrm>
            <a:off x="7197329" y="2332718"/>
            <a:ext cx="3885679" cy="2371685"/>
            <a:chOff x="6648635" y="2314615"/>
            <a:chExt cx="3314287" cy="2022927"/>
          </a:xfrm>
        </p:grpSpPr>
        <p:grpSp>
          <p:nvGrpSpPr>
            <p:cNvPr id="38" name="Gruppieren 37">
              <a:extLst>
                <a:ext uri="{FF2B5EF4-FFF2-40B4-BE49-F238E27FC236}">
                  <a16:creationId xmlns:a16="http://schemas.microsoft.com/office/drawing/2014/main" id="{4ED17FB1-055A-3882-314A-1926E4C9EF6E}"/>
                </a:ext>
              </a:extLst>
            </p:cNvPr>
            <p:cNvGrpSpPr/>
            <p:nvPr/>
          </p:nvGrpSpPr>
          <p:grpSpPr>
            <a:xfrm>
              <a:off x="6648635" y="2314616"/>
              <a:ext cx="890440" cy="890440"/>
              <a:chOff x="6896100" y="2314616"/>
              <a:chExt cx="890440" cy="890440"/>
            </a:xfrm>
          </p:grpSpPr>
          <p:sp>
            <p:nvSpPr>
              <p:cNvPr id="9" name="Rechteck: abgerundete Ecken 8">
                <a:extLst>
                  <a:ext uri="{FF2B5EF4-FFF2-40B4-BE49-F238E27FC236}">
                    <a16:creationId xmlns:a16="http://schemas.microsoft.com/office/drawing/2014/main" id="{87E26546-4453-93A6-8486-138084AA024F}"/>
                  </a:ext>
                </a:extLst>
              </p:cNvPr>
              <p:cNvSpPr/>
              <p:nvPr/>
            </p:nvSpPr>
            <p:spPr>
              <a:xfrm>
                <a:off x="6896100" y="2314616"/>
                <a:ext cx="890440" cy="8904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7" name="Grafik 6">
                <a:extLst>
                  <a:ext uri="{FF2B5EF4-FFF2-40B4-BE49-F238E27FC236}">
                    <a16:creationId xmlns:a16="http://schemas.microsoft.com/office/drawing/2014/main" id="{2CEA34B6-6C0F-3B82-5CEB-117B8472AB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7093855" y="2512369"/>
                <a:ext cx="494930" cy="494933"/>
              </a:xfrm>
              <a:prstGeom prst="rect">
                <a:avLst/>
              </a:prstGeom>
            </p:spPr>
          </p:pic>
        </p:grpSp>
        <p:grpSp>
          <p:nvGrpSpPr>
            <p:cNvPr id="40" name="Gruppieren 39">
              <a:extLst>
                <a:ext uri="{FF2B5EF4-FFF2-40B4-BE49-F238E27FC236}">
                  <a16:creationId xmlns:a16="http://schemas.microsoft.com/office/drawing/2014/main" id="{49E1573E-B45D-F4C5-3C0A-1FB91B9B36DC}"/>
                </a:ext>
              </a:extLst>
            </p:cNvPr>
            <p:cNvGrpSpPr/>
            <p:nvPr/>
          </p:nvGrpSpPr>
          <p:grpSpPr>
            <a:xfrm>
              <a:off x="9072483" y="2332718"/>
              <a:ext cx="890439" cy="890439"/>
              <a:chOff x="9072483" y="2332718"/>
              <a:chExt cx="890439" cy="890439"/>
            </a:xfrm>
          </p:grpSpPr>
          <p:sp>
            <p:nvSpPr>
              <p:cNvPr id="17" name="Rechteck: abgerundete Ecken 16">
                <a:extLst>
                  <a:ext uri="{FF2B5EF4-FFF2-40B4-BE49-F238E27FC236}">
                    <a16:creationId xmlns:a16="http://schemas.microsoft.com/office/drawing/2014/main" id="{5D664E4F-7F86-0EA3-BA35-FDDFF2679EB7}"/>
                  </a:ext>
                </a:extLst>
              </p:cNvPr>
              <p:cNvSpPr/>
              <p:nvPr/>
            </p:nvSpPr>
            <p:spPr>
              <a:xfrm>
                <a:off x="9072483" y="2332718"/>
                <a:ext cx="890439" cy="89043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92528426-351D-7C88-EF5E-EDE23B1F77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9269235" y="2529470"/>
                <a:ext cx="496934" cy="496934"/>
              </a:xfrm>
              <a:prstGeom prst="rect">
                <a:avLst/>
              </a:prstGeom>
            </p:spPr>
          </p:pic>
        </p:grpSp>
        <p:grpSp>
          <p:nvGrpSpPr>
            <p:cNvPr id="39" name="Gruppieren 38">
              <a:extLst>
                <a:ext uri="{FF2B5EF4-FFF2-40B4-BE49-F238E27FC236}">
                  <a16:creationId xmlns:a16="http://schemas.microsoft.com/office/drawing/2014/main" id="{9AFF45E8-F257-FC1C-640A-4A23A3792156}"/>
                </a:ext>
              </a:extLst>
            </p:cNvPr>
            <p:cNvGrpSpPr/>
            <p:nvPr/>
          </p:nvGrpSpPr>
          <p:grpSpPr>
            <a:xfrm>
              <a:off x="7860559" y="2314615"/>
              <a:ext cx="890439" cy="890439"/>
              <a:chOff x="7984294" y="2314615"/>
              <a:chExt cx="890439" cy="890439"/>
            </a:xfrm>
          </p:grpSpPr>
          <p:sp>
            <p:nvSpPr>
              <p:cNvPr id="10" name="Rechteck: abgerundete Ecken 9">
                <a:extLst>
                  <a:ext uri="{FF2B5EF4-FFF2-40B4-BE49-F238E27FC236}">
                    <a16:creationId xmlns:a16="http://schemas.microsoft.com/office/drawing/2014/main" id="{86D9FABD-FE2E-E449-E706-B5193BC0C337}"/>
                  </a:ext>
                </a:extLst>
              </p:cNvPr>
              <p:cNvSpPr/>
              <p:nvPr/>
            </p:nvSpPr>
            <p:spPr>
              <a:xfrm>
                <a:off x="7984294" y="2314615"/>
                <a:ext cx="890439" cy="89043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15" name="Grafik 14">
                <a:extLst>
                  <a:ext uri="{FF2B5EF4-FFF2-40B4-BE49-F238E27FC236}">
                    <a16:creationId xmlns:a16="http://schemas.microsoft.com/office/drawing/2014/main" id="{8530CDF5-5E24-0D3A-11D7-20DBE88BC8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182044" y="2512365"/>
                <a:ext cx="494938" cy="494938"/>
              </a:xfrm>
              <a:prstGeom prst="rect">
                <a:avLst/>
              </a:prstGeom>
            </p:spPr>
          </p:pic>
        </p:grpSp>
        <p:sp>
          <p:nvSpPr>
            <p:cNvPr id="27" name="Rechteck: abgerundete Ecken 26">
              <a:extLst>
                <a:ext uri="{FF2B5EF4-FFF2-40B4-BE49-F238E27FC236}">
                  <a16:creationId xmlns:a16="http://schemas.microsoft.com/office/drawing/2014/main" id="{F6B55617-C286-A1E1-7A3A-5D7BC5C6B334}"/>
                </a:ext>
              </a:extLst>
            </p:cNvPr>
            <p:cNvSpPr/>
            <p:nvPr/>
          </p:nvSpPr>
          <p:spPr>
            <a:xfrm>
              <a:off x="9072482" y="3447103"/>
              <a:ext cx="890439" cy="8904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41" name="Gruppieren 40">
              <a:extLst>
                <a:ext uri="{FF2B5EF4-FFF2-40B4-BE49-F238E27FC236}">
                  <a16:creationId xmlns:a16="http://schemas.microsoft.com/office/drawing/2014/main" id="{BD067DAB-8C13-D2AF-954E-98C3D3A3615A}"/>
                </a:ext>
              </a:extLst>
            </p:cNvPr>
            <p:cNvGrpSpPr/>
            <p:nvPr/>
          </p:nvGrpSpPr>
          <p:grpSpPr>
            <a:xfrm>
              <a:off x="6648635" y="3429001"/>
              <a:ext cx="890440" cy="890440"/>
              <a:chOff x="6896099" y="3429001"/>
              <a:chExt cx="890440" cy="890440"/>
            </a:xfrm>
          </p:grpSpPr>
          <p:sp>
            <p:nvSpPr>
              <p:cNvPr id="22" name="Rechteck: abgerundete Ecken 21">
                <a:extLst>
                  <a:ext uri="{FF2B5EF4-FFF2-40B4-BE49-F238E27FC236}">
                    <a16:creationId xmlns:a16="http://schemas.microsoft.com/office/drawing/2014/main" id="{580399C7-3895-DF04-A52F-087C2DB4BF66}"/>
                  </a:ext>
                </a:extLst>
              </p:cNvPr>
              <p:cNvSpPr/>
              <p:nvPr/>
            </p:nvSpPr>
            <p:spPr>
              <a:xfrm>
                <a:off x="6896099" y="3429001"/>
                <a:ext cx="890440" cy="8904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33" name="Grafik 32">
                <a:extLst>
                  <a:ext uri="{FF2B5EF4-FFF2-40B4-BE49-F238E27FC236}">
                    <a16:creationId xmlns:a16="http://schemas.microsoft.com/office/drawing/2014/main" id="{971D7CA0-4343-1413-B15D-F2C83F6729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093853" y="3626752"/>
                <a:ext cx="494932" cy="494934"/>
              </a:xfrm>
              <a:prstGeom prst="rect">
                <a:avLst/>
              </a:prstGeom>
            </p:spPr>
          </p:pic>
        </p:grpSp>
        <p:grpSp>
          <p:nvGrpSpPr>
            <p:cNvPr id="42" name="Gruppieren 41">
              <a:extLst>
                <a:ext uri="{FF2B5EF4-FFF2-40B4-BE49-F238E27FC236}">
                  <a16:creationId xmlns:a16="http://schemas.microsoft.com/office/drawing/2014/main" id="{55CE90A0-28D2-8B13-BF12-BF36622CC294}"/>
                </a:ext>
              </a:extLst>
            </p:cNvPr>
            <p:cNvGrpSpPr/>
            <p:nvPr/>
          </p:nvGrpSpPr>
          <p:grpSpPr>
            <a:xfrm>
              <a:off x="7860559" y="3429000"/>
              <a:ext cx="890439" cy="890439"/>
              <a:chOff x="7984293" y="3429000"/>
              <a:chExt cx="890439" cy="890439"/>
            </a:xfrm>
          </p:grpSpPr>
          <p:sp>
            <p:nvSpPr>
              <p:cNvPr id="25" name="Rechteck: abgerundete Ecken 24">
                <a:extLst>
                  <a:ext uri="{FF2B5EF4-FFF2-40B4-BE49-F238E27FC236}">
                    <a16:creationId xmlns:a16="http://schemas.microsoft.com/office/drawing/2014/main" id="{4047509B-C178-7CCB-17CB-439475D1E50D}"/>
                  </a:ext>
                </a:extLst>
              </p:cNvPr>
              <p:cNvSpPr/>
              <p:nvPr/>
            </p:nvSpPr>
            <p:spPr>
              <a:xfrm>
                <a:off x="7984293" y="3429000"/>
                <a:ext cx="890439" cy="89043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37" name="Grafik 36">
                <a:extLst>
                  <a:ext uri="{FF2B5EF4-FFF2-40B4-BE49-F238E27FC236}">
                    <a16:creationId xmlns:a16="http://schemas.microsoft.com/office/drawing/2014/main" id="{FF58D512-A8FA-A783-3DE0-235E04FB7F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8182044" y="3619043"/>
                <a:ext cx="510352" cy="510352"/>
              </a:xfrm>
              <a:prstGeom prst="rect">
                <a:avLst/>
              </a:prstGeom>
            </p:spPr>
          </p:pic>
        </p:grpSp>
        <p:pic>
          <p:nvPicPr>
            <p:cNvPr id="44" name="Grafik 43">
              <a:extLst>
                <a:ext uri="{FF2B5EF4-FFF2-40B4-BE49-F238E27FC236}">
                  <a16:creationId xmlns:a16="http://schemas.microsoft.com/office/drawing/2014/main" id="{28F20788-2B47-F212-AF16-506789313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269235" y="3625745"/>
              <a:ext cx="496948" cy="496948"/>
            </a:xfrm>
            <a:prstGeom prst="rect">
              <a:avLst/>
            </a:prstGeom>
          </p:spPr>
        </p:pic>
      </p:grpSp>
      <p:pic>
        <p:nvPicPr>
          <p:cNvPr id="46" name="Graphic 11">
            <a:extLst>
              <a:ext uri="{FF2B5EF4-FFF2-40B4-BE49-F238E27FC236}">
                <a16:creationId xmlns:a16="http://schemas.microsoft.com/office/drawing/2014/main" id="{C3A02F5D-F6DF-B4AC-A25B-7DA8AA85E30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662144" y="5312346"/>
            <a:ext cx="1420863" cy="376655"/>
          </a:xfrm>
          <a:prstGeom prst="rect">
            <a:avLst/>
          </a:prstGeom>
        </p:spPr>
      </p:pic>
      <p:pic>
        <p:nvPicPr>
          <p:cNvPr id="5" name="Graphic 11">
            <a:extLst>
              <a:ext uri="{FF2B5EF4-FFF2-40B4-BE49-F238E27FC236}">
                <a16:creationId xmlns:a16="http://schemas.microsoft.com/office/drawing/2014/main" id="{3C6DE3C7-334B-BD7F-FC28-116687CE3D2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037623" y="701122"/>
            <a:ext cx="724527" cy="192064"/>
          </a:xfrm>
          <a:prstGeom prst="rect">
            <a:avLst/>
          </a:prstGeom>
        </p:spPr>
      </p:pic>
      <p:pic>
        <p:nvPicPr>
          <p:cNvPr id="8" name="Grafik 7" descr="Ein Bild, das gelb, Symbol, Schrift, Logo enthält.&#10;&#10;KI-generierte Inhalte können fehlerhaft sein.">
            <a:extLst>
              <a:ext uri="{FF2B5EF4-FFF2-40B4-BE49-F238E27FC236}">
                <a16:creationId xmlns:a16="http://schemas.microsoft.com/office/drawing/2014/main" id="{3DC5E854-070D-5B66-FDC1-6750CA90006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844963" y="701122"/>
            <a:ext cx="211325" cy="19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164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593BD5-15FA-1E91-6FE8-89306F26C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091AE770-B214-AB6D-81C3-38C368B35923}"/>
              </a:ext>
            </a:extLst>
          </p:cNvPr>
          <p:cNvSpPr txBox="1"/>
          <p:nvPr/>
        </p:nvSpPr>
        <p:spPr>
          <a:xfrm>
            <a:off x="523410" y="616187"/>
            <a:ext cx="62329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BVG Avatar (optional)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Textfeld 11">
            <a:extLst>
              <a:ext uri="{FF2B5EF4-FFF2-40B4-BE49-F238E27FC236}">
                <a16:creationId xmlns:a16="http://schemas.microsoft.com/office/drawing/2014/main" id="{7A219AE6-69FA-13CC-2167-75F54A2D0066}"/>
              </a:ext>
            </a:extLst>
          </p:cNvPr>
          <p:cNvSpPr txBox="1"/>
          <p:nvPr/>
        </p:nvSpPr>
        <p:spPr>
          <a:xfrm>
            <a:off x="523411" y="2332718"/>
            <a:ext cx="4812160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Digitaler BVG Avatar zur Unterstützung der Terminbuchung</a:t>
            </a:r>
          </a:p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Geführte, dialogbasierte Terminvereinbarung</a:t>
            </a:r>
          </a:p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Reduziert Fehleingaben und Rückfragen</a:t>
            </a:r>
          </a:p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Besonders geeignet für komplexe oder erklärungsbedürftige Services</a:t>
            </a:r>
          </a:p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Einsatz auf Website, Landingpage oder Kiosk möglich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Höhere Abschlussquote und bessere Nutzerführung</a:t>
            </a:r>
            <a:endParaRPr lang="de-DE" sz="1400" dirty="0">
              <a:solidFill>
                <a:prstClr val="black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pic>
        <p:nvPicPr>
          <p:cNvPr id="5" name="Graphic 11">
            <a:extLst>
              <a:ext uri="{FF2B5EF4-FFF2-40B4-BE49-F238E27FC236}">
                <a16:creationId xmlns:a16="http://schemas.microsoft.com/office/drawing/2014/main" id="{7BB8E79A-448F-FF8C-C661-60938DD7C7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7623" y="701122"/>
            <a:ext cx="724527" cy="192064"/>
          </a:xfrm>
          <a:prstGeom prst="rect">
            <a:avLst/>
          </a:prstGeom>
        </p:spPr>
      </p:pic>
      <p:pic>
        <p:nvPicPr>
          <p:cNvPr id="15" name="Grafik 14" descr="Ein Bild, das Text, Screenshot, Kleidung, Person enthält.&#10;&#10;KI-generierte Inhalte können fehlerhaft sein.">
            <a:extLst>
              <a:ext uri="{FF2B5EF4-FFF2-40B4-BE49-F238E27FC236}">
                <a16:creationId xmlns:a16="http://schemas.microsoft.com/office/drawing/2014/main" id="{17F855C0-CEBF-D202-C15C-BBC13A6532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542692"/>
            <a:ext cx="4987009" cy="3345352"/>
          </a:xfrm>
          <a:prstGeom prst="rect">
            <a:avLst/>
          </a:prstGeom>
        </p:spPr>
      </p:pic>
      <p:pic>
        <p:nvPicPr>
          <p:cNvPr id="7" name="Grafik 6" descr="Ein Bild, das gelb, Symbol, Schrift, Logo enthält.&#10;&#10;KI-generierte Inhalte können fehlerhaft sein.">
            <a:extLst>
              <a:ext uri="{FF2B5EF4-FFF2-40B4-BE49-F238E27FC236}">
                <a16:creationId xmlns:a16="http://schemas.microsoft.com/office/drawing/2014/main" id="{E7047128-E6B6-F11F-EC60-009E83C5B8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44963" y="701122"/>
            <a:ext cx="211325" cy="192064"/>
          </a:xfrm>
          <a:prstGeom prst="rect">
            <a:avLst/>
          </a:prstGeom>
        </p:spPr>
      </p:pic>
      <p:pic>
        <p:nvPicPr>
          <p:cNvPr id="12" name="Grafik 11" descr="Ein Bild, das Text, Maschine, Bankautomat enthält.&#10;&#10;KI-generierte Inhalte können fehlerhaft sein.">
            <a:extLst>
              <a:ext uri="{FF2B5EF4-FFF2-40B4-BE49-F238E27FC236}">
                <a16:creationId xmlns:a16="http://schemas.microsoft.com/office/drawing/2014/main" id="{DE4566F3-993C-4610-2832-33E0D774916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46945"/>
          <a:stretch>
            <a:fillRect/>
          </a:stretch>
        </p:blipFill>
        <p:spPr>
          <a:xfrm>
            <a:off x="5091021" y="3219450"/>
            <a:ext cx="2269036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964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D9A581-C91D-1490-D984-336844AA8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15E793C9-9013-F139-9787-3848C8C2AA8D}"/>
              </a:ext>
            </a:extLst>
          </p:cNvPr>
          <p:cNvSpPr txBox="1"/>
          <p:nvPr/>
        </p:nvSpPr>
        <p:spPr>
          <a:xfrm>
            <a:off x="523410" y="616187"/>
            <a:ext cx="57440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Zentrale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Funktionen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 (1/2)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Textfeld 11">
            <a:extLst>
              <a:ext uri="{FF2B5EF4-FFF2-40B4-BE49-F238E27FC236}">
                <a16:creationId xmlns:a16="http://schemas.microsoft.com/office/drawing/2014/main" id="{5DEF4CC8-816F-5A31-D581-659D3F40AFFA}"/>
              </a:ext>
            </a:extLst>
          </p:cNvPr>
          <p:cNvSpPr txBox="1"/>
          <p:nvPr/>
        </p:nvSpPr>
        <p:spPr>
          <a:xfrm>
            <a:off x="523411" y="2332718"/>
            <a:ext cx="540605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  <a:defRPr/>
            </a:pPr>
            <a:r>
              <a:rPr lang="de-DE" sz="16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Flexible Terminvereinbarung</a:t>
            </a:r>
          </a:p>
          <a:p>
            <a:pPr marL="285750" lvl="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Terminbuchung direkt über die BVG Homepage</a:t>
            </a:r>
          </a:p>
          <a:p>
            <a:pPr marL="285750" lvl="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Mitarbeitende können Termine aktiv für Kundinnen und Kunden buchen</a:t>
            </a:r>
          </a:p>
          <a:p>
            <a:pPr lvl="0">
              <a:spcAft>
                <a:spcPts val="1200"/>
              </a:spcAft>
              <a:defRPr/>
            </a:pPr>
            <a:endParaRPr lang="de-DE" sz="1400" dirty="0">
              <a:solidFill>
                <a:prstClr val="black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lvl="0">
              <a:spcAft>
                <a:spcPts val="1200"/>
              </a:spcAft>
              <a:defRPr/>
            </a:pPr>
            <a:r>
              <a:rPr lang="de-DE" sz="16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Strukturierte Terminführung</a:t>
            </a:r>
          </a:p>
          <a:p>
            <a:pPr marL="285750" lvl="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Klare, geführte Struktur innerhalb der Terminbuchung</a:t>
            </a:r>
          </a:p>
          <a:p>
            <a:pPr marL="285750" lvl="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Einheitliche Prozesse für alle Anliegen und Standorte</a:t>
            </a:r>
          </a:p>
        </p:txBody>
      </p:sp>
      <p:pic>
        <p:nvPicPr>
          <p:cNvPr id="5" name="Graphic 11">
            <a:extLst>
              <a:ext uri="{FF2B5EF4-FFF2-40B4-BE49-F238E27FC236}">
                <a16:creationId xmlns:a16="http://schemas.microsoft.com/office/drawing/2014/main" id="{4BAD4604-2A08-438E-BD1D-ED7E4AA72D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7623" y="701122"/>
            <a:ext cx="724527" cy="192064"/>
          </a:xfrm>
          <a:prstGeom prst="rect">
            <a:avLst/>
          </a:prstGeom>
        </p:spPr>
      </p:pic>
      <p:pic>
        <p:nvPicPr>
          <p:cNvPr id="7" name="Grafik 6" descr="Ein Bild, das gelb, Symbol, Schrift, Logo enthält.&#10;&#10;KI-generierte Inhalte können fehlerhaft sein.">
            <a:extLst>
              <a:ext uri="{FF2B5EF4-FFF2-40B4-BE49-F238E27FC236}">
                <a16:creationId xmlns:a16="http://schemas.microsoft.com/office/drawing/2014/main" id="{07B159E4-1909-97FB-4D3A-560C00595C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4963" y="701122"/>
            <a:ext cx="211325" cy="192064"/>
          </a:xfrm>
          <a:prstGeom prst="rect">
            <a:avLst/>
          </a:prstGeom>
        </p:spPr>
      </p:pic>
      <p:pic>
        <p:nvPicPr>
          <p:cNvPr id="4" name="Grafik 3" descr="Ein Bild, das Text, Screenshot, parallel enthält.&#10;&#10;KI-generierte Inhalte können fehlerhaft sein.">
            <a:extLst>
              <a:ext uri="{FF2B5EF4-FFF2-40B4-BE49-F238E27FC236}">
                <a16:creationId xmlns:a16="http://schemas.microsoft.com/office/drawing/2014/main" id="{D549BE3C-2D46-EDFE-F96C-CC748C33CD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2403" y="1384300"/>
            <a:ext cx="3570605" cy="52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367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1675AA-2009-7A3B-11F1-1A503E8EA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31D02FAE-45C0-3B8E-B333-84187178C047}"/>
              </a:ext>
            </a:extLst>
          </p:cNvPr>
          <p:cNvSpPr txBox="1"/>
          <p:nvPr/>
        </p:nvSpPr>
        <p:spPr>
          <a:xfrm>
            <a:off x="523410" y="616187"/>
            <a:ext cx="57440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Zentrale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Funktionen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 (2/2)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Textfeld 11">
            <a:extLst>
              <a:ext uri="{FF2B5EF4-FFF2-40B4-BE49-F238E27FC236}">
                <a16:creationId xmlns:a16="http://schemas.microsoft.com/office/drawing/2014/main" id="{974C799B-2D94-DB9D-DD45-4913220EAA10}"/>
              </a:ext>
            </a:extLst>
          </p:cNvPr>
          <p:cNvSpPr txBox="1"/>
          <p:nvPr/>
        </p:nvSpPr>
        <p:spPr>
          <a:xfrm>
            <a:off x="523411" y="1889658"/>
            <a:ext cx="5572589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lang="de-DE" sz="14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Intelligente Terminsteuerung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Hinterlegung individueller Bearbeitungszeiten je Anliegen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Frei konfigurierbare Kunden-Abfragefelder</a:t>
            </a:r>
          </a:p>
          <a:p>
            <a:pPr lvl="0">
              <a:spcAft>
                <a:spcPts val="600"/>
              </a:spcAft>
              <a:defRPr/>
            </a:pPr>
            <a:endParaRPr lang="de-DE" sz="1400" dirty="0">
              <a:solidFill>
                <a:prstClr val="black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lvl="0">
              <a:spcAft>
                <a:spcPts val="600"/>
              </a:spcAft>
              <a:defRPr/>
            </a:pPr>
            <a:r>
              <a:rPr lang="de-DE" sz="14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Automatisierte Kundenkommunikation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Automatische Terminerinnerungen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Dokumentenversand mit der Terminbestätigung</a:t>
            </a:r>
          </a:p>
          <a:p>
            <a:pPr lvl="0">
              <a:spcAft>
                <a:spcPts val="600"/>
              </a:spcAft>
              <a:defRPr/>
            </a:pPr>
            <a:endParaRPr lang="de-DE" sz="1400" dirty="0">
              <a:solidFill>
                <a:prstClr val="black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lvl="0">
              <a:spcAft>
                <a:spcPts val="600"/>
              </a:spcAft>
              <a:defRPr/>
            </a:pPr>
            <a:r>
              <a:rPr lang="de-DE" sz="14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Gezielter Versand von Termin-Links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Versand personalisierter, einmalig gültiger Termin-Links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Exklusive Terminbuchung über individuelle Einladungen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Ideal für nicht öffentlich buchbare Termine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Volle Kontrolle über Zielgruppen und Kontingente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21B0F55-6D1D-2125-0F24-B73552362BEB}"/>
              </a:ext>
            </a:extLst>
          </p:cNvPr>
          <p:cNvSpPr txBox="1"/>
          <p:nvPr/>
        </p:nvSpPr>
        <p:spPr>
          <a:xfrm>
            <a:off x="9647137" y="6495071"/>
            <a:ext cx="1505498" cy="20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lang="de-DE" sz="7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Beispiel Terminbestätigung</a:t>
            </a:r>
          </a:p>
        </p:txBody>
      </p:sp>
      <p:pic>
        <p:nvPicPr>
          <p:cNvPr id="5" name="Graphic 11">
            <a:extLst>
              <a:ext uri="{FF2B5EF4-FFF2-40B4-BE49-F238E27FC236}">
                <a16:creationId xmlns:a16="http://schemas.microsoft.com/office/drawing/2014/main" id="{CAA3D16B-F3C0-FBF5-6E00-131A999A2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7623" y="701122"/>
            <a:ext cx="724527" cy="192064"/>
          </a:xfrm>
          <a:prstGeom prst="rect">
            <a:avLst/>
          </a:prstGeom>
        </p:spPr>
      </p:pic>
      <p:pic>
        <p:nvPicPr>
          <p:cNvPr id="7" name="Grafik 6" descr="Ein Bild, das gelb, Symbol, Schrift, Logo enthält.&#10;&#10;KI-generierte Inhalte können fehlerhaft sein.">
            <a:extLst>
              <a:ext uri="{FF2B5EF4-FFF2-40B4-BE49-F238E27FC236}">
                <a16:creationId xmlns:a16="http://schemas.microsoft.com/office/drawing/2014/main" id="{BEDDE43A-9077-482D-A31A-00A30CEDF4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4963" y="701122"/>
            <a:ext cx="211325" cy="192064"/>
          </a:xfrm>
          <a:prstGeom prst="rect">
            <a:avLst/>
          </a:prstGeom>
        </p:spPr>
      </p:pic>
      <p:pic>
        <p:nvPicPr>
          <p:cNvPr id="8" name="Grafik 7" descr="Ein Bild, das Text, Elektronik, Screenshot, Schrift enthält.&#10;&#10;KI-generierte Inhalte können fehlerhaft sein.">
            <a:extLst>
              <a:ext uri="{FF2B5EF4-FFF2-40B4-BE49-F238E27FC236}">
                <a16:creationId xmlns:a16="http://schemas.microsoft.com/office/drawing/2014/main" id="{C84E1900-FABC-E810-FD53-D3D745EDCA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2324" y="1300899"/>
            <a:ext cx="3143964" cy="511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123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794C31-278F-DC43-4CF4-DEEAFB432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Text, Bankautomat, Design, Maschine enthält.&#10;&#10;KI-generierte Inhalte können fehlerhaft sein.">
            <a:extLst>
              <a:ext uri="{FF2B5EF4-FFF2-40B4-BE49-F238E27FC236}">
                <a16:creationId xmlns:a16="http://schemas.microsoft.com/office/drawing/2014/main" id="{5B22114C-6F7E-2793-656A-A286EC0CAF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5057"/>
          <a:stretch>
            <a:fillRect/>
          </a:stretch>
        </p:blipFill>
        <p:spPr>
          <a:xfrm>
            <a:off x="8937646" y="1470891"/>
            <a:ext cx="2744532" cy="538711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8C0FF37C-E290-9C3F-491E-485473FD7038}"/>
              </a:ext>
            </a:extLst>
          </p:cNvPr>
          <p:cNvSpPr txBox="1"/>
          <p:nvPr/>
        </p:nvSpPr>
        <p:spPr>
          <a:xfrm>
            <a:off x="523409" y="616187"/>
            <a:ext cx="78859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Erweiterung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Aufruf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- und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Terminsystem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2" name="Grafik 11" descr="Ein Bild, das Text, Screenshot, computer, Computer enthält.&#10;&#10;KI-generierte Inhalte können fehlerhaft sein.">
            <a:extLst>
              <a:ext uri="{FF2B5EF4-FFF2-40B4-BE49-F238E27FC236}">
                <a16:creationId xmlns:a16="http://schemas.microsoft.com/office/drawing/2014/main" id="{20F10F1E-47AC-02C6-4EE4-E4FB2CF77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8451" y="2852263"/>
            <a:ext cx="3245322" cy="2192564"/>
          </a:xfrm>
          <a:prstGeom prst="rect">
            <a:avLst/>
          </a:prstGeom>
        </p:spPr>
      </p:pic>
      <p:sp>
        <p:nvSpPr>
          <p:cNvPr id="6" name="Textfeld 11">
            <a:extLst>
              <a:ext uri="{FF2B5EF4-FFF2-40B4-BE49-F238E27FC236}">
                <a16:creationId xmlns:a16="http://schemas.microsoft.com/office/drawing/2014/main" id="{01CF5494-580A-B19B-4E0B-AED48935FD71}"/>
              </a:ext>
            </a:extLst>
          </p:cNvPr>
          <p:cNvSpPr txBox="1"/>
          <p:nvPr/>
        </p:nvSpPr>
        <p:spPr>
          <a:xfrm>
            <a:off x="523412" y="2332718"/>
            <a:ext cx="491536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800"/>
              </a:spcAft>
              <a:defRPr/>
            </a:pPr>
            <a:r>
              <a:rPr lang="de-DE" sz="16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Optionale Lizenzerweiterung: </a:t>
            </a:r>
            <a:br>
              <a:rPr lang="de-DE" sz="16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</a:br>
            <a:r>
              <a:rPr lang="de-DE" sz="16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Integriertes Termin- und Aufrufsystem</a:t>
            </a:r>
          </a:p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Kombination aus Terminmanagement und digitalem Aufrufsystem in einer Lösung</a:t>
            </a:r>
          </a:p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Einheitliche Steuerung von Online-Terminen und Walk-In-Besucherinnen und -Besuchern</a:t>
            </a:r>
          </a:p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Zentrale Plattform für alle Servicearten und Besuchsmodelle</a:t>
            </a:r>
          </a:p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Zukunftssicherer Ausbau ohne Systemwechsel oder Medienbrüche</a:t>
            </a:r>
            <a:endParaRPr lang="de-DE" sz="1400" dirty="0">
              <a:solidFill>
                <a:prstClr val="black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10" name="Grafik 9" descr="Ein Bild, das Text, Elektronik, Handy, Screenshot enthält.&#10;&#10;KI-generierte Inhalte können fehlerhaft sein.">
            <a:extLst>
              <a:ext uri="{FF2B5EF4-FFF2-40B4-BE49-F238E27FC236}">
                <a16:creationId xmlns:a16="http://schemas.microsoft.com/office/drawing/2014/main" id="{4C6E16CD-CB98-0315-710D-1A640FCB18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3866" y="3798454"/>
            <a:ext cx="1013578" cy="1880074"/>
          </a:xfrm>
          <a:prstGeom prst="rect">
            <a:avLst/>
          </a:prstGeom>
        </p:spPr>
      </p:pic>
      <p:pic>
        <p:nvPicPr>
          <p:cNvPr id="5" name="Graphic 11">
            <a:extLst>
              <a:ext uri="{FF2B5EF4-FFF2-40B4-BE49-F238E27FC236}">
                <a16:creationId xmlns:a16="http://schemas.microsoft.com/office/drawing/2014/main" id="{9BE9AFEB-F725-2B56-5CED-1679DFD224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37623" y="701122"/>
            <a:ext cx="724527" cy="192064"/>
          </a:xfrm>
          <a:prstGeom prst="rect">
            <a:avLst/>
          </a:prstGeom>
        </p:spPr>
      </p:pic>
      <p:pic>
        <p:nvPicPr>
          <p:cNvPr id="8" name="Grafik 7" descr="Ein Bild, das gelb, Symbol, Schrift, Logo enthält.&#10;&#10;KI-generierte Inhalte können fehlerhaft sein.">
            <a:extLst>
              <a:ext uri="{FF2B5EF4-FFF2-40B4-BE49-F238E27FC236}">
                <a16:creationId xmlns:a16="http://schemas.microsoft.com/office/drawing/2014/main" id="{1EE1536F-0858-61B1-C59B-2C143BCA3E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44963" y="701122"/>
            <a:ext cx="211325" cy="19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59739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659</Words>
  <Application>Microsoft Office PowerPoint</Application>
  <PresentationFormat>Breitbild</PresentationFormat>
  <Paragraphs>105</Paragraphs>
  <Slides>14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22" baseType="lpstr">
      <vt:lpstr>Calibri</vt:lpstr>
      <vt:lpstr>Poppins Light</vt:lpstr>
      <vt:lpstr>Arial</vt:lpstr>
      <vt:lpstr>Poppins</vt:lpstr>
      <vt:lpstr>Calibri Light</vt:lpstr>
      <vt:lpstr>Poppins Medium</vt:lpstr>
      <vt:lpstr>Poppins SemiBold</vt:lpstr>
      <vt:lpstr>1_Office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Walter Majewski</dc:creator>
  <cp:lastModifiedBy>Walter Majewski</cp:lastModifiedBy>
  <cp:revision>331</cp:revision>
  <dcterms:created xsi:type="dcterms:W3CDTF">2021-02-15T08:58:26Z</dcterms:created>
  <dcterms:modified xsi:type="dcterms:W3CDTF">2026-01-07T10:15:19Z</dcterms:modified>
</cp:coreProperties>
</file>