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372" r:id="rId2"/>
    <p:sldId id="388" r:id="rId3"/>
    <p:sldId id="371" r:id="rId4"/>
    <p:sldId id="389" r:id="rId5"/>
    <p:sldId id="390" r:id="rId6"/>
    <p:sldId id="391" r:id="rId7"/>
    <p:sldId id="392" r:id="rId8"/>
    <p:sldId id="393" r:id="rId9"/>
    <p:sldId id="394" r:id="rId10"/>
    <p:sldId id="395" r:id="rId11"/>
    <p:sldId id="387" r:id="rId12"/>
  </p:sldIdLst>
  <p:sldSz cx="12192000" cy="6858000"/>
  <p:notesSz cx="6858000" cy="9144000"/>
  <p:embeddedFontLst>
    <p:embeddedFont>
      <p:font typeface="Poppins" panose="00000500000000000000" pitchFamily="2" charset="0"/>
      <p:regular r:id="rId13"/>
      <p:bold r:id="rId14"/>
      <p:italic r:id="rId15"/>
      <p:boldItalic r:id="rId16"/>
    </p:embeddedFont>
    <p:embeddedFont>
      <p:font typeface="Poppins ExtraLight" panose="00000300000000000000" pitchFamily="2" charset="0"/>
      <p:regular r:id="rId17"/>
      <p:italic r:id="rId18"/>
    </p:embeddedFont>
    <p:embeddedFont>
      <p:font typeface="Poppins Light" panose="00000400000000000000" pitchFamily="2" charset="0"/>
      <p:regular r:id="rId19"/>
      <p:italic r:id="rId20"/>
    </p:embeddedFont>
    <p:embeddedFont>
      <p:font typeface="Poppins SemiBold" panose="00000700000000000000" pitchFamily="2" charset="0"/>
      <p:bold r:id="rId21"/>
      <p:boldItalic r:id="rId22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B5B"/>
    <a:srgbClr val="F2F5F8"/>
    <a:srgbClr val="000000"/>
    <a:srgbClr val="2E3B42"/>
    <a:srgbClr val="5388D5"/>
    <a:srgbClr val="3D78CF"/>
    <a:srgbClr val="0061AA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Helle Formatvorlage 3 - Akz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>
        <p:scale>
          <a:sx n="100" d="100"/>
          <a:sy n="100" d="100"/>
        </p:scale>
        <p:origin x="1002" y="31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C06CF9-66AF-4C8C-8F70-8872B7D47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0881FBF-6181-4EEF-B89C-209EE21C02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84EBD1-1212-4F76-BBA6-1562A592D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16.02.2026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0B883F-F7EB-431E-A075-7CD9AC3E8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C86E06-4EA7-4EA8-9C06-445BBBA95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7020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B68AF3-0B0D-4F73-B693-4F5EF42F2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1E2E347-A4D0-4AC1-96BB-E4384CB82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D2FDA8-A054-4183-B8B2-91A8ED3BF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16.02.2026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3ECF99-834E-486A-A8E0-A0569A1F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944269-D590-405D-A0ED-94E889BA6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6494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CD658C3-61C8-4848-9060-B606C48ABA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C1CEEE3-31DC-495A-8EFB-C85A03BD4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52FDA2-0CF8-4DC1-B527-6B297478B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16.02.2026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768D2A4-59D3-4382-9653-0CC79043A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29D1F9-BB3F-43B8-AFE9-C8D3B6DC2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678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0AD928-9ADA-4D96-84C9-82BFFCFDC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2EA2C8A-B7AE-4EFB-8CDF-65B334DC5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32CE092-87EF-4B16-B0CD-E3DA61C27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16.02.2026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73FC3C-92C8-435D-88D1-2B983931B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43DDDB9-A499-4262-9410-EB808BE2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858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6F18F1-F4C9-472D-A50A-532A4B1F4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32BC02-0638-46F5-8DEB-9DD2998D3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E0A4C4-9FF0-46FC-A2FD-A669196B4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16.02.2026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306C11-E1AD-4A62-A983-A44A9A864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BC90F5-30EC-40AA-AC5E-DC18BC8D6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7906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2DD343-EB72-4DC3-BB04-C05C4CBCF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7F19BF-A43D-4F7C-B429-92246A017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9273FD1-6F76-4ACC-AB03-A3F8B254A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6108204-2505-43C9-9D4E-78BA6C3D7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16.02.2026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23514AC-93EE-4068-B1F0-EF32CF2BA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9D2868A-48F1-4B5A-AB23-565A208CA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165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A4BEB9-590A-41EA-8F79-33F3DE742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BBF1481-12C0-43A2-8348-2BAA2ECBA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747134B-9D44-4A79-BFB4-23727F483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AA57034-9436-45D4-A6DF-3C080E9E75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603D368-D9B8-493A-83AB-1CA14B2726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E05A0D4-9D88-4191-AEA4-ACA60AC42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16.02.2026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9FB7E56-E454-4D2D-B701-85EE5FD84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766E596-DF3E-46BB-BB9E-CC79EA60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699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BBBD52-CD3C-4D72-8047-576BC9AE9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FE4D69A-9C08-48D1-8224-89948983D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16.02.2026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F6B4BD7-FD77-4680-9F7F-A7721107F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7B50984-6C85-4B29-AD51-7B5D1C107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6032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A45028A-A50F-48E5-A93F-784C47586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16.02.2026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39B054C-3343-4D74-ACE6-7B1EB6E6A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7A9E96C-58E7-4D3B-957E-071D712C0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6271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B3E557-94DE-41ED-80F8-A9C1134F1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73BD39-0D5E-4176-8C88-61844CD7B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36991DA-353D-4703-B6F1-8949A7B86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73B51C6-01DF-4CC5-88C7-D3F707C67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16.02.2026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F011546-F889-4A3D-8F58-B4043F0A0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77EA61F-845A-4533-8496-AF37A012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7183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A0C9C5-CA77-4937-A151-A38B45A06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9B04C9C-86DC-48FD-A67D-607D97DCF5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6E7494-A3F6-4493-A3FD-04BED23B8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55946A8-A506-4656-A9A0-34DAEC7ED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16.02.2026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9258C94-9FA1-4F13-BD96-E22D06AB1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7E2832F-8370-48AF-AD57-48859246B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6401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61AA"/>
            </a:gs>
            <a:gs pos="100000">
              <a:srgbClr val="004D8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3C9707F-7C9D-48AF-9A22-C419B47F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03D0D37-A68C-4736-8036-D4EAFB23F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6A94AD-9CFC-465E-ABC2-E0E9419081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D8A40-847B-433E-9A0E-DB43C2920DC3}" type="datetimeFigureOut">
              <a:rPr lang="de-DE" smtClean="0"/>
              <a:t>16.02.2026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73C02BC-1A5C-49B0-9E9E-D3CB708BE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FE653C-9712-4E63-844E-92D4CFD321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908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5" Type="http://schemas.openxmlformats.org/officeDocument/2006/relationships/image" Target="../media/image3.svg"/><Relationship Id="rId10" Type="http://schemas.openxmlformats.org/officeDocument/2006/relationships/image" Target="../media/image16.sv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8027C0-694F-4704-E191-4BE8ED84C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C40573B4-C93F-783A-EB47-EFBDFD941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23" y="0"/>
            <a:ext cx="12105353" cy="6858000"/>
          </a:xfrm>
          <a:prstGeom prst="rect">
            <a:avLst/>
          </a:prstGeom>
        </p:spPr>
      </p:pic>
      <p:pic>
        <p:nvPicPr>
          <p:cNvPr id="22" name="Graphic 11">
            <a:extLst>
              <a:ext uri="{FF2B5EF4-FFF2-40B4-BE49-F238E27FC236}">
                <a16:creationId xmlns:a16="http://schemas.microsoft.com/office/drawing/2014/main" id="{2716E830-40F8-4745-6B31-B794A31B4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0217" y="6358588"/>
            <a:ext cx="772826" cy="204868"/>
          </a:xfrm>
          <a:prstGeom prst="rect">
            <a:avLst/>
          </a:prstGeom>
        </p:spPr>
      </p:pic>
      <p:pic>
        <p:nvPicPr>
          <p:cNvPr id="23" name="Grafik 22" descr="Ein Bild, das Schrift, Grafiken, Typografie, Grafikdesign enthält.&#10;&#10;KI-generierte Inhalte können fehlerhaft sein.">
            <a:extLst>
              <a:ext uri="{FF2B5EF4-FFF2-40B4-BE49-F238E27FC236}">
                <a16:creationId xmlns:a16="http://schemas.microsoft.com/office/drawing/2014/main" id="{FEC8F976-C1BC-05C2-816B-291FC557BE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4541" y="6405756"/>
            <a:ext cx="719257" cy="11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50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E8EC4D-463B-23D3-A68E-6D326D8F9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 descr="Ein Bild, das Text, Kleidung, Reklametafel, Mann enthält.&#10;&#10;KI-generierte Inhalte können fehlerhaft sein.">
            <a:extLst>
              <a:ext uri="{FF2B5EF4-FFF2-40B4-BE49-F238E27FC236}">
                <a16:creationId xmlns:a16="http://schemas.microsoft.com/office/drawing/2014/main" id="{6A0A78CF-82B0-252C-7470-9636031EF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876" y="1696680"/>
            <a:ext cx="3916880" cy="2611253"/>
          </a:xfrm>
          <a:prstGeom prst="rect">
            <a:avLst/>
          </a:prstGeom>
        </p:spPr>
      </p:pic>
      <p:pic>
        <p:nvPicPr>
          <p:cNvPr id="6" name="Graphic 11">
            <a:extLst>
              <a:ext uri="{FF2B5EF4-FFF2-40B4-BE49-F238E27FC236}">
                <a16:creationId xmlns:a16="http://schemas.microsoft.com/office/drawing/2014/main" id="{56EF0732-1136-F2FB-5D22-1768AF93D4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48569" y="717798"/>
            <a:ext cx="772826" cy="204868"/>
          </a:xfrm>
          <a:prstGeom prst="rect">
            <a:avLst/>
          </a:prstGeom>
        </p:spPr>
      </p:pic>
      <p:pic>
        <p:nvPicPr>
          <p:cNvPr id="9" name="Grafik 8" descr="Ein Bild, das Schrift, Grafiken, Typografie, Grafikdesign enthält.&#10;&#10;KI-generierte Inhalte können fehlerhaft sein.">
            <a:extLst>
              <a:ext uri="{FF2B5EF4-FFF2-40B4-BE49-F238E27FC236}">
                <a16:creationId xmlns:a16="http://schemas.microsoft.com/office/drawing/2014/main" id="{8DEC88C7-085D-A87A-E9DE-58B1B8CC62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2893" y="764966"/>
            <a:ext cx="719257" cy="11053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743CD6F-6DDD-65BC-32E6-20415187EF05}"/>
              </a:ext>
            </a:extLst>
          </p:cNvPr>
          <p:cNvSpPr txBox="1"/>
          <p:nvPr/>
        </p:nvSpPr>
        <p:spPr>
          <a:xfrm>
            <a:off x="523411" y="1918214"/>
            <a:ext cx="4020014" cy="4262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1800"/>
              </a:spcAft>
              <a:defRPr/>
            </a:pPr>
            <a:r>
              <a:rPr lang="en-US" sz="1600" dirty="0" err="1">
                <a:latin typeface="Poppins SemiBold" panose="00000700000000000000" pitchFamily="2" charset="0"/>
                <a:cs typeface="Poppins SemiBold" panose="00000700000000000000" pitchFamily="2" charset="0"/>
              </a:rPr>
              <a:t>Ideale</a:t>
            </a:r>
            <a:r>
              <a:rPr lang="en-US" sz="16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lang="en-US" sz="1600" dirty="0" err="1">
                <a:latin typeface="Poppins SemiBold" panose="00000700000000000000" pitchFamily="2" charset="0"/>
                <a:cs typeface="Poppins SemiBold" panose="00000700000000000000" pitchFamily="2" charset="0"/>
              </a:rPr>
              <a:t>Positionierung</a:t>
            </a:r>
            <a:r>
              <a:rPr lang="en-US" sz="16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lang="en-US" sz="1600" dirty="0" err="1">
                <a:latin typeface="Poppins SemiBold" panose="00000700000000000000" pitchFamily="2" charset="0"/>
                <a:cs typeface="Poppins SemiBold" panose="00000700000000000000" pitchFamily="2" charset="0"/>
              </a:rPr>
              <a:t>im</a:t>
            </a:r>
            <a:r>
              <a:rPr lang="en-US" sz="16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lang="en-US" sz="1600" dirty="0" err="1">
                <a:latin typeface="Poppins SemiBold" panose="00000700000000000000" pitchFamily="2" charset="0"/>
                <a:cs typeface="Poppins SemiBold" panose="00000700000000000000" pitchFamily="2" charset="0"/>
              </a:rPr>
              <a:t>Vertrieb</a:t>
            </a:r>
            <a:r>
              <a:rPr lang="en-US" sz="16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:</a:t>
            </a:r>
          </a:p>
          <a:p>
            <a:pPr marL="285750" lvl="0" indent="-285750">
              <a:lnSpc>
                <a:spcPct val="15000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Wertsteigerndes</a:t>
            </a:r>
            <a:r>
              <a:rPr lang="en-US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Add-on für </a:t>
            </a:r>
            <a:r>
              <a:rPr lang="en-US" sz="14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bestehende</a:t>
            </a:r>
            <a:r>
              <a:rPr lang="en-US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Samsung VXT </a:t>
            </a:r>
            <a:r>
              <a:rPr lang="en-US" sz="14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Installationen</a:t>
            </a:r>
            <a:endParaRPr lang="en-US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285750" lvl="0" indent="-285750">
              <a:lnSpc>
                <a:spcPct val="15000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Zusätzliche</a:t>
            </a:r>
            <a:r>
              <a:rPr lang="en-US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14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Umsatzchance</a:t>
            </a:r>
            <a:r>
              <a:rPr lang="en-US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für Retail- und Signage-</a:t>
            </a:r>
            <a:r>
              <a:rPr lang="en-US" sz="14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Integratoren</a:t>
            </a:r>
            <a:endParaRPr lang="en-US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285750" lvl="0" indent="-285750">
              <a:lnSpc>
                <a:spcPct val="15000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Attraktive</a:t>
            </a:r>
            <a:r>
              <a:rPr lang="en-US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Bundle-Option </a:t>
            </a:r>
            <a:r>
              <a:rPr lang="en-US" sz="14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gemeinsam</a:t>
            </a:r>
            <a:r>
              <a:rPr lang="en-US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14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mit</a:t>
            </a:r>
            <a:r>
              <a:rPr lang="en-US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Samsung Displays</a:t>
            </a:r>
          </a:p>
          <a:p>
            <a:pPr marL="285750" lvl="0" indent="-285750">
              <a:lnSpc>
                <a:spcPct val="15000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Erweiterungsmodul</a:t>
            </a:r>
            <a:r>
              <a:rPr lang="en-US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für </a:t>
            </a:r>
            <a:r>
              <a:rPr lang="en-US" sz="14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bestehende</a:t>
            </a:r>
            <a:r>
              <a:rPr lang="en-US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14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en-US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Deployments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0841D23-D36D-11AD-2627-56244117438C}"/>
              </a:ext>
            </a:extLst>
          </p:cNvPr>
          <p:cNvSpPr txBox="1"/>
          <p:nvPr/>
        </p:nvSpPr>
        <p:spPr>
          <a:xfrm>
            <a:off x="523410" y="616187"/>
            <a:ext cx="62329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Vertriebspositionierung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62F7EE07-05A8-0792-C1F5-065779BCDF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7494" y="3417257"/>
            <a:ext cx="3328523" cy="221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66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1AC54B-9CCF-2496-37E2-51BAFF91F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0CB3DCED-6C02-6709-D6D2-9FA8D9FE1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6807" y="0"/>
            <a:ext cx="9146429" cy="6858000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646D13C3-D6A6-9318-730F-D7845CD3C160}"/>
              </a:ext>
            </a:extLst>
          </p:cNvPr>
          <p:cNvSpPr txBox="1"/>
          <p:nvPr/>
        </p:nvSpPr>
        <p:spPr>
          <a:xfrm>
            <a:off x="1607353" y="1578613"/>
            <a:ext cx="25970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35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 ExtraLight" panose="00000300000000000000" pitchFamily="2" charset="0"/>
                <a:cs typeface="Poppins ExtraLight" panose="00000300000000000000" pitchFamily="2" charset="0"/>
              </a:rPr>
              <a:t>clever</a:t>
            </a:r>
            <a:r>
              <a:rPr kumimoji="0" lang="de-DE" sz="4800" b="0" i="0" u="none" strike="noStrike" kern="1350" cap="none" spc="0" normalizeH="0" baseline="0" noProof="0" dirty="0" err="1">
                <a:ln>
                  <a:noFill/>
                </a:ln>
                <a:solidFill>
                  <a:srgbClr val="1C3B5B"/>
                </a:solidFill>
                <a:effectLst/>
                <a:uLnTx/>
                <a:uFillTx/>
                <a:latin typeface="Poppins ExtraLight" panose="00000300000000000000" pitchFamily="2" charset="0"/>
                <a:cs typeface="Poppins ExtraLight" panose="00000300000000000000" pitchFamily="2" charset="0"/>
              </a:rPr>
              <a:t>Q</a:t>
            </a:r>
            <a:r>
              <a:rPr kumimoji="0" lang="de-DE" sz="4800" b="0" i="0" u="none" strike="noStrike" kern="1350" cap="none" spc="0" normalizeH="0" baseline="0" noProof="0" dirty="0">
                <a:ln>
                  <a:noFill/>
                </a:ln>
                <a:effectLst/>
                <a:uLnTx/>
                <a:uFillTx/>
                <a:latin typeface="Poppins ExtraLight" panose="00000300000000000000" pitchFamily="2" charset="0"/>
                <a:cs typeface="Poppins ExtraLight" panose="00000300000000000000" pitchFamily="2" charset="0"/>
              </a:rPr>
              <a:t> Display VXT</a:t>
            </a:r>
            <a:endParaRPr kumimoji="0" lang="de-DE" sz="4000" b="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Poppins ExtraLight" panose="00000300000000000000" pitchFamily="2" charset="0"/>
              <a:ea typeface="Calibri" panose="020F0502020204030204" pitchFamily="34" charset="0"/>
              <a:cs typeface="Poppins ExtraLight" panose="00000300000000000000" pitchFamily="2" charset="0"/>
            </a:endParaRPr>
          </a:p>
        </p:txBody>
      </p:sp>
      <p:sp>
        <p:nvSpPr>
          <p:cNvPr id="6" name="TextBox 31">
            <a:extLst>
              <a:ext uri="{FF2B5EF4-FFF2-40B4-BE49-F238E27FC236}">
                <a16:creationId xmlns:a16="http://schemas.microsoft.com/office/drawing/2014/main" id="{9A4241FE-CB04-6308-714E-72337B11F211}"/>
              </a:ext>
            </a:extLst>
          </p:cNvPr>
          <p:cNvSpPr txBox="1"/>
          <p:nvPr/>
        </p:nvSpPr>
        <p:spPr>
          <a:xfrm>
            <a:off x="4204355" y="6020507"/>
            <a:ext cx="6528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www.cleverq.</a:t>
            </a:r>
            <a:r>
              <a:rPr lang="en-US" sz="1200" u="sng" kern="135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de</a:t>
            </a:r>
            <a:r>
              <a:rPr kumimoji="0" lang="en-US" sz="1200" b="0" i="0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 | </a:t>
            </a:r>
            <a:r>
              <a:rPr kumimoji="0" lang="en-US" sz="1200" b="0" i="0" u="sng" strike="noStrike" kern="13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info@cleverq</a:t>
            </a:r>
            <a:r>
              <a:rPr kumimoji="0" lang="en-US" sz="1200" b="0" i="0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.</a:t>
            </a:r>
            <a:r>
              <a:rPr lang="en-US" sz="1200" u="sng" kern="135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de</a:t>
            </a:r>
            <a:r>
              <a:rPr kumimoji="0" lang="en-US" sz="1200" b="0" i="0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 | +49 (0)4327 25398 30</a:t>
            </a:r>
            <a:br>
              <a:rPr kumimoji="0" lang="en-US" sz="1200" b="0" i="0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kumimoji="0" lang="en-US" sz="1200" b="0" i="0" u="sng" strike="noStrike" kern="13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kumimoji="0" lang="en-US" sz="1200" b="0" i="0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kumimoji="0" lang="en-US" sz="1200" b="0" i="0" u="sng" strike="noStrike" kern="13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ist</a:t>
            </a:r>
            <a:r>
              <a:rPr kumimoji="0" lang="en-US" sz="1200" b="0" i="0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kumimoji="0" lang="en-US" sz="1200" b="0" i="0" u="sng" strike="noStrike" kern="13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eine</a:t>
            </a:r>
            <a:r>
              <a:rPr kumimoji="0" lang="en-US" sz="1200" b="0" i="0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 Marke der B.I.C. </a:t>
            </a:r>
            <a:r>
              <a:rPr lang="en-US" sz="1200" u="sng" kern="135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G</a:t>
            </a:r>
            <a:r>
              <a:rPr kumimoji="0" lang="en-US" sz="1200" b="0" i="0" u="sng" strike="noStrike" kern="13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mbH</a:t>
            </a:r>
            <a:r>
              <a:rPr kumimoji="0" lang="en-US" sz="1200" b="0" i="0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 | Am </a:t>
            </a:r>
            <a:r>
              <a:rPr kumimoji="0" lang="en-US" sz="1200" b="0" i="0" u="sng" strike="noStrike" kern="13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Farmböddel</a:t>
            </a:r>
            <a:r>
              <a:rPr kumimoji="0" lang="en-US" sz="1200" b="0" i="0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 7a | D- 24623 Großenaspe</a:t>
            </a:r>
            <a:endParaRPr kumimoji="0" lang="en-US" sz="1200" b="0" i="1" u="sng" strike="noStrike" kern="13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E060501-7F61-FECA-D370-301825F8DA9D}"/>
              </a:ext>
            </a:extLst>
          </p:cNvPr>
          <p:cNvSpPr txBox="1"/>
          <p:nvPr/>
        </p:nvSpPr>
        <p:spPr>
          <a:xfrm>
            <a:off x="400050" y="3970369"/>
            <a:ext cx="38043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dirty="0">
                <a:latin typeface="Poppins Light" panose="00000400000000000000" pitchFamily="2" charset="0"/>
                <a:cs typeface="Poppins Light" panose="00000400000000000000" pitchFamily="2" charset="0"/>
              </a:rPr>
              <a:t>Die smarte Komplettlösung für Digital Signage und Warteschlangenmanagement.</a:t>
            </a:r>
          </a:p>
        </p:txBody>
      </p:sp>
    </p:spTree>
    <p:extLst>
      <p:ext uri="{BB962C8B-B14F-4D97-AF65-F5344CB8AC3E}">
        <p14:creationId xmlns:p14="http://schemas.microsoft.com/office/powerpoint/2010/main" val="4048725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F686E6-8BCC-5876-6E09-5646D3C3B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 descr="Ein Bild, das Kleidung, Person, Im Haus, Computer enthält.&#10;&#10;KI-generierte Inhalte können fehlerhaft sein.">
            <a:extLst>
              <a:ext uri="{FF2B5EF4-FFF2-40B4-BE49-F238E27FC236}">
                <a16:creationId xmlns:a16="http://schemas.microsoft.com/office/drawing/2014/main" id="{1789F3DF-05A1-6746-B2E3-9BD1E1439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948" y="2356981"/>
            <a:ext cx="5035448" cy="319097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BB68E72-434C-D14C-00E0-D2DD2C1FEEBF}"/>
              </a:ext>
            </a:extLst>
          </p:cNvPr>
          <p:cNvSpPr txBox="1"/>
          <p:nvPr/>
        </p:nvSpPr>
        <p:spPr>
          <a:xfrm>
            <a:off x="523409" y="616187"/>
            <a:ext cx="7506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Von Screen-Management</a:t>
            </a:r>
            <a:b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</a:b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zu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 Flow-Management.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Graphic 11">
            <a:extLst>
              <a:ext uri="{FF2B5EF4-FFF2-40B4-BE49-F238E27FC236}">
                <a16:creationId xmlns:a16="http://schemas.microsoft.com/office/drawing/2014/main" id="{8716FAA7-1CCC-7C6C-E936-0D43D8FFC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48569" y="717798"/>
            <a:ext cx="772826" cy="204868"/>
          </a:xfrm>
          <a:prstGeom prst="rect">
            <a:avLst/>
          </a:prstGeom>
        </p:spPr>
      </p:pic>
      <p:pic>
        <p:nvPicPr>
          <p:cNvPr id="9" name="Grafik 8" descr="Ein Bild, das Schrift, Grafiken, Typografie, Grafikdesign enthält.&#10;&#10;KI-generierte Inhalte können fehlerhaft sein.">
            <a:extLst>
              <a:ext uri="{FF2B5EF4-FFF2-40B4-BE49-F238E27FC236}">
                <a16:creationId xmlns:a16="http://schemas.microsoft.com/office/drawing/2014/main" id="{2465F4C1-A9D2-0C74-3574-226C33B24F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2893" y="764966"/>
            <a:ext cx="719257" cy="11053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D3DE8D6-3213-0DC8-EF35-EB61FF0DFF98}"/>
              </a:ext>
            </a:extLst>
          </p:cNvPr>
          <p:cNvSpPr txBox="1"/>
          <p:nvPr/>
        </p:nvSpPr>
        <p:spPr>
          <a:xfrm>
            <a:off x="523409" y="2356981"/>
            <a:ext cx="4601041" cy="1904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1800"/>
              </a:spcAft>
              <a:defRPr/>
            </a:pPr>
            <a:r>
              <a:rPr lang="de-DE" sz="16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Mit dem </a:t>
            </a:r>
            <a:r>
              <a:rPr lang="de-DE" sz="1600" dirty="0" err="1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de-DE" sz="16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VXT Widget integrieren Sie Ihre Aufrufanzeigen direkt in die Samsung Digital Signage Umgebung, ganz ohne zusätzliche Hardware, separate Monitore oder komplexe Integrationen.</a:t>
            </a:r>
            <a:endParaRPr lang="en-US" sz="1600" dirty="0">
              <a:solidFill>
                <a:prstClr val="black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081E827-7DE9-3510-B1D2-309129C7E4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3216" y="4647413"/>
            <a:ext cx="2196283" cy="136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65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A7859B-100B-9B00-324C-68901C0C7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11">
            <a:extLst>
              <a:ext uri="{FF2B5EF4-FFF2-40B4-BE49-F238E27FC236}">
                <a16:creationId xmlns:a16="http://schemas.microsoft.com/office/drawing/2014/main" id="{BDB8C546-952E-513E-E853-4BE109552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8569" y="717798"/>
            <a:ext cx="772826" cy="204868"/>
          </a:xfrm>
          <a:prstGeom prst="rect">
            <a:avLst/>
          </a:prstGeom>
        </p:spPr>
      </p:pic>
      <p:pic>
        <p:nvPicPr>
          <p:cNvPr id="9" name="Grafik 8" descr="Ein Bild, das Schrift, Grafiken, Typografie, Grafikdesign enthält.&#10;&#10;KI-generierte Inhalte können fehlerhaft sein.">
            <a:extLst>
              <a:ext uri="{FF2B5EF4-FFF2-40B4-BE49-F238E27FC236}">
                <a16:creationId xmlns:a16="http://schemas.microsoft.com/office/drawing/2014/main" id="{AABF20C1-2D82-65F6-E74C-EFF8AC583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2893" y="764966"/>
            <a:ext cx="719257" cy="11053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0C88262-1FE8-055D-8125-9EB61B86B0AE}"/>
              </a:ext>
            </a:extLst>
          </p:cNvPr>
          <p:cNvSpPr txBox="1"/>
          <p:nvPr/>
        </p:nvSpPr>
        <p:spPr>
          <a:xfrm>
            <a:off x="523409" y="2356981"/>
            <a:ext cx="4848691" cy="2504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1800"/>
              </a:spcAft>
              <a:defRPr/>
            </a:pPr>
            <a:r>
              <a:rPr lang="de-DE" sz="16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Viele </a:t>
            </a:r>
            <a:r>
              <a:rPr lang="de-DE" sz="1600" dirty="0" err="1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Retailer</a:t>
            </a:r>
            <a:r>
              <a:rPr lang="de-DE" sz="16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setzen Samsung VXT vor allem für Produktwerbung, Promotion-Aktionen, Markenkommunikation und Preisangaben ein.</a:t>
            </a:r>
          </a:p>
          <a:p>
            <a:pPr lvl="0">
              <a:lnSpc>
                <a:spcPct val="150000"/>
              </a:lnSpc>
              <a:spcAft>
                <a:spcPts val="1800"/>
              </a:spcAft>
              <a:defRPr/>
            </a:pPr>
            <a:r>
              <a:rPr lang="de-DE" sz="16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Die Plattform fungiert dabei als zentrales System für Marketing-Content und In-Store-Messaging.</a:t>
            </a:r>
            <a:endParaRPr lang="en-US" sz="1600" dirty="0">
              <a:solidFill>
                <a:prstClr val="black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304A655-7E01-D7FA-2A58-8967635E1463}"/>
              </a:ext>
            </a:extLst>
          </p:cNvPr>
          <p:cNvSpPr txBox="1"/>
          <p:nvPr/>
        </p:nvSpPr>
        <p:spPr>
          <a:xfrm>
            <a:off x="523410" y="616187"/>
            <a:ext cx="62329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Der Use Case</a:t>
            </a:r>
            <a:b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</a:b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und warum er relevant ist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7" name="Grafik 26" descr="Ein Bild, das Text, Screenshot, Design, Ausstellung enthält.&#10;&#10;KI-generierte Inhalte können fehlerhaft sein.">
            <a:extLst>
              <a:ext uri="{FF2B5EF4-FFF2-40B4-BE49-F238E27FC236}">
                <a16:creationId xmlns:a16="http://schemas.microsoft.com/office/drawing/2014/main" id="{111F772A-9514-AF63-D41D-61F9915308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6400" y="1630361"/>
            <a:ext cx="4716019" cy="398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46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8130F3-A633-19DA-D399-6A141A970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11">
            <a:extLst>
              <a:ext uri="{FF2B5EF4-FFF2-40B4-BE49-F238E27FC236}">
                <a16:creationId xmlns:a16="http://schemas.microsoft.com/office/drawing/2014/main" id="{BFF4BEEA-EEF0-9331-D419-02593CA60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48569" y="717798"/>
            <a:ext cx="772826" cy="204868"/>
          </a:xfrm>
          <a:prstGeom prst="rect">
            <a:avLst/>
          </a:prstGeom>
        </p:spPr>
      </p:pic>
      <p:pic>
        <p:nvPicPr>
          <p:cNvPr id="9" name="Grafik 8" descr="Ein Bild, das Schrift, Grafiken, Typografie, Grafikdesign enthält.&#10;&#10;KI-generierte Inhalte können fehlerhaft sein.">
            <a:extLst>
              <a:ext uri="{FF2B5EF4-FFF2-40B4-BE49-F238E27FC236}">
                <a16:creationId xmlns:a16="http://schemas.microsoft.com/office/drawing/2014/main" id="{CEAF7D9A-224A-B8B9-EA88-DA3CA7B41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2893" y="764966"/>
            <a:ext cx="719257" cy="11053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EAA9839-BF0D-CC12-4BD2-9D132560AE79}"/>
              </a:ext>
            </a:extLst>
          </p:cNvPr>
          <p:cNvSpPr txBox="1"/>
          <p:nvPr/>
        </p:nvSpPr>
        <p:spPr>
          <a:xfrm>
            <a:off x="523410" y="2356981"/>
            <a:ext cx="5163015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1800"/>
              </a:spcAft>
              <a:defRPr/>
            </a:pPr>
            <a:r>
              <a:rPr lang="de-DE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Sobald Kunden aufgerufen werden, verlässt das Erlebnis häufig die bestehende Display Struktur. Oft gibt es entweder ein separates Aufrufsystem oder gar kein strukturiertes System.</a:t>
            </a:r>
            <a:b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</a:br>
            <a:endParaRPr lang="en-US" sz="16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Eigenständige Aufrufsysteme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Zusätzliche Hardware und Integrationsaufwand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Medienbruch zwischen Werbung und Serviceprozess</a:t>
            </a:r>
            <a:endParaRPr lang="en-US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96799ED8-96A6-CE54-EDAD-5CACC0C0A314}"/>
              </a:ext>
            </a:extLst>
          </p:cNvPr>
          <p:cNvSpPr txBox="1"/>
          <p:nvPr/>
        </p:nvSpPr>
        <p:spPr>
          <a:xfrm>
            <a:off x="523410" y="616187"/>
            <a:ext cx="6232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de-DE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Doch was geschieht im Moment des Aufrufs?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DFB6F0A-EADB-2B33-0B2F-F620F7879A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7027" y="2583637"/>
            <a:ext cx="4614263" cy="262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45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FB380F-AC6E-AABD-167F-8B1D9BAC8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11">
            <a:extLst>
              <a:ext uri="{FF2B5EF4-FFF2-40B4-BE49-F238E27FC236}">
                <a16:creationId xmlns:a16="http://schemas.microsoft.com/office/drawing/2014/main" id="{827EFF7E-0F4C-D6EB-6D4A-DA5BC4891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48569" y="717798"/>
            <a:ext cx="772826" cy="204868"/>
          </a:xfrm>
          <a:prstGeom prst="rect">
            <a:avLst/>
          </a:prstGeom>
        </p:spPr>
      </p:pic>
      <p:pic>
        <p:nvPicPr>
          <p:cNvPr id="9" name="Grafik 8" descr="Ein Bild, das Schrift, Grafiken, Typografie, Grafikdesign enthält.&#10;&#10;KI-generierte Inhalte können fehlerhaft sein.">
            <a:extLst>
              <a:ext uri="{FF2B5EF4-FFF2-40B4-BE49-F238E27FC236}">
                <a16:creationId xmlns:a16="http://schemas.microsoft.com/office/drawing/2014/main" id="{863EFB56-FA82-9AAC-FF4C-C6F70A26FC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2893" y="764966"/>
            <a:ext cx="719257" cy="11053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37DE635-A0F9-CA9E-1EB7-9D131550020B}"/>
              </a:ext>
            </a:extLst>
          </p:cNvPr>
          <p:cNvSpPr txBox="1"/>
          <p:nvPr/>
        </p:nvSpPr>
        <p:spPr>
          <a:xfrm>
            <a:off x="523410" y="616187"/>
            <a:ext cx="62329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Die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Lösung</a:t>
            </a:r>
            <a:b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</a:b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cleverQ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Display VXT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0D22D6F-ECDA-44D2-900C-C1D806213811}"/>
              </a:ext>
            </a:extLst>
          </p:cNvPr>
          <p:cNvSpPr txBox="1"/>
          <p:nvPr/>
        </p:nvSpPr>
        <p:spPr>
          <a:xfrm>
            <a:off x="523410" y="2356981"/>
            <a:ext cx="3728079" cy="2134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1800"/>
              </a:spcAft>
              <a:defRPr/>
            </a:pP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Das </a:t>
            </a:r>
            <a:r>
              <a:rPr lang="en-US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 Widget </a:t>
            </a:r>
            <a:r>
              <a:rPr lang="en-US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ist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nahtlos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 in Samsung VXT </a:t>
            </a:r>
            <a:r>
              <a:rPr lang="en-US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integriert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.</a:t>
            </a:r>
          </a:p>
          <a:p>
            <a:pPr lvl="0">
              <a:lnSpc>
                <a:spcPct val="150000"/>
              </a:lnSpc>
              <a:spcAft>
                <a:spcPts val="1800"/>
              </a:spcAft>
              <a:defRPr/>
            </a:pP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Es </a:t>
            </a:r>
            <a:r>
              <a:rPr lang="en-US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bietet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maximale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Flexibilität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 und </a:t>
            </a:r>
            <a:r>
              <a:rPr lang="en-US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zentrale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Kontrolle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 via </a:t>
            </a:r>
            <a:r>
              <a:rPr lang="en-US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Ihrer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 Subscription.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4F02728-B2E3-EA88-1A9C-9093F2C8E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7197" y="1941389"/>
            <a:ext cx="6209795" cy="353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11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C8E9DF-7CC9-66F9-6779-EF95B2BDF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11">
            <a:extLst>
              <a:ext uri="{FF2B5EF4-FFF2-40B4-BE49-F238E27FC236}">
                <a16:creationId xmlns:a16="http://schemas.microsoft.com/office/drawing/2014/main" id="{1616873E-5973-406B-1908-FD8BF2EA2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48569" y="717798"/>
            <a:ext cx="772826" cy="204868"/>
          </a:xfrm>
          <a:prstGeom prst="rect">
            <a:avLst/>
          </a:prstGeom>
        </p:spPr>
      </p:pic>
      <p:pic>
        <p:nvPicPr>
          <p:cNvPr id="9" name="Grafik 8" descr="Ein Bild, das Schrift, Grafiken, Typografie, Grafikdesign enthält.&#10;&#10;KI-generierte Inhalte können fehlerhaft sein.">
            <a:extLst>
              <a:ext uri="{FF2B5EF4-FFF2-40B4-BE49-F238E27FC236}">
                <a16:creationId xmlns:a16="http://schemas.microsoft.com/office/drawing/2014/main" id="{7F8C42D6-3A26-06EA-4338-689F0A7E7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2893" y="764966"/>
            <a:ext cx="719257" cy="11053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C7E9B54-70D5-8569-FB04-F21E5DABED7E}"/>
              </a:ext>
            </a:extLst>
          </p:cNvPr>
          <p:cNvSpPr txBox="1"/>
          <p:nvPr/>
        </p:nvSpPr>
        <p:spPr>
          <a:xfrm>
            <a:off x="523410" y="616187"/>
            <a:ext cx="62329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Die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Lösung</a:t>
            </a:r>
            <a:b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</a:b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cleverQ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Display VXT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981C77-8DDD-A36D-195E-40E010304A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4849" y="2290651"/>
            <a:ext cx="10056546" cy="370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78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C172B4-4F0C-07A6-2094-9F9EF376E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11">
            <a:extLst>
              <a:ext uri="{FF2B5EF4-FFF2-40B4-BE49-F238E27FC236}">
                <a16:creationId xmlns:a16="http://schemas.microsoft.com/office/drawing/2014/main" id="{62FB3A4C-AF54-4D8D-E49B-4D297C404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48569" y="717798"/>
            <a:ext cx="772826" cy="204868"/>
          </a:xfrm>
          <a:prstGeom prst="rect">
            <a:avLst/>
          </a:prstGeom>
        </p:spPr>
      </p:pic>
      <p:pic>
        <p:nvPicPr>
          <p:cNvPr id="9" name="Grafik 8" descr="Ein Bild, das Schrift, Grafiken, Typografie, Grafikdesign enthält.&#10;&#10;KI-generierte Inhalte können fehlerhaft sein.">
            <a:extLst>
              <a:ext uri="{FF2B5EF4-FFF2-40B4-BE49-F238E27FC236}">
                <a16:creationId xmlns:a16="http://schemas.microsoft.com/office/drawing/2014/main" id="{B8B50363-A8C5-EB4D-5620-5A5482FFB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2893" y="764966"/>
            <a:ext cx="719257" cy="11053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933DE24-EFAD-1590-00AD-DB9CE35D2032}"/>
              </a:ext>
            </a:extLst>
          </p:cNvPr>
          <p:cNvSpPr txBox="1"/>
          <p:nvPr/>
        </p:nvSpPr>
        <p:spPr>
          <a:xfrm>
            <a:off x="523410" y="2356981"/>
            <a:ext cx="4991565" cy="3242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1800"/>
              </a:spcAft>
              <a:defRPr/>
            </a:pP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Vor </a:t>
            </a:r>
            <a:r>
              <a:rPr lang="en-US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allem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im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 Retail- und </a:t>
            </a:r>
            <a:r>
              <a:rPr lang="en-US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Telekommunikationsumfeld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entsteht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ein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signifikanter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Mehrwert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. Die </a:t>
            </a:r>
            <a:r>
              <a:rPr lang="en-US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Verbindung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 von Marketing und </a:t>
            </a:r>
            <a:r>
              <a:rPr lang="en-US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gesteuertem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Kundenfluss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erhöht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 die operative </a:t>
            </a:r>
            <a:r>
              <a:rPr lang="en-US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Effizienz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 und </a:t>
            </a:r>
            <a:r>
              <a:rPr lang="en-US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optimiert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 die Customer Experience.</a:t>
            </a:r>
          </a:p>
          <a:p>
            <a:pPr lvl="0">
              <a:lnSpc>
                <a:spcPct val="150000"/>
              </a:lnSpc>
              <a:spcAft>
                <a:spcPts val="1800"/>
              </a:spcAft>
              <a:defRPr/>
            </a:pPr>
            <a:r>
              <a:rPr lang="en-US" sz="1400" dirty="0" err="1">
                <a:latin typeface="Poppins SemiBold" panose="00000700000000000000" pitchFamily="2" charset="0"/>
                <a:cs typeface="Poppins SemiBold" panose="00000700000000000000" pitchFamily="2" charset="0"/>
              </a:rPr>
              <a:t>Einzelhandel</a:t>
            </a:r>
            <a:r>
              <a:rPr lang="en-US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| </a:t>
            </a:r>
            <a:r>
              <a:rPr lang="en-US" sz="14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Telekom-Shops</a:t>
            </a:r>
            <a:r>
              <a:rPr lang="en-US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| Banken | </a:t>
            </a:r>
            <a:r>
              <a:rPr lang="en-US" sz="14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Apotheken</a:t>
            </a:r>
            <a:r>
              <a:rPr lang="en-US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 </a:t>
            </a:r>
            <a:r>
              <a:rPr lang="en-US" sz="14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Behörden</a:t>
            </a:r>
            <a:r>
              <a:rPr lang="en-US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| </a:t>
            </a:r>
            <a:r>
              <a:rPr lang="en-US" sz="14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Servicecenter</a:t>
            </a:r>
            <a:endParaRPr lang="en-US" sz="12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C95A9F8-EDF3-5950-E51D-BE6A92BAF080}"/>
              </a:ext>
            </a:extLst>
          </p:cNvPr>
          <p:cNvSpPr txBox="1"/>
          <p:nvPr/>
        </p:nvSpPr>
        <p:spPr>
          <a:xfrm>
            <a:off x="523410" y="616187"/>
            <a:ext cx="62329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Typische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Branchen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4" name="Grafik 13" descr="Ein Bild, das Text, Menschliches Gesicht, Im Haus, Job enthält.&#10;&#10;KI-generierte Inhalte können fehlerhaft sein.">
            <a:extLst>
              <a:ext uri="{FF2B5EF4-FFF2-40B4-BE49-F238E27FC236}">
                <a16:creationId xmlns:a16="http://schemas.microsoft.com/office/drawing/2014/main" id="{55379D02-B717-8742-B56B-ABFFE5EF1A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5973" y="2356980"/>
            <a:ext cx="4695422" cy="313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550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3CF8CE-52EA-EB10-C53A-D49964375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>
            <a:extLst>
              <a:ext uri="{FF2B5EF4-FFF2-40B4-BE49-F238E27FC236}">
                <a16:creationId xmlns:a16="http://schemas.microsoft.com/office/drawing/2014/main" id="{D40BFB14-C4C5-AE61-B538-16847A309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948" y="3536405"/>
            <a:ext cx="4430299" cy="2746868"/>
          </a:xfrm>
          <a:prstGeom prst="rect">
            <a:avLst/>
          </a:prstGeom>
        </p:spPr>
      </p:pic>
      <p:pic>
        <p:nvPicPr>
          <p:cNvPr id="6" name="Graphic 11">
            <a:extLst>
              <a:ext uri="{FF2B5EF4-FFF2-40B4-BE49-F238E27FC236}">
                <a16:creationId xmlns:a16="http://schemas.microsoft.com/office/drawing/2014/main" id="{7C50F8E2-C1B5-FE3E-31A3-381372777B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48569" y="717798"/>
            <a:ext cx="772826" cy="204868"/>
          </a:xfrm>
          <a:prstGeom prst="rect">
            <a:avLst/>
          </a:prstGeom>
        </p:spPr>
      </p:pic>
      <p:pic>
        <p:nvPicPr>
          <p:cNvPr id="9" name="Grafik 8" descr="Ein Bild, das Schrift, Grafiken, Typografie, Grafikdesign enthält.&#10;&#10;KI-generierte Inhalte können fehlerhaft sein.">
            <a:extLst>
              <a:ext uri="{FF2B5EF4-FFF2-40B4-BE49-F238E27FC236}">
                <a16:creationId xmlns:a16="http://schemas.microsoft.com/office/drawing/2014/main" id="{297C780C-075C-62FF-6FA8-165A13A96C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2893" y="764966"/>
            <a:ext cx="719257" cy="11053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A4903EC-7D89-B475-6A22-4DBEF7A704A9}"/>
              </a:ext>
            </a:extLst>
          </p:cNvPr>
          <p:cNvSpPr txBox="1"/>
          <p:nvPr/>
        </p:nvSpPr>
        <p:spPr>
          <a:xfrm>
            <a:off x="523410" y="2356981"/>
            <a:ext cx="4324815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Keine zusätzliche Aufrufhardware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Durchgängiges Kundenerlebnis ohne Medienbruch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Zentrale Verwaltung aller Inhalte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Maximale Auslastung bestehender Screens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Aufgewertetes Einkaufserlebnis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Verkürzte subjektive Wartezeit</a:t>
            </a:r>
            <a:endParaRPr lang="en-US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46B4E24-BB0A-B3FA-DCBE-66756BCC28F7}"/>
              </a:ext>
            </a:extLst>
          </p:cNvPr>
          <p:cNvSpPr txBox="1"/>
          <p:nvPr/>
        </p:nvSpPr>
        <p:spPr>
          <a:xfrm>
            <a:off x="523410" y="616187"/>
            <a:ext cx="62329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Der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Mehrwert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Grafik 2" descr="Ein Bild, das Text, Elektronisches Gerät, Fernsehen, Anzeigegerät enthält.&#10;&#10;KI-generierte Inhalte können fehlerhaft sein.">
            <a:extLst>
              <a:ext uri="{FF2B5EF4-FFF2-40B4-BE49-F238E27FC236}">
                <a16:creationId xmlns:a16="http://schemas.microsoft.com/office/drawing/2014/main" id="{845ECC9C-7E7A-151C-182B-3F85ED3785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2616" y="1703186"/>
            <a:ext cx="2105806" cy="130759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101A285-E415-C667-E2BA-D48A06A24B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4975" y="1703186"/>
            <a:ext cx="2108952" cy="1307589"/>
          </a:xfrm>
          <a:prstGeom prst="rect">
            <a:avLst/>
          </a:prstGeom>
        </p:spPr>
      </p:pic>
      <p:pic>
        <p:nvPicPr>
          <p:cNvPr id="11" name="Grafik 10" descr="Schließen mit einfarbiger Füllung">
            <a:extLst>
              <a:ext uri="{FF2B5EF4-FFF2-40B4-BE49-F238E27FC236}">
                <a16:creationId xmlns:a16="http://schemas.microsoft.com/office/drawing/2014/main" id="{6057AC2A-94D6-D140-4103-2CBBBA99F8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36048" y="1441508"/>
            <a:ext cx="594448" cy="594448"/>
          </a:xfrm>
          <a:prstGeom prst="rect">
            <a:avLst/>
          </a:prstGeom>
        </p:spPr>
      </p:pic>
      <p:pic>
        <p:nvPicPr>
          <p:cNvPr id="20" name="Grafik 19" descr="Ein Bild, das Kreis, Symbol, Farbigkeit, Grafiken enthält.&#10;&#10;KI-generierte Inhalte können fehlerhaft sein.">
            <a:extLst>
              <a:ext uri="{FF2B5EF4-FFF2-40B4-BE49-F238E27FC236}">
                <a16:creationId xmlns:a16="http://schemas.microsoft.com/office/drawing/2014/main" id="{2A35FEF9-4DDC-8E3C-7130-1AD0226875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59734" y="3321595"/>
            <a:ext cx="553999" cy="55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15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4ED158-4240-0693-5F96-64F5BE259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11">
            <a:extLst>
              <a:ext uri="{FF2B5EF4-FFF2-40B4-BE49-F238E27FC236}">
                <a16:creationId xmlns:a16="http://schemas.microsoft.com/office/drawing/2014/main" id="{11CAC910-3040-B39D-CE56-A46225141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48569" y="717798"/>
            <a:ext cx="772826" cy="204868"/>
          </a:xfrm>
          <a:prstGeom prst="rect">
            <a:avLst/>
          </a:prstGeom>
        </p:spPr>
      </p:pic>
      <p:pic>
        <p:nvPicPr>
          <p:cNvPr id="9" name="Grafik 8" descr="Ein Bild, das Schrift, Grafiken, Typografie, Grafikdesign enthält.&#10;&#10;KI-generierte Inhalte können fehlerhaft sein.">
            <a:extLst>
              <a:ext uri="{FF2B5EF4-FFF2-40B4-BE49-F238E27FC236}">
                <a16:creationId xmlns:a16="http://schemas.microsoft.com/office/drawing/2014/main" id="{9F4EB108-E753-7EB1-6EE8-19CE0BD2EC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2893" y="764966"/>
            <a:ext cx="719257" cy="11053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58298BF-B303-8652-4174-D7882C5979F3}"/>
              </a:ext>
            </a:extLst>
          </p:cNvPr>
          <p:cNvSpPr txBox="1"/>
          <p:nvPr/>
        </p:nvSpPr>
        <p:spPr>
          <a:xfrm>
            <a:off x="523410" y="1918214"/>
            <a:ext cx="5772615" cy="4166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  <a:defRPr/>
            </a:pPr>
            <a:r>
              <a:rPr lang="de-DE" sz="16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Voraussetzungen für die Nutzung des Widgets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Samsung VXT </a:t>
            </a:r>
            <a:r>
              <a:rPr lang="en-US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Lizenz</a:t>
            </a:r>
            <a:endParaRPr lang="en-US" sz="16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 Subscription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 Display VXT Widget Add-on</a:t>
            </a:r>
            <a:b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</a:br>
            <a:endParaRPr lang="en-US" sz="16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lvl="0">
              <a:spcAft>
                <a:spcPts val="1800"/>
              </a:spcAft>
              <a:defRPr/>
            </a:pPr>
            <a:r>
              <a:rPr lang="en-US" sz="16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Special Offer</a:t>
            </a:r>
          </a:p>
          <a:p>
            <a:pPr lvl="0">
              <a:lnSpc>
                <a:spcPct val="150000"/>
              </a:lnSpc>
              <a:spcAft>
                <a:spcPts val="1800"/>
              </a:spcAft>
              <a:defRPr/>
            </a:pPr>
            <a:r>
              <a:rPr lang="de-DE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Kunden, die das VXT Widget buchen, erhalten einen exklusiven VXT Rabatt auf ihre </a:t>
            </a:r>
            <a:r>
              <a:rPr lang="de-DE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de-DE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de-DE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Subscription</a:t>
            </a:r>
            <a:r>
              <a:rPr lang="de-DE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. Damit ist die Integration nicht nur funktional nahtlos, sondern auch wirtschaftlich besonders attraktiv.</a:t>
            </a:r>
            <a:endParaRPr lang="en-US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EC8727D-D2C5-2DB5-A271-85440239AF51}"/>
              </a:ext>
            </a:extLst>
          </p:cNvPr>
          <p:cNvSpPr txBox="1"/>
          <p:nvPr/>
        </p:nvSpPr>
        <p:spPr>
          <a:xfrm>
            <a:off x="523410" y="616187"/>
            <a:ext cx="62329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Lizenzmodell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538C2EC6-BAB7-ADF1-9B1E-5D9B20E4E432}"/>
              </a:ext>
            </a:extLst>
          </p:cNvPr>
          <p:cNvGrpSpPr/>
          <p:nvPr/>
        </p:nvGrpSpPr>
        <p:grpSpPr>
          <a:xfrm>
            <a:off x="7051675" y="1657350"/>
            <a:ext cx="3540125" cy="3162300"/>
            <a:chOff x="7051675" y="1657350"/>
            <a:chExt cx="3540125" cy="3162300"/>
          </a:xfrm>
        </p:grpSpPr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1A4BEE23-4275-16A4-E9C7-8F069574E706}"/>
                </a:ext>
              </a:extLst>
            </p:cNvPr>
            <p:cNvSpPr/>
            <p:nvPr/>
          </p:nvSpPr>
          <p:spPr>
            <a:xfrm>
              <a:off x="8077200" y="1657350"/>
              <a:ext cx="1390650" cy="1390650"/>
            </a:xfrm>
            <a:prstGeom prst="ellipse">
              <a:avLst/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0BF736A0-4401-BDEB-E23F-989A5C09F8B7}"/>
                </a:ext>
              </a:extLst>
            </p:cNvPr>
            <p:cNvSpPr/>
            <p:nvPr/>
          </p:nvSpPr>
          <p:spPr>
            <a:xfrm>
              <a:off x="9201150" y="3429000"/>
              <a:ext cx="1390650" cy="139065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rgbClr val="1C3B5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2EC6D0C3-0EF6-49FD-D806-C0D1B695A99B}"/>
                </a:ext>
              </a:extLst>
            </p:cNvPr>
            <p:cNvSpPr/>
            <p:nvPr/>
          </p:nvSpPr>
          <p:spPr>
            <a:xfrm>
              <a:off x="7051675" y="3429000"/>
              <a:ext cx="1390650" cy="139065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rgbClr val="1C3B5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Graphic 11">
              <a:extLst>
                <a:ext uri="{FF2B5EF4-FFF2-40B4-BE49-F238E27FC236}">
                  <a16:creationId xmlns:a16="http://schemas.microsoft.com/office/drawing/2014/main" id="{86AD63A1-169C-BC92-5F71-B922EEE81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332119" y="3970301"/>
              <a:ext cx="1162050" cy="308048"/>
            </a:xfrm>
            <a:prstGeom prst="rect">
              <a:avLst/>
            </a:prstGeom>
          </p:spPr>
        </p:pic>
        <p:pic>
          <p:nvPicPr>
            <p:cNvPr id="13" name="Grafik 12" descr="Ein Bild, das Schrift, weiß, Grafiken, Logo enthält.&#10;&#10;KI-generierte Inhalte können fehlerhaft sein.">
              <a:extLst>
                <a:ext uri="{FF2B5EF4-FFF2-40B4-BE49-F238E27FC236}">
                  <a16:creationId xmlns:a16="http://schemas.microsoft.com/office/drawing/2014/main" id="{F4559EAC-E7DC-72D3-BEF6-2233AC473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063212"/>
              <a:ext cx="1085850" cy="570072"/>
            </a:xfrm>
            <a:prstGeom prst="rect">
              <a:avLst/>
            </a:prstGeom>
          </p:spPr>
        </p:pic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B6199469-8712-F143-31DD-E6D96A8AB3F2}"/>
                </a:ext>
              </a:extLst>
            </p:cNvPr>
            <p:cNvGrpSpPr/>
            <p:nvPr/>
          </p:nvGrpSpPr>
          <p:grpSpPr>
            <a:xfrm>
              <a:off x="7132240" y="4001349"/>
              <a:ext cx="1310085" cy="277000"/>
              <a:chOff x="7132240" y="3896187"/>
              <a:chExt cx="1310085" cy="277000"/>
            </a:xfrm>
          </p:grpSpPr>
          <p:pic>
            <p:nvPicPr>
              <p:cNvPr id="14" name="Graphic 11">
                <a:extLst>
                  <a:ext uri="{FF2B5EF4-FFF2-40B4-BE49-F238E27FC236}">
                    <a16:creationId xmlns:a16="http://schemas.microsoft.com/office/drawing/2014/main" id="{E7B668F1-E2B5-986A-2C43-9271CD3CD1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t="10080" r="80601"/>
              <a:stretch>
                <a:fillRect/>
              </a:stretch>
            </p:blipFill>
            <p:spPr>
              <a:xfrm>
                <a:off x="7132240" y="3896188"/>
                <a:ext cx="225425" cy="276999"/>
              </a:xfrm>
              <a:prstGeom prst="rect">
                <a:avLst/>
              </a:prstGeom>
            </p:spPr>
          </p:pic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1F7B442C-219B-9A71-A9A8-1DB34948628D}"/>
                  </a:ext>
                </a:extLst>
              </p:cNvPr>
              <p:cNvSpPr txBox="1"/>
              <p:nvPr/>
            </p:nvSpPr>
            <p:spPr>
              <a:xfrm>
                <a:off x="7209631" y="3896187"/>
                <a:ext cx="1232694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>
                    <a:latin typeface="Poppins SemiBold" panose="00000700000000000000" pitchFamily="2" charset="0"/>
                    <a:cs typeface="Poppins SemiBold" panose="00000700000000000000" pitchFamily="2" charset="0"/>
                  </a:rPr>
                  <a:t>Display VXT </a:t>
                </a:r>
                <a:endParaRPr lang="de-DE" sz="1200" dirty="0">
                  <a:latin typeface="Poppins SemiBold" panose="00000700000000000000" pitchFamily="2" charset="0"/>
                  <a:cs typeface="Poppins SemiBold" panose="00000700000000000000" pitchFamily="2" charset="0"/>
                </a:endParaRPr>
              </a:p>
            </p:txBody>
          </p:sp>
        </p:grpSp>
        <p:pic>
          <p:nvPicPr>
            <p:cNvPr id="23" name="Grafik 22" descr="Ein Bild, das Kreis enthält.&#10;&#10;KI-generierte Inhalte können fehlerhaft sein.">
              <a:extLst>
                <a:ext uri="{FF2B5EF4-FFF2-40B4-BE49-F238E27FC236}">
                  <a16:creationId xmlns:a16="http://schemas.microsoft.com/office/drawing/2014/main" id="{D2771FA2-D8E2-D836-A068-006F06F55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44211" y="3261413"/>
              <a:ext cx="555054" cy="5735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7303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351</Words>
  <Application>Microsoft Office PowerPoint</Application>
  <PresentationFormat>Breitbild</PresentationFormat>
  <Paragraphs>41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9" baseType="lpstr">
      <vt:lpstr>Poppins Light</vt:lpstr>
      <vt:lpstr>Calibri Light</vt:lpstr>
      <vt:lpstr>Poppins SemiBold</vt:lpstr>
      <vt:lpstr>Poppins ExtraLight</vt:lpstr>
      <vt:lpstr>Poppins</vt:lpstr>
      <vt:lpstr>Arial</vt:lpstr>
      <vt:lpstr>Calibri</vt:lpstr>
      <vt:lpstr>1_Office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Walter Majewski</dc:creator>
  <cp:lastModifiedBy>Walter Majewski</cp:lastModifiedBy>
  <cp:revision>294</cp:revision>
  <dcterms:created xsi:type="dcterms:W3CDTF">2021-02-15T08:58:26Z</dcterms:created>
  <dcterms:modified xsi:type="dcterms:W3CDTF">2026-02-16T18:20:06Z</dcterms:modified>
</cp:coreProperties>
</file>