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sldIdLst>
    <p:sldId id="394" r:id="rId2"/>
    <p:sldId id="396" r:id="rId3"/>
    <p:sldId id="412" r:id="rId4"/>
    <p:sldId id="413" r:id="rId5"/>
    <p:sldId id="416" r:id="rId6"/>
    <p:sldId id="417" r:id="rId7"/>
    <p:sldId id="404" r:id="rId8"/>
    <p:sldId id="371" r:id="rId9"/>
    <p:sldId id="419" r:id="rId10"/>
    <p:sldId id="414" r:id="rId11"/>
    <p:sldId id="420" r:id="rId12"/>
    <p:sldId id="422" r:id="rId13"/>
    <p:sldId id="421" r:id="rId14"/>
    <p:sldId id="424" r:id="rId15"/>
    <p:sldId id="426" r:id="rId16"/>
  </p:sldIdLst>
  <p:sldSz cx="12192000" cy="6858000"/>
  <p:notesSz cx="6858000" cy="9144000"/>
  <p:embeddedFontLst>
    <p:embeddedFont>
      <p:font typeface="Poppins" panose="00000500000000000000" pitchFamily="2" charset="0"/>
      <p:regular r:id="rId18"/>
      <p:bold r:id="rId19"/>
      <p:italic r:id="rId20"/>
      <p:boldItalic r:id="rId21"/>
    </p:embeddedFont>
    <p:embeddedFont>
      <p:font typeface="Poppins ExtraBold" panose="00000900000000000000" pitchFamily="2" charset="0"/>
      <p:bold r:id="rId22"/>
      <p:boldItalic r:id="rId23"/>
    </p:embeddedFont>
    <p:embeddedFont>
      <p:font typeface="Poppins Light" panose="00000400000000000000" pitchFamily="2" charset="0"/>
      <p:regular r:id="rId24"/>
      <p:italic r:id="rId25"/>
    </p:embeddedFont>
    <p:embeddedFont>
      <p:font typeface="Poppins SemiBold" panose="00000700000000000000" pitchFamily="2" charset="0"/>
      <p:bold r:id="rId26"/>
      <p:boldItalic r:id="rId2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4271"/>
    <a:srgbClr val="212938"/>
    <a:srgbClr val="1E415A"/>
    <a:srgbClr val="F2F5F8"/>
    <a:srgbClr val="257FC2"/>
    <a:srgbClr val="1C3B5B"/>
    <a:srgbClr val="2E3B42"/>
    <a:srgbClr val="000000"/>
    <a:srgbClr val="5388D5"/>
    <a:srgbClr val="3D7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100" y="4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1D14E-7DC1-4EA1-96E4-C66C20CDBEF2}" type="datetimeFigureOut">
              <a:rPr lang="de-DE" smtClean="0"/>
              <a:t>27.05.2026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83504-CCDE-447E-B8D0-49110AC0C2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760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C06CF9-66AF-4C8C-8F70-8872B7D47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0881FBF-6181-4EEF-B89C-209EE21C02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84EBD1-1212-4F76-BBA6-1562A592D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27.05.2026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0B883F-F7EB-431E-A075-7CD9AC3E8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C86E06-4EA7-4EA8-9C06-445BBBA95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702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B68AF3-0B0D-4F73-B693-4F5EF42F2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1E2E347-A4D0-4AC1-96BB-E4384CB82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D2FDA8-A054-4183-B8B2-91A8ED3BF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27.05.2026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3ECF99-834E-486A-A8E0-A0569A1F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944269-D590-405D-A0ED-94E889BA6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494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CD658C3-61C8-4848-9060-B606C48ABA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C1CEEE3-31DC-495A-8EFB-C85A03BD4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52FDA2-0CF8-4DC1-B527-6B297478B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27.05.2026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68D2A4-59D3-4382-9653-0CC79043A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29D1F9-BB3F-43B8-AFE9-C8D3B6DC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67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0AD928-9ADA-4D96-84C9-82BFFCFDC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EA2C8A-B7AE-4EFB-8CDF-65B334DC5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2CE092-87EF-4B16-B0CD-E3DA61C2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27.05.2026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73FC3C-92C8-435D-88D1-2B983931B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3DDDB9-A499-4262-9410-EB808BE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858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6F18F1-F4C9-472D-A50A-532A4B1F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32BC02-0638-46F5-8DEB-9DD2998D3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E0A4C4-9FF0-46FC-A2FD-A669196B4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27.05.2026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306C11-E1AD-4A62-A983-A44A9A864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BC90F5-30EC-40AA-AC5E-DC18BC8D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790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2DD343-EB72-4DC3-BB04-C05C4CBCF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7F19BF-A43D-4F7C-B429-92246A017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273FD1-6F76-4ACC-AB03-A3F8B254A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108204-2505-43C9-9D4E-78BA6C3D7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27.05.2026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3514AC-93EE-4068-B1F0-EF32CF2BA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D2868A-48F1-4B5A-AB23-565A208CA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165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A4BEB9-590A-41EA-8F79-33F3DE742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BF1481-12C0-43A2-8348-2BAA2ECBA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747134B-9D44-4A79-BFB4-23727F483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AA57034-9436-45D4-A6DF-3C080E9E75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603D368-D9B8-493A-83AB-1CA14B2726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E05A0D4-9D88-4191-AEA4-ACA60AC42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27.05.2026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9FB7E56-E454-4D2D-B701-85EE5FD84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766E596-DF3E-46BB-BB9E-CC79EA60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699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BBBD52-CD3C-4D72-8047-576BC9AE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FE4D69A-9C08-48D1-8224-89948983D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27.05.2026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F6B4BD7-FD77-4680-9F7F-A7721107F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B50984-6C85-4B29-AD51-7B5D1C107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6032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A45028A-A50F-48E5-A93F-784C47586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27.05.2026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9B054C-3343-4D74-ACE6-7B1EB6E6A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A9E96C-58E7-4D3B-957E-071D712C0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271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B3E557-94DE-41ED-80F8-A9C1134F1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73BD39-0D5E-4176-8C88-61844CD7B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36991DA-353D-4703-B6F1-8949A7B86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73B51C6-01DF-4CC5-88C7-D3F707C6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27.05.2026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011546-F889-4A3D-8F58-B4043F0A0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77EA61F-845A-4533-8496-AF37A012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7183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A0C9C5-CA77-4937-A151-A38B45A0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9B04C9C-86DC-48FD-A67D-607D97DCF5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6E7494-A3F6-4493-A3FD-04BED23B8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5946A8-A506-4656-A9A0-34DAEC7ED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27.05.2026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258C94-9FA1-4F13-BD96-E22D06AB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E2832F-8370-48AF-AD57-48859246B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6401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61AA"/>
            </a:gs>
            <a:gs pos="100000">
              <a:srgbClr val="004D8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3C9707F-7C9D-48AF-9A22-C419B47F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03D0D37-A68C-4736-8036-D4EAFB23F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6A94AD-9CFC-465E-ABC2-E0E9419081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D8A40-847B-433E-9A0E-DB43C2920DC3}" type="datetimeFigureOut">
              <a:rPr lang="de-DE" smtClean="0"/>
              <a:t>27.05.2026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3C02BC-1A5C-49B0-9E9E-D3CB708BE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FE653C-9712-4E63-844E-92D4CFD32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908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sv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cleverq.de/media-hub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everq.de/en/modules/accessible-indoor-navigation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www.cleverq.us/from-chaos-to-efficienc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leverq.de/en/modules/audio-output/" TargetMode="External"/><Relationship Id="rId5" Type="http://schemas.openxmlformats.org/officeDocument/2006/relationships/hyperlink" Target="https://www.securus-m.de/en/" TargetMode="External"/><Relationship Id="rId4" Type="http://schemas.openxmlformats.org/officeDocument/2006/relationships/hyperlink" Target="https://www.cleverq.de/en/modules/avatar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cedenceresearch.com/self-service-technologies-market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sv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EBC9C3-119F-8941-532B-D83331E05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id="{78505B6C-300E-8924-8A89-D6C2D17799FB}"/>
              </a:ext>
            </a:extLst>
          </p:cNvPr>
          <p:cNvSpPr/>
          <p:nvPr/>
        </p:nvSpPr>
        <p:spPr>
          <a:xfrm>
            <a:off x="499533" y="1440609"/>
            <a:ext cx="6108700" cy="3889619"/>
          </a:xfrm>
          <a:prstGeom prst="roundRect">
            <a:avLst>
              <a:gd name="adj" fmla="val 4666"/>
            </a:avLst>
          </a:prstGeom>
          <a:solidFill>
            <a:schemeClr val="bg1"/>
          </a:solidFill>
          <a:ln>
            <a:noFill/>
          </a:ln>
          <a:effectLst>
            <a:outerShdw blurRad="50800" dist="228600" dir="2400000" sx="96000" sy="96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11">
            <a:extLst>
              <a:ext uri="{FF2B5EF4-FFF2-40B4-BE49-F238E27FC236}">
                <a16:creationId xmlns:a16="http://schemas.microsoft.com/office/drawing/2014/main" id="{C3C6CDDF-5142-DAEC-A708-2361BB220ED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16577" y="2118607"/>
            <a:ext cx="1731374" cy="458968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22E7C434-6C15-E621-3C0A-8DB76FB3BB45}"/>
              </a:ext>
            </a:extLst>
          </p:cNvPr>
          <p:cNvSpPr txBox="1"/>
          <p:nvPr/>
        </p:nvSpPr>
        <p:spPr>
          <a:xfrm>
            <a:off x="872061" y="2854135"/>
            <a:ext cx="3153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35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Transforming Customer Flow Into Business Value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endParaRPr kumimoji="0" lang="de-DE" sz="1600" b="1" i="0" u="none" strike="noStrike" kern="1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oppins SemiBold" panose="00000700000000000000" pitchFamily="2" charset="0"/>
              <a:ea typeface="Calibri" panose="020F0502020204030204" pitchFamily="34" charset="0"/>
              <a:cs typeface="Poppins SemiBold" panose="00000700000000000000" pitchFamily="2" charset="0"/>
            </a:endParaRPr>
          </a:p>
        </p:txBody>
      </p:sp>
      <p:sp>
        <p:nvSpPr>
          <p:cNvPr id="6" name="TextBox 31">
            <a:extLst>
              <a:ext uri="{FF2B5EF4-FFF2-40B4-BE49-F238E27FC236}">
                <a16:creationId xmlns:a16="http://schemas.microsoft.com/office/drawing/2014/main" id="{A10013E6-F474-9A52-CD95-00C5922DFACE}"/>
              </a:ext>
            </a:extLst>
          </p:cNvPr>
          <p:cNvSpPr txBox="1"/>
          <p:nvPr/>
        </p:nvSpPr>
        <p:spPr>
          <a:xfrm>
            <a:off x="872062" y="4421549"/>
            <a:ext cx="536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www.cleverq.us | info@cleverq.us | 786-709-9550</a:t>
            </a:r>
            <a:br>
              <a:rPr kumimoji="0" lang="en-US" sz="9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en-US" sz="9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851 Ne 1st Ave Miami | FL 33132-1842 | (Paramount Miami World Center</a:t>
            </a:r>
            <a:r>
              <a:rPr kumimoji="0" lang="en-US" sz="900" b="0" i="1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)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814EAFF-E6FC-2417-4479-E222C94111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5705" y="3103055"/>
            <a:ext cx="5264191" cy="296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34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DC3AD6-003B-8010-DE4C-C92F51238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851B421-2C23-8465-7B1C-FB544304FD3B}"/>
              </a:ext>
            </a:extLst>
          </p:cNvPr>
          <p:cNvSpPr txBox="1"/>
          <p:nvPr/>
        </p:nvSpPr>
        <p:spPr>
          <a:xfrm>
            <a:off x="523409" y="616187"/>
            <a:ext cx="81951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How we do it?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Simple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BFCB1365-03D9-BC6C-C6C1-569E06D601B2}"/>
              </a:ext>
            </a:extLst>
          </p:cNvPr>
          <p:cNvGrpSpPr/>
          <p:nvPr/>
        </p:nvGrpSpPr>
        <p:grpSpPr>
          <a:xfrm>
            <a:off x="5383553" y="1673233"/>
            <a:ext cx="3989048" cy="3511534"/>
            <a:chOff x="4762523" y="1542813"/>
            <a:chExt cx="5251427" cy="46228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7F1E769-38C3-BC5D-4B62-064FEA460696}"/>
                </a:ext>
              </a:extLst>
            </p:cNvPr>
            <p:cNvSpPr/>
            <p:nvPr/>
          </p:nvSpPr>
          <p:spPr>
            <a:xfrm>
              <a:off x="5391150" y="1542813"/>
              <a:ext cx="4622800" cy="462280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rgbClr val="0A1D3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A group of devices with a screen on&#10;&#10;AI-generated content may be incorrect.">
              <a:extLst>
                <a:ext uri="{FF2B5EF4-FFF2-40B4-BE49-F238E27FC236}">
                  <a16:creationId xmlns:a16="http://schemas.microsoft.com/office/drawing/2014/main" id="{D5EF4353-95A2-899D-6732-66E44C434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523" y="2189484"/>
              <a:ext cx="5023392" cy="3767542"/>
            </a:xfrm>
            <a:prstGeom prst="rect">
              <a:avLst/>
            </a:prstGeom>
          </p:spPr>
        </p:pic>
        <p:grpSp>
          <p:nvGrpSpPr>
            <p:cNvPr id="7" name="Group 5">
              <a:extLst>
                <a:ext uri="{FF2B5EF4-FFF2-40B4-BE49-F238E27FC236}">
                  <a16:creationId xmlns:a16="http://schemas.microsoft.com/office/drawing/2014/main" id="{BCFF3422-CCA0-D5FF-03EA-A7B20064BC4F}"/>
                </a:ext>
              </a:extLst>
            </p:cNvPr>
            <p:cNvGrpSpPr/>
            <p:nvPr/>
          </p:nvGrpSpPr>
          <p:grpSpPr>
            <a:xfrm>
              <a:off x="9125198" y="1899896"/>
              <a:ext cx="888752" cy="888752"/>
              <a:chOff x="5873421" y="3381751"/>
              <a:chExt cx="445158" cy="445158"/>
            </a:xfrm>
          </p:grpSpPr>
          <p:sp>
            <p:nvSpPr>
              <p:cNvPr id="8" name="Oval 6">
                <a:extLst>
                  <a:ext uri="{FF2B5EF4-FFF2-40B4-BE49-F238E27FC236}">
                    <a16:creationId xmlns:a16="http://schemas.microsoft.com/office/drawing/2014/main" id="{2409DFFC-9FF5-AEF5-A487-9C562BB0C429}"/>
                  </a:ext>
                </a:extLst>
              </p:cNvPr>
              <p:cNvSpPr/>
              <p:nvPr/>
            </p:nvSpPr>
            <p:spPr>
              <a:xfrm>
                <a:off x="5873421" y="3381751"/>
                <a:ext cx="445158" cy="445158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0A1D3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Graphic 7">
                <a:extLst>
                  <a:ext uri="{FF2B5EF4-FFF2-40B4-BE49-F238E27FC236}">
                    <a16:creationId xmlns:a16="http://schemas.microsoft.com/office/drawing/2014/main" id="{A74C7A9A-1E11-2F78-A79A-CA075FDA0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r="81822"/>
              <a:stretch>
                <a:fillRect/>
              </a:stretch>
            </p:blipFill>
            <p:spPr>
              <a:xfrm>
                <a:off x="5973229" y="3406775"/>
                <a:ext cx="245542" cy="358066"/>
              </a:xfrm>
              <a:prstGeom prst="rect">
                <a:avLst/>
              </a:prstGeom>
            </p:spPr>
          </p:pic>
        </p:grp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FC293206-1377-1671-FDBB-C8B3F2E2F6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409" y="3186400"/>
            <a:ext cx="2730500" cy="817973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591D5279-91BE-0E55-2272-31FC980690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064" y="506332"/>
            <a:ext cx="285635" cy="28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15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8EED96-E9A8-B7FE-D903-D52A4E580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AE44D49-FFB9-F1EB-CD0D-8A573458EC0D}"/>
              </a:ext>
            </a:extLst>
          </p:cNvPr>
          <p:cNvSpPr txBox="1"/>
          <p:nvPr/>
        </p:nvSpPr>
        <p:spPr>
          <a:xfrm>
            <a:off x="523409" y="616187"/>
            <a:ext cx="83094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Average Installation: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974D173-FDCD-21B4-6E73-641C81579A0D}"/>
              </a:ext>
            </a:extLst>
          </p:cNvPr>
          <p:cNvSpPr txBox="1"/>
          <p:nvPr/>
        </p:nvSpPr>
        <p:spPr>
          <a:xfrm>
            <a:off x="523409" y="1961971"/>
            <a:ext cx="557259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Equipment shipped to customer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System connected to internet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Remote installation of cleverQ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Customization if needed remotely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Set up base operations on computer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Full local support after sales (installation)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3D50F89-44AB-7AB8-716D-0607F164C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805" y="3722664"/>
            <a:ext cx="3336786" cy="190223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A0751FC-7F60-96FD-BCAC-C24E9FC01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6266" y="1743286"/>
            <a:ext cx="2355652" cy="314282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28D5192-1813-1536-DC6F-943AD1EE9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064" y="506332"/>
            <a:ext cx="285635" cy="28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9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BB89C1-B02C-B930-BCD0-69214A2F6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D4D874D-5C7E-B5A4-5F51-D70F89920A74}"/>
              </a:ext>
            </a:extLst>
          </p:cNvPr>
          <p:cNvSpPr txBox="1"/>
          <p:nvPr/>
        </p:nvSpPr>
        <p:spPr>
          <a:xfrm>
            <a:off x="523409" y="616187"/>
            <a:ext cx="83094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Next Action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A77010B-925E-DDB2-776E-C14592404CE8}"/>
              </a:ext>
            </a:extLst>
          </p:cNvPr>
          <p:cNvSpPr txBox="1"/>
          <p:nvPr/>
        </p:nvSpPr>
        <p:spPr>
          <a:xfrm>
            <a:off x="523409" y="1961971"/>
            <a:ext cx="7500918" cy="2273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Identify Current Customers that would pilot cleverQ for free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Team up with the cleverQ Team to present solution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Determine actionable goals and ROI for a successful pilot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Install cleverQ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Work with customer for success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After proven ROI deploy all sites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932EB29-DB21-7DF3-81A0-447CB545F3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623757" y="3429000"/>
            <a:ext cx="4044834" cy="227344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27D8EC0-E89D-68C5-6E0B-9A79CEC19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064" y="506332"/>
            <a:ext cx="285635" cy="28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9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48AB31-68B7-1A92-4C05-411C02453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6D44CC5-B463-725A-7AE5-2F6DAB6B230D}"/>
              </a:ext>
            </a:extLst>
          </p:cNvPr>
          <p:cNvSpPr txBox="1"/>
          <p:nvPr/>
        </p:nvSpPr>
        <p:spPr>
          <a:xfrm>
            <a:off x="523409" y="616187"/>
            <a:ext cx="83094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Marketing Material Portal: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419B1D7-A0DE-0383-92F5-4967C79B6A63}"/>
              </a:ext>
            </a:extLst>
          </p:cNvPr>
          <p:cNvSpPr txBox="1"/>
          <p:nvPr/>
        </p:nvSpPr>
        <p:spPr>
          <a:xfrm>
            <a:off x="523409" y="1961971"/>
            <a:ext cx="557259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Media Hub Link: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  <a:hlinkClick r:id="rId2"/>
              </a:rPr>
              <a:t>https://www.cleverq.de/media-hub/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</a:b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The cleverQ Media Hub gives centralized access to all relevant marketing and product assets in one place.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Presentations &amp; pitch decks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Product images &amp; deployment showcases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Videos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Logos &amp; branding files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Flyers, datasheets &amp; whitepapers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Documentation &amp; project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EDBDF44-10A2-5C2F-74C4-D7146900D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81" y="2579482"/>
            <a:ext cx="4442210" cy="296147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1133AD7-FFF7-EAAC-B56D-2E8FC6F4B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064" y="506332"/>
            <a:ext cx="285635" cy="28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53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B181F9-6AEC-DDEA-10C4-9D32EC6EF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BD76742-D726-10FC-F817-FF5009361022}"/>
              </a:ext>
            </a:extLst>
          </p:cNvPr>
          <p:cNvSpPr txBox="1"/>
          <p:nvPr/>
        </p:nvSpPr>
        <p:spPr>
          <a:xfrm>
            <a:off x="523409" y="616187"/>
            <a:ext cx="83094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Advanced Add-On Ecosystem</a:t>
            </a:r>
          </a:p>
        </p:txBody>
      </p:sp>
      <p:graphicFrame>
        <p:nvGraphicFramePr>
          <p:cNvPr id="15" name="Tabelle 14">
            <a:extLst>
              <a:ext uri="{FF2B5EF4-FFF2-40B4-BE49-F238E27FC236}">
                <a16:creationId xmlns:a16="http://schemas.microsoft.com/office/drawing/2014/main" id="{73564770-EDF1-1827-A96C-72D36BB36E66}"/>
              </a:ext>
            </a:extLst>
          </p:cNvPr>
          <p:cNvGraphicFramePr>
            <a:graphicFrameLocks noGrp="1"/>
          </p:cNvGraphicFramePr>
          <p:nvPr/>
        </p:nvGraphicFramePr>
        <p:xfrm>
          <a:off x="612309" y="1881336"/>
          <a:ext cx="11056282" cy="44449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854666">
                  <a:extLst>
                    <a:ext uri="{9D8B030D-6E8A-4147-A177-3AD203B41FA5}">
                      <a16:colId xmlns:a16="http://schemas.microsoft.com/office/drawing/2014/main" val="2721068049"/>
                    </a:ext>
                  </a:extLst>
                </a:gridCol>
                <a:gridCol w="3009900">
                  <a:extLst>
                    <a:ext uri="{9D8B030D-6E8A-4147-A177-3AD203B41FA5}">
                      <a16:colId xmlns:a16="http://schemas.microsoft.com/office/drawing/2014/main" val="217694173"/>
                    </a:ext>
                  </a:extLst>
                </a:gridCol>
                <a:gridCol w="3524250">
                  <a:extLst>
                    <a:ext uri="{9D8B030D-6E8A-4147-A177-3AD203B41FA5}">
                      <a16:colId xmlns:a16="http://schemas.microsoft.com/office/drawing/2014/main" val="3952785785"/>
                    </a:ext>
                  </a:extLst>
                </a:gridCol>
                <a:gridCol w="2667466">
                  <a:extLst>
                    <a:ext uri="{9D8B030D-6E8A-4147-A177-3AD203B41FA5}">
                      <a16:colId xmlns:a16="http://schemas.microsoft.com/office/drawing/2014/main" val="3471761049"/>
                    </a:ext>
                  </a:extLst>
                </a:gridCol>
              </a:tblGrid>
              <a:tr h="509904">
                <a:tc>
                  <a:txBody>
                    <a:bodyPr/>
                    <a:lstStyle/>
                    <a:p>
                      <a:pPr>
                        <a:defRPr sz="1800" b="1"/>
                      </a:pPr>
                      <a:r>
                        <a:rPr lang="de-DE" sz="12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Add-On</a:t>
                      </a:r>
                    </a:p>
                  </a:txBody>
                  <a:tcPr marL="180000" marR="180000" marT="180000" marB="180000" anchor="ctr"/>
                </a:tc>
                <a:tc>
                  <a:txBody>
                    <a:bodyPr/>
                    <a:lstStyle/>
                    <a:p>
                      <a:pPr>
                        <a:defRPr sz="1800" b="1"/>
                      </a:pPr>
                      <a:r>
                        <a:rPr lang="de-DE" sz="12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Description</a:t>
                      </a:r>
                      <a:endParaRPr sz="12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80000" marR="180000" marT="180000" marB="180000" anchor="ctr"/>
                </a:tc>
                <a:tc>
                  <a:txBody>
                    <a:bodyPr/>
                    <a:lstStyle/>
                    <a:p>
                      <a:pPr>
                        <a:defRPr sz="1800" b="1"/>
                      </a:pPr>
                      <a:r>
                        <a:rPr lang="de-DE" sz="12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Features</a:t>
                      </a:r>
                      <a:endParaRPr sz="12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80000" marR="180000" marT="180000" marB="180000" anchor="ctr"/>
                </a:tc>
                <a:tc>
                  <a:txBody>
                    <a:bodyPr/>
                    <a:lstStyle/>
                    <a:p>
                      <a:pPr>
                        <a:defRPr sz="1800" b="1"/>
                      </a:pPr>
                      <a:r>
                        <a:rPr lang="de-DE" sz="12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Link</a:t>
                      </a:r>
                      <a:endParaRPr sz="12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marL="180000" marR="180000" marT="180000" marB="180000" anchor="ctr"/>
                </a:tc>
                <a:extLst>
                  <a:ext uri="{0D108BD9-81ED-4DB2-BD59-A6C34878D82A}">
                    <a16:rowId xmlns:a16="http://schemas.microsoft.com/office/drawing/2014/main" val="1510304938"/>
                  </a:ext>
                </a:extLst>
              </a:tr>
              <a:tr h="460062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cleverQ </a:t>
                      </a:r>
                      <a:r>
                        <a:rPr lang="en-US" sz="1000" kern="1200" dirty="0" err="1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Qwantum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 (Partnership with MAGTEK)</a:t>
                      </a:r>
                      <a:endParaRPr sz="1000" kern="1200" dirty="0">
                        <a:solidFill>
                          <a:schemeClr val="tx1"/>
                        </a:solidFill>
                        <a:latin typeface="Poppins Light" panose="00000400000000000000" pitchFamily="2" charset="0"/>
                        <a:ea typeface="+mn-ea"/>
                        <a:cs typeface="Poppins Light" panose="00000400000000000000" pitchFamily="2" charset="0"/>
                      </a:endParaRPr>
                    </a:p>
                  </a:txBody>
                  <a:tcPr marL="180000" marR="180000" marT="108000" marB="108000" anchor="ctr"/>
                </a:tc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lang="en-US" sz="1050" kern="1200" dirty="0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Intelligent customer flow and verification solution.</a:t>
                      </a:r>
                      <a:endParaRPr lang="de-DE" sz="1050" kern="1200" dirty="0">
                        <a:solidFill>
                          <a:schemeClr val="tx1"/>
                        </a:solidFill>
                        <a:latin typeface="Poppins Light" panose="00000400000000000000" pitchFamily="2" charset="0"/>
                        <a:ea typeface="+mn-ea"/>
                        <a:cs typeface="Poppins Light" panose="00000400000000000000" pitchFamily="2" charset="0"/>
                      </a:endParaRPr>
                    </a:p>
                  </a:txBody>
                  <a:tcPr marL="180000" marR="180000" marT="108000" marB="108000" anchor="ctr"/>
                </a:tc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Identity verification, workflow orchestration, customer routing, process transparency, enterprise scalability</a:t>
                      </a:r>
                    </a:p>
                  </a:txBody>
                  <a:tcPr marL="180000" marR="180000" marT="108000" marB="108000" anchor="ctr"/>
                </a:tc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  <a:hlinkClick r:id="rId2"/>
                        </a:rPr>
                        <a:t>https://www.cleverq.us/from-chaos-to-efficiency/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Poppins Light" panose="00000400000000000000" pitchFamily="2" charset="0"/>
                        <a:ea typeface="+mn-ea"/>
                        <a:cs typeface="Poppins Light" panose="00000400000000000000" pitchFamily="2" charset="0"/>
                      </a:endParaRPr>
                    </a:p>
                  </a:txBody>
                  <a:tcPr marL="180000" marR="180000" marT="108000" marB="108000" anchor="ctr"/>
                </a:tc>
                <a:extLst>
                  <a:ext uri="{0D108BD9-81ED-4DB2-BD59-A6C34878D82A}">
                    <a16:rowId xmlns:a16="http://schemas.microsoft.com/office/drawing/2014/main" val="1742008557"/>
                  </a:ext>
                </a:extLst>
              </a:tr>
              <a:tr h="46006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600"/>
                      </a:pPr>
                      <a:r>
                        <a:rPr lang="de-DE" sz="1000" kern="1200" dirty="0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Indoor Navigation</a:t>
                      </a:r>
                      <a:endParaRPr sz="1000" kern="1200" dirty="0">
                        <a:solidFill>
                          <a:schemeClr val="tx1"/>
                        </a:solidFill>
                        <a:latin typeface="Poppins Light" panose="00000400000000000000" pitchFamily="2" charset="0"/>
                        <a:ea typeface="+mn-ea"/>
                        <a:cs typeface="Poppins Light" panose="00000400000000000000" pitchFamily="2" charset="0"/>
                      </a:endParaRPr>
                    </a:p>
                  </a:txBody>
                  <a:tcPr marL="180000" marR="180000" marT="108000" marB="108000" anchor="ctr"/>
                </a:tc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lang="en-US" sz="1050" kern="1200" dirty="0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Smart indoor wayfinding and accessibility solution.</a:t>
                      </a:r>
                      <a:endParaRPr lang="de-DE" sz="1050" kern="1200" dirty="0">
                        <a:solidFill>
                          <a:schemeClr val="tx1"/>
                        </a:solidFill>
                        <a:latin typeface="Poppins Light" panose="00000400000000000000" pitchFamily="2" charset="0"/>
                        <a:ea typeface="+mn-ea"/>
                        <a:cs typeface="Poppins Light" panose="00000400000000000000" pitchFamily="2" charset="0"/>
                      </a:endParaRPr>
                    </a:p>
                  </a:txBody>
                  <a:tcPr marL="180000" marR="180000" marT="108000" marB="108000" anchor="ctr"/>
                </a:tc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Interactive navigation, accessible routing, visitor guidance, digital directions, location assistance, facility mapping</a:t>
                      </a:r>
                    </a:p>
                  </a:txBody>
                  <a:tcPr marL="180000" marR="180000" marT="108000" marB="108000" anchor="ctr"/>
                </a:tc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  <a:hlinkClick r:id="rId3"/>
                        </a:rPr>
                        <a:t>https://www.cleverq.de/en/modules/accessible-indoor-navigation/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Poppins Light" panose="00000400000000000000" pitchFamily="2" charset="0"/>
                        <a:ea typeface="+mn-ea"/>
                        <a:cs typeface="Poppins Light" panose="00000400000000000000" pitchFamily="2" charset="0"/>
                      </a:endParaRPr>
                    </a:p>
                  </a:txBody>
                  <a:tcPr marL="180000" marR="180000" marT="108000" marB="108000" anchor="ctr"/>
                </a:tc>
                <a:extLst>
                  <a:ext uri="{0D108BD9-81ED-4DB2-BD59-A6C34878D82A}">
                    <a16:rowId xmlns:a16="http://schemas.microsoft.com/office/drawing/2014/main" val="808248958"/>
                  </a:ext>
                </a:extLst>
              </a:tr>
              <a:tr h="46006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600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AI Avatar Assistant</a:t>
                      </a:r>
                      <a:endParaRPr sz="1000" kern="1200" dirty="0">
                        <a:solidFill>
                          <a:schemeClr val="tx1"/>
                        </a:solidFill>
                        <a:latin typeface="Poppins Light" panose="00000400000000000000" pitchFamily="2" charset="0"/>
                        <a:ea typeface="+mn-ea"/>
                        <a:cs typeface="Poppins Light" panose="00000400000000000000" pitchFamily="2" charset="0"/>
                      </a:endParaRPr>
                    </a:p>
                  </a:txBody>
                  <a:tcPr marL="180000" marR="180000" marT="108000" marB="108000" anchor="ctr"/>
                </a:tc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lang="de-DE" sz="1050" kern="1200" dirty="0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AI-</a:t>
                      </a:r>
                      <a:r>
                        <a:rPr lang="de-DE" sz="1050" kern="1200" dirty="0" err="1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powered</a:t>
                      </a:r>
                      <a:r>
                        <a:rPr lang="de-DE" sz="1050" kern="1200" dirty="0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 multilingual </a:t>
                      </a:r>
                      <a:r>
                        <a:rPr lang="de-DE" sz="1050" kern="1200" dirty="0" err="1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customer</a:t>
                      </a:r>
                      <a:r>
                        <a:rPr lang="de-DE" sz="1050" kern="1200" dirty="0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 </a:t>
                      </a:r>
                      <a:r>
                        <a:rPr lang="de-DE" sz="1050" kern="1200" dirty="0" err="1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assistant</a:t>
                      </a:r>
                      <a:r>
                        <a:rPr lang="de-DE" sz="1050" kern="1200" dirty="0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 </a:t>
                      </a:r>
                      <a:r>
                        <a:rPr lang="de-DE" sz="1050" kern="1200" dirty="0" err="1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for</a:t>
                      </a:r>
                      <a:r>
                        <a:rPr lang="de-DE" sz="1050" kern="1200" dirty="0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 Self Service Workflows</a:t>
                      </a:r>
                    </a:p>
                  </a:txBody>
                  <a:tcPr marL="180000" marR="180000" marT="108000" marB="108000" anchor="ctr"/>
                </a:tc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Voice interaction, multilingual support, digital guidance, self-service assistance, conversational interface</a:t>
                      </a:r>
                    </a:p>
                  </a:txBody>
                  <a:tcPr marL="180000" marR="180000" marT="108000" marB="108000" anchor="ctr"/>
                </a:tc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  <a:hlinkClick r:id="rId4"/>
                        </a:rPr>
                        <a:t>https://www.cleverq.de/en/modules/avatar/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Poppins Light" panose="00000400000000000000" pitchFamily="2" charset="0"/>
                        <a:ea typeface="+mn-ea"/>
                        <a:cs typeface="Poppins Light" panose="00000400000000000000" pitchFamily="2" charset="0"/>
                      </a:endParaRPr>
                    </a:p>
                  </a:txBody>
                  <a:tcPr marL="180000" marR="180000" marT="108000" marB="108000" anchor="ctr"/>
                </a:tc>
                <a:extLst>
                  <a:ext uri="{0D108BD9-81ED-4DB2-BD59-A6C34878D82A}">
                    <a16:rowId xmlns:a16="http://schemas.microsoft.com/office/drawing/2014/main" val="2288400872"/>
                  </a:ext>
                </a:extLst>
              </a:tr>
              <a:tr h="46006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600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Securus Device Monitoring</a:t>
                      </a:r>
                      <a:endParaRPr sz="1000" kern="1200" dirty="0">
                        <a:solidFill>
                          <a:schemeClr val="tx1"/>
                        </a:solidFill>
                        <a:latin typeface="Poppins Light" panose="00000400000000000000" pitchFamily="2" charset="0"/>
                        <a:ea typeface="+mn-ea"/>
                        <a:cs typeface="Poppins Light" panose="00000400000000000000" pitchFamily="2" charset="0"/>
                      </a:endParaRPr>
                    </a:p>
                  </a:txBody>
                  <a:tcPr marL="180000" marR="180000" marT="108000" marB="108000" anchor="ctr"/>
                </a:tc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lang="en-US" sz="1050" kern="1200" dirty="0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IoT Monitoring </a:t>
                      </a:r>
                      <a:r>
                        <a:rPr lang="en-US" sz="1050" kern="1200" dirty="0" err="1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Plattform</a:t>
                      </a:r>
                      <a:endParaRPr lang="de-DE" sz="1050" kern="1200" dirty="0">
                        <a:solidFill>
                          <a:schemeClr val="tx1"/>
                        </a:solidFill>
                        <a:latin typeface="Poppins Light" panose="00000400000000000000" pitchFamily="2" charset="0"/>
                        <a:ea typeface="+mn-ea"/>
                        <a:cs typeface="Poppins Light" panose="00000400000000000000" pitchFamily="2" charset="0"/>
                      </a:endParaRPr>
                    </a:p>
                  </a:txBody>
                  <a:tcPr marL="180000" marR="180000" marT="108000" marB="108000" anchor="ctr"/>
                </a:tc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lang="en-US" sz="1000" kern="1200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Real-time monitoring, remote diagnostics, alert management, device status tracking, uptime optimization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Poppins Light" panose="00000400000000000000" pitchFamily="2" charset="0"/>
                        <a:ea typeface="+mn-ea"/>
                        <a:cs typeface="Poppins Light" panose="00000400000000000000" pitchFamily="2" charset="0"/>
                      </a:endParaRPr>
                    </a:p>
                  </a:txBody>
                  <a:tcPr marL="180000" marR="180000" marT="108000" marB="108000" anchor="ctr"/>
                </a:tc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  <a:hlinkClick r:id="rId5"/>
                        </a:rPr>
                        <a:t>https://www.securus-m.de/en/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Poppins Light" panose="00000400000000000000" pitchFamily="2" charset="0"/>
                        <a:ea typeface="+mn-ea"/>
                        <a:cs typeface="Poppins Light" panose="00000400000000000000" pitchFamily="2" charset="0"/>
                      </a:endParaRPr>
                    </a:p>
                  </a:txBody>
                  <a:tcPr marL="180000" marR="180000" marT="108000" marB="108000" anchor="ctr"/>
                </a:tc>
                <a:extLst>
                  <a:ext uri="{0D108BD9-81ED-4DB2-BD59-A6C34878D82A}">
                    <a16:rowId xmlns:a16="http://schemas.microsoft.com/office/drawing/2014/main" val="2801598415"/>
                  </a:ext>
                </a:extLst>
              </a:tr>
              <a:tr h="46006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600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Multilingual Voice Output</a:t>
                      </a:r>
                    </a:p>
                  </a:txBody>
                  <a:tcPr marL="180000" marR="180000" marT="108000" marB="108000" anchor="ctr"/>
                </a:tc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lang="en-US" sz="1050" kern="1200" dirty="0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Automated multilingual voice announcement system</a:t>
                      </a:r>
                    </a:p>
                  </a:txBody>
                  <a:tcPr marL="180000" marR="180000" marT="108000" marB="108000" anchor="ctr"/>
                </a:tc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Automated ticket announcements, multilingual voice output, accessibility support</a:t>
                      </a:r>
                    </a:p>
                  </a:txBody>
                  <a:tcPr marL="180000" marR="180000" marT="108000" marB="108000" anchor="ctr"/>
                </a:tc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  <a:hlinkClick r:id="rId6"/>
                        </a:rPr>
                        <a:t>https://www.cleverq.de/en/modules/audio-output/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Poppins Light" panose="00000400000000000000" pitchFamily="2" charset="0"/>
                        <a:ea typeface="+mn-ea"/>
                        <a:cs typeface="Poppins Light" panose="00000400000000000000" pitchFamily="2" charset="0"/>
                      </a:endParaRPr>
                    </a:p>
                  </a:txBody>
                  <a:tcPr marL="180000" marR="180000" marT="108000" marB="108000" anchor="ctr"/>
                </a:tc>
                <a:extLst>
                  <a:ext uri="{0D108BD9-81ED-4DB2-BD59-A6C34878D82A}">
                    <a16:rowId xmlns:a16="http://schemas.microsoft.com/office/drawing/2014/main" val="996778080"/>
                  </a:ext>
                </a:extLst>
              </a:tr>
              <a:tr h="46006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600"/>
                      </a:pPr>
                      <a:r>
                        <a:rPr lang="de-DE" sz="1000" kern="1200" dirty="0" err="1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Statistics</a:t>
                      </a:r>
                      <a:r>
                        <a:rPr lang="de-DE" sz="1000" kern="1200" dirty="0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 &amp; Customer Surveys</a:t>
                      </a:r>
                    </a:p>
                  </a:txBody>
                  <a:tcPr marL="180000" marR="180000" marT="108000" marB="108000" anchor="ctr"/>
                </a:tc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lang="en-US" sz="1050" kern="1200" dirty="0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Analytics and feedback platform for operational insights</a:t>
                      </a:r>
                      <a:endParaRPr lang="de-DE" sz="1050" kern="1200" dirty="0">
                        <a:solidFill>
                          <a:schemeClr val="tx1"/>
                        </a:solidFill>
                        <a:latin typeface="Poppins Light" panose="00000400000000000000" pitchFamily="2" charset="0"/>
                        <a:ea typeface="+mn-ea"/>
                        <a:cs typeface="Poppins Light" panose="00000400000000000000" pitchFamily="2" charset="0"/>
                      </a:endParaRPr>
                    </a:p>
                  </a:txBody>
                  <a:tcPr marL="180000" marR="180000" marT="108000" marB="108000" anchor="ctr"/>
                </a:tc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</a:rPr>
                        <a:t>Real-time dashboards, survey collection, KPI tracking, reporting, customer satisfaction analytics</a:t>
                      </a:r>
                    </a:p>
                  </a:txBody>
                  <a:tcPr marL="180000" marR="180000" marT="108000" marB="108000" anchor="ctr"/>
                </a:tc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Poppins Light" panose="00000400000000000000" pitchFamily="2" charset="0"/>
                          <a:ea typeface="+mn-ea"/>
                          <a:cs typeface="Poppins Light" panose="00000400000000000000" pitchFamily="2" charset="0"/>
                          <a:hlinkClick r:id="rId6"/>
                        </a:rPr>
                        <a:t>https://www.cleverq.de/en/modules/statistics/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Poppins Light" panose="00000400000000000000" pitchFamily="2" charset="0"/>
                        <a:ea typeface="+mn-ea"/>
                        <a:cs typeface="Poppins Light" panose="00000400000000000000" pitchFamily="2" charset="0"/>
                      </a:endParaRPr>
                    </a:p>
                  </a:txBody>
                  <a:tcPr marL="180000" marR="180000" marT="108000" marB="108000" anchor="ctr"/>
                </a:tc>
                <a:extLst>
                  <a:ext uri="{0D108BD9-81ED-4DB2-BD59-A6C34878D82A}">
                    <a16:rowId xmlns:a16="http://schemas.microsoft.com/office/drawing/2014/main" val="47916080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C460722-6F28-3C22-7707-5BFFB3E545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064" y="506332"/>
            <a:ext cx="285635" cy="28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66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C22AD1-2F09-ED31-ABE2-5CF6FC4D5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id="{4B1B2D42-A1D7-85C9-AD0D-D4AEF0A453A8}"/>
              </a:ext>
            </a:extLst>
          </p:cNvPr>
          <p:cNvSpPr/>
          <p:nvPr/>
        </p:nvSpPr>
        <p:spPr>
          <a:xfrm>
            <a:off x="499533" y="1440609"/>
            <a:ext cx="6108700" cy="3889619"/>
          </a:xfrm>
          <a:prstGeom prst="roundRect">
            <a:avLst>
              <a:gd name="adj" fmla="val 4666"/>
            </a:avLst>
          </a:prstGeom>
          <a:solidFill>
            <a:schemeClr val="bg1"/>
          </a:solidFill>
          <a:ln>
            <a:noFill/>
          </a:ln>
          <a:effectLst>
            <a:outerShdw blurRad="50800" dist="228600" dir="2400000" sx="96000" sy="96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11">
            <a:extLst>
              <a:ext uri="{FF2B5EF4-FFF2-40B4-BE49-F238E27FC236}">
                <a16:creationId xmlns:a16="http://schemas.microsoft.com/office/drawing/2014/main" id="{FCE7FE4F-685B-976E-95E6-4562CBE8B9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16577" y="2118607"/>
            <a:ext cx="1731374" cy="458968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068F6FD7-FC90-718B-8D21-D6A791C0CCE5}"/>
              </a:ext>
            </a:extLst>
          </p:cNvPr>
          <p:cNvSpPr txBox="1"/>
          <p:nvPr/>
        </p:nvSpPr>
        <p:spPr>
          <a:xfrm>
            <a:off x="872061" y="2854135"/>
            <a:ext cx="3153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35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Transforming Customer Flow Into Business Value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endParaRPr kumimoji="0" lang="de-DE" sz="1600" b="1" i="0" u="none" strike="noStrike" kern="1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oppins SemiBold" panose="00000700000000000000" pitchFamily="2" charset="0"/>
              <a:ea typeface="Calibri" panose="020F0502020204030204" pitchFamily="34" charset="0"/>
              <a:cs typeface="Poppins SemiBold" panose="00000700000000000000" pitchFamily="2" charset="0"/>
            </a:endParaRPr>
          </a:p>
        </p:txBody>
      </p:sp>
      <p:sp>
        <p:nvSpPr>
          <p:cNvPr id="6" name="TextBox 31">
            <a:extLst>
              <a:ext uri="{FF2B5EF4-FFF2-40B4-BE49-F238E27FC236}">
                <a16:creationId xmlns:a16="http://schemas.microsoft.com/office/drawing/2014/main" id="{C49EA761-55E0-2629-8FDE-8F73140BE849}"/>
              </a:ext>
            </a:extLst>
          </p:cNvPr>
          <p:cNvSpPr txBox="1"/>
          <p:nvPr/>
        </p:nvSpPr>
        <p:spPr>
          <a:xfrm>
            <a:off x="872062" y="4421549"/>
            <a:ext cx="536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www.cleverq.us | info@cleverq.us | 786-709-9550</a:t>
            </a:r>
            <a:br>
              <a:rPr kumimoji="0" lang="en-US" sz="9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en-US" sz="9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851 Ne 1st Ave Miami | FL 33132-1842 | (Paramount Miami World Center</a:t>
            </a:r>
            <a:r>
              <a:rPr kumimoji="0" lang="en-US" sz="900" b="0" i="1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)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E1437C-CDA7-D9C1-2FC9-3A9B0E107A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5705" y="3103055"/>
            <a:ext cx="5264191" cy="296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D3AC2D-096A-B9CB-5620-2E7C35907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71CD137-3495-3BFC-773F-EAFE9102DE4E}"/>
              </a:ext>
            </a:extLst>
          </p:cNvPr>
          <p:cNvSpPr txBox="1"/>
          <p:nvPr/>
        </p:nvSpPr>
        <p:spPr>
          <a:xfrm>
            <a:off x="523410" y="382507"/>
            <a:ext cx="8404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Every Enterprise Deployment 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Is a Software Revenue Opportunity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2EC4F8A-34FE-C805-B251-9C17184EF3F3}"/>
              </a:ext>
            </a:extLst>
          </p:cNvPr>
          <p:cNvSpPr txBox="1"/>
          <p:nvPr/>
        </p:nvSpPr>
        <p:spPr>
          <a:xfrm>
            <a:off x="523409" y="2170013"/>
            <a:ext cx="7553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We want to help our Partners drive additional hardware value and recurring software revenue through intelligent </a:t>
            </a:r>
            <a:r>
              <a:rPr lang="en-US" sz="1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Customer Flow Solutions</a:t>
            </a:r>
            <a:r>
              <a:rPr lang="en-US" sz="16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649DDEB-7A36-C2C8-DFE9-050B4690B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064" y="506332"/>
            <a:ext cx="285635" cy="28563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A4C4DD9-64D0-9A05-6684-02FD51262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10" y="3526631"/>
            <a:ext cx="2277452" cy="227745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D57B2CF-69B2-3283-B1EE-6420E3F28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3" y="3526631"/>
            <a:ext cx="3418330" cy="227745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AC876745-B6AD-24FF-5988-C0930CE3A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75" y="3526631"/>
            <a:ext cx="4022514" cy="227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70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08CAE0-6537-FA66-D040-3E0AA1AA8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0AF9DA5-FF95-57F5-3560-3D2FB59B9C81}"/>
              </a:ext>
            </a:extLst>
          </p:cNvPr>
          <p:cNvSpPr txBox="1"/>
          <p:nvPr/>
        </p:nvSpPr>
        <p:spPr>
          <a:xfrm>
            <a:off x="523409" y="382507"/>
            <a:ext cx="8477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The Value We Create for Your Customers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Becomes a Revenue Opportunity for you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84E628C-7A7D-B6C1-AF7D-00A1C1D19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064" y="506332"/>
            <a:ext cx="285635" cy="285635"/>
          </a:xfrm>
          <a:prstGeom prst="rect">
            <a:avLst/>
          </a:prstGeom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17E8A641-A93E-2E52-40E4-AAEC4514A85A}"/>
              </a:ext>
            </a:extLst>
          </p:cNvPr>
          <p:cNvSpPr/>
          <p:nvPr/>
        </p:nvSpPr>
        <p:spPr>
          <a:xfrm>
            <a:off x="523410" y="4984407"/>
            <a:ext cx="10869090" cy="708321"/>
          </a:xfrm>
          <a:prstGeom prst="roundRect">
            <a:avLst>
              <a:gd name="adj" fmla="val 14688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2F853DE-8258-7362-4ED6-642D1DC769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500" y="5079774"/>
            <a:ext cx="517585" cy="51758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F504D80-D10F-3BDC-6D51-622720802E16}"/>
              </a:ext>
            </a:extLst>
          </p:cNvPr>
          <p:cNvSpPr txBox="1"/>
          <p:nvPr/>
        </p:nvSpPr>
        <p:spPr>
          <a:xfrm>
            <a:off x="1504314" y="5184677"/>
            <a:ext cx="1808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solidFill>
                  <a:srgbClr val="04427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Increase</a:t>
            </a:r>
            <a:r>
              <a:rPr lang="de-DE" sz="1400" dirty="0">
                <a:solidFill>
                  <a:srgbClr val="04427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Revenue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BCA79C4-9AB6-BE05-0E56-065156569145}"/>
              </a:ext>
            </a:extLst>
          </p:cNvPr>
          <p:cNvSpPr txBox="1"/>
          <p:nvPr/>
        </p:nvSpPr>
        <p:spPr>
          <a:xfrm>
            <a:off x="3588683" y="5215455"/>
            <a:ext cx="7437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Reduce customer abandonment and improve service throughput in high-traffic environments.</a:t>
            </a:r>
            <a:endParaRPr lang="de-DE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850E8751-8146-EF59-18D8-E9645AC018CE}"/>
              </a:ext>
            </a:extLst>
          </p:cNvPr>
          <p:cNvSpPr/>
          <p:nvPr/>
        </p:nvSpPr>
        <p:spPr>
          <a:xfrm>
            <a:off x="523409" y="2146472"/>
            <a:ext cx="2513088" cy="2562225"/>
          </a:xfrm>
          <a:prstGeom prst="roundRect">
            <a:avLst>
              <a:gd name="adj" fmla="val 5275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27045E9-3D25-22FC-B6CD-DF9BEB8FE37A}"/>
              </a:ext>
            </a:extLst>
          </p:cNvPr>
          <p:cNvSpPr txBox="1"/>
          <p:nvPr/>
        </p:nvSpPr>
        <p:spPr>
          <a:xfrm>
            <a:off x="692421" y="2880381"/>
            <a:ext cx="1996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solidFill>
                  <a:srgbClr val="04427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Improve</a:t>
            </a:r>
            <a:r>
              <a:rPr lang="de-DE" sz="1400" dirty="0">
                <a:solidFill>
                  <a:srgbClr val="04427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Customer Experience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0D0A809-F09C-34A1-F93C-AE252A19449C}"/>
              </a:ext>
            </a:extLst>
          </p:cNvPr>
          <p:cNvSpPr txBox="1"/>
          <p:nvPr/>
        </p:nvSpPr>
        <p:spPr>
          <a:xfrm>
            <a:off x="692420" y="3533372"/>
            <a:ext cx="1996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Faster, transparent, and modern service interactions.</a:t>
            </a:r>
            <a:endParaRPr lang="de-DE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4620ECD3-A6E7-C319-F063-0359E47C67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9502" y="2315933"/>
            <a:ext cx="379850" cy="379850"/>
          </a:xfrm>
          <a:prstGeom prst="rect">
            <a:avLst/>
          </a:prstGeom>
        </p:spPr>
      </p:pic>
      <p:sp>
        <p:nvSpPr>
          <p:cNvPr id="41" name="Rechteck: abgerundete Ecken 40">
            <a:extLst>
              <a:ext uri="{FF2B5EF4-FFF2-40B4-BE49-F238E27FC236}">
                <a16:creationId xmlns:a16="http://schemas.microsoft.com/office/drawing/2014/main" id="{F13AC98D-0879-DC73-55EA-E9BAF7E63F71}"/>
              </a:ext>
            </a:extLst>
          </p:cNvPr>
          <p:cNvSpPr/>
          <p:nvPr/>
        </p:nvSpPr>
        <p:spPr>
          <a:xfrm>
            <a:off x="3306819" y="2146472"/>
            <a:ext cx="2513088" cy="2562225"/>
          </a:xfrm>
          <a:prstGeom prst="roundRect">
            <a:avLst>
              <a:gd name="adj" fmla="val 5275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73543554-42B6-91D9-EBCA-1BE4F501230F}"/>
              </a:ext>
            </a:extLst>
          </p:cNvPr>
          <p:cNvSpPr txBox="1"/>
          <p:nvPr/>
        </p:nvSpPr>
        <p:spPr>
          <a:xfrm>
            <a:off x="3475830" y="2883242"/>
            <a:ext cx="2078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solidFill>
                  <a:srgbClr val="04427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Reduce</a:t>
            </a:r>
            <a:r>
              <a:rPr lang="de-DE" sz="1400" dirty="0">
                <a:solidFill>
                  <a:srgbClr val="04427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Operational </a:t>
            </a:r>
            <a:r>
              <a:rPr lang="de-DE" sz="1400" dirty="0" err="1">
                <a:solidFill>
                  <a:srgbClr val="04427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Pressure</a:t>
            </a:r>
            <a:endParaRPr lang="de-DE" sz="1400" dirty="0">
              <a:solidFill>
                <a:srgbClr val="04427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7C4C1972-7B25-A9A5-5B4C-537FE19DE57E}"/>
              </a:ext>
            </a:extLst>
          </p:cNvPr>
          <p:cNvSpPr txBox="1"/>
          <p:nvPr/>
        </p:nvSpPr>
        <p:spPr>
          <a:xfrm>
            <a:off x="3477599" y="3533372"/>
            <a:ext cx="2227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Help staff manage customer demand more efficiently without increasing complexity.</a:t>
            </a:r>
            <a:endParaRPr lang="de-DE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47" name="Rechteck: abgerundete Ecken 46">
            <a:extLst>
              <a:ext uri="{FF2B5EF4-FFF2-40B4-BE49-F238E27FC236}">
                <a16:creationId xmlns:a16="http://schemas.microsoft.com/office/drawing/2014/main" id="{33A89619-F74C-9196-8B95-F240E2E77677}"/>
              </a:ext>
            </a:extLst>
          </p:cNvPr>
          <p:cNvSpPr/>
          <p:nvPr/>
        </p:nvSpPr>
        <p:spPr>
          <a:xfrm>
            <a:off x="6090230" y="2146472"/>
            <a:ext cx="2513088" cy="2562225"/>
          </a:xfrm>
          <a:prstGeom prst="roundRect">
            <a:avLst>
              <a:gd name="adj" fmla="val 5275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69CF0121-A1A5-BD69-25D8-11F1F8EE9E2E}"/>
              </a:ext>
            </a:extLst>
          </p:cNvPr>
          <p:cNvSpPr txBox="1"/>
          <p:nvPr/>
        </p:nvSpPr>
        <p:spPr>
          <a:xfrm>
            <a:off x="6259242" y="2883242"/>
            <a:ext cx="2008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solidFill>
                  <a:srgbClr val="04427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Modernize</a:t>
            </a:r>
            <a:r>
              <a:rPr lang="de-DE" sz="1400" dirty="0">
                <a:solidFill>
                  <a:srgbClr val="04427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Service Environments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6F733981-7389-0E7C-9D52-BCB7CACC589C}"/>
              </a:ext>
            </a:extLst>
          </p:cNvPr>
          <p:cNvSpPr txBox="1"/>
          <p:nvPr/>
        </p:nvSpPr>
        <p:spPr>
          <a:xfrm>
            <a:off x="6259241" y="3533014"/>
            <a:ext cx="2094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Add mobile, self-service, and intelligent customer interaction workflows to existing infrastructure.</a:t>
            </a:r>
            <a:endParaRPr lang="de-DE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53" name="Rechteck: abgerundete Ecken 52">
            <a:extLst>
              <a:ext uri="{FF2B5EF4-FFF2-40B4-BE49-F238E27FC236}">
                <a16:creationId xmlns:a16="http://schemas.microsoft.com/office/drawing/2014/main" id="{DF72A7F8-77AB-3A59-870F-96B1D3D0DA65}"/>
              </a:ext>
            </a:extLst>
          </p:cNvPr>
          <p:cNvSpPr/>
          <p:nvPr/>
        </p:nvSpPr>
        <p:spPr>
          <a:xfrm>
            <a:off x="8873641" y="2146472"/>
            <a:ext cx="2513088" cy="2562225"/>
          </a:xfrm>
          <a:prstGeom prst="roundRect">
            <a:avLst>
              <a:gd name="adj" fmla="val 5275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59E32A8A-E685-170D-635E-84CB258D8518}"/>
              </a:ext>
            </a:extLst>
          </p:cNvPr>
          <p:cNvSpPr txBox="1"/>
          <p:nvPr/>
        </p:nvSpPr>
        <p:spPr>
          <a:xfrm>
            <a:off x="9042653" y="2883242"/>
            <a:ext cx="1808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4427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Add Operational </a:t>
            </a:r>
            <a:r>
              <a:rPr lang="de-DE" sz="1400" dirty="0" err="1">
                <a:solidFill>
                  <a:srgbClr val="04427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Visibility</a:t>
            </a:r>
            <a:endParaRPr lang="de-DE" sz="1400" dirty="0">
              <a:solidFill>
                <a:srgbClr val="04427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B54AB6A4-0524-73D7-1A92-E0EECD71CAAE}"/>
              </a:ext>
            </a:extLst>
          </p:cNvPr>
          <p:cNvSpPr txBox="1"/>
          <p:nvPr/>
        </p:nvSpPr>
        <p:spPr>
          <a:xfrm>
            <a:off x="9042653" y="3532367"/>
            <a:ext cx="2073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Gain insights into customer flow, service demand, and peak traffic patterns.</a:t>
            </a:r>
            <a:endParaRPr lang="de-DE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58" name="Grafik 57">
            <a:extLst>
              <a:ext uri="{FF2B5EF4-FFF2-40B4-BE49-F238E27FC236}">
                <a16:creationId xmlns:a16="http://schemas.microsoft.com/office/drawing/2014/main" id="{EA2A3218-EE69-E4A2-E351-A747D516B6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03402" y="2327669"/>
            <a:ext cx="379850" cy="37985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BB2BBD2A-AFD6-A537-0082-107E82CC8B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6322" y="2315932"/>
            <a:ext cx="379849" cy="379849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F1EC5B64-7C86-2C3E-4979-8C3BE69A7F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49734" y="2315932"/>
            <a:ext cx="379850" cy="37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28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DD4B20-94B1-0213-28AD-5099C44DA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A3667E2-EB06-1400-E41B-599C85A6AE0F}"/>
              </a:ext>
            </a:extLst>
          </p:cNvPr>
          <p:cNvSpPr txBox="1"/>
          <p:nvPr/>
        </p:nvSpPr>
        <p:spPr>
          <a:xfrm>
            <a:off x="523409" y="382507"/>
            <a:ext cx="6825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The Business Opportunity Behind Customer Flow Optimization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3E484C8-442D-E0D0-1F33-2586866D4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064" y="506332"/>
            <a:ext cx="285635" cy="28563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4E3B94F-F051-8863-EAF4-79E044D09EBD}"/>
              </a:ext>
            </a:extLst>
          </p:cNvPr>
          <p:cNvSpPr txBox="1"/>
          <p:nvPr/>
        </p:nvSpPr>
        <p:spPr>
          <a:xfrm>
            <a:off x="523410" y="4433828"/>
            <a:ext cx="44367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4427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Retailers Continue Investing in: </a:t>
            </a:r>
            <a:br>
              <a:rPr lang="en-US" sz="1600" i="1" dirty="0">
                <a:solidFill>
                  <a:srgbClr val="04427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US" sz="1600" i="1" dirty="0">
                <a:solidFill>
                  <a:srgbClr val="04427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Self-service, digital customer interaction, mobile engagement, and operational automation technologies.</a:t>
            </a:r>
            <a:endParaRPr lang="de-DE" sz="1600" i="1" dirty="0">
              <a:solidFill>
                <a:srgbClr val="04427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41F4A49-5A3C-555F-5FBD-1079D7BCF722}"/>
              </a:ext>
            </a:extLst>
          </p:cNvPr>
          <p:cNvSpPr txBox="1"/>
          <p:nvPr/>
        </p:nvSpPr>
        <p:spPr>
          <a:xfrm>
            <a:off x="523409" y="2208113"/>
            <a:ext cx="4639141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4427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$143B+</a:t>
            </a:r>
            <a:r>
              <a:rPr lang="en-US" sz="16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Global self-service technology market projected by 2035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4427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10%+</a:t>
            </a:r>
            <a:r>
              <a:rPr lang="en-US" sz="16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Expected annual growth across self-service and interactive kiosk markets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BE02CA9-1735-9D85-ADBC-8BCDC7EAC1CF}"/>
              </a:ext>
            </a:extLst>
          </p:cNvPr>
          <p:cNvSpPr txBox="1"/>
          <p:nvPr/>
        </p:nvSpPr>
        <p:spPr>
          <a:xfrm>
            <a:off x="807720" y="3579293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80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(Source: </a:t>
            </a:r>
            <a:r>
              <a:rPr lang="en-US" sz="8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  <a:hlinkClick r:id="rId3"/>
              </a:rPr>
              <a:t>https://www.precedenceresearch.com/self-service-technologies-market</a:t>
            </a:r>
            <a:r>
              <a:rPr lang="en-US" sz="8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)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20195A12-5C83-1C7F-2A9B-C3CFBBA1D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2470162"/>
            <a:ext cx="4552215" cy="303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71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C03305-9EBC-125E-B7BE-73E291182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A4D24AB-172B-66FE-102C-CA4699CA190E}"/>
              </a:ext>
            </a:extLst>
          </p:cNvPr>
          <p:cNvSpPr txBox="1"/>
          <p:nvPr/>
        </p:nvSpPr>
        <p:spPr>
          <a:xfrm>
            <a:off x="523409" y="382507"/>
            <a:ext cx="6825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Hidden Costs of </a:t>
            </a:r>
            <a:br>
              <a:rPr lang="en-US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US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Unmanaged Customer Flow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93A55BF-AAB2-02CC-0BC9-0D3FA629D9D4}"/>
              </a:ext>
            </a:extLst>
          </p:cNvPr>
          <p:cNvSpPr txBox="1"/>
          <p:nvPr/>
        </p:nvSpPr>
        <p:spPr>
          <a:xfrm>
            <a:off x="523409" y="2208113"/>
            <a:ext cx="11049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Lost Revenue  </a:t>
            </a:r>
            <a:r>
              <a:rPr lang="en-US" sz="1600" dirty="0">
                <a:solidFill>
                  <a:srgbClr val="04427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| </a:t>
            </a:r>
            <a:r>
              <a:rPr lang="en-US" sz="16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Reduced Throughput  </a:t>
            </a:r>
            <a:r>
              <a:rPr lang="en-US" sz="1600" dirty="0">
                <a:solidFill>
                  <a:srgbClr val="04427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| </a:t>
            </a:r>
            <a:r>
              <a:rPr lang="en-US" sz="16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Increased Operational Pressure  </a:t>
            </a:r>
            <a:r>
              <a:rPr lang="en-US" sz="1600" dirty="0">
                <a:solidFill>
                  <a:srgbClr val="04427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| </a:t>
            </a:r>
            <a:r>
              <a:rPr lang="en-US" sz="16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Outdated Customer Experiences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192E02F-D662-2267-C5B6-12A524AAA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064" y="506332"/>
            <a:ext cx="285635" cy="28563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D95DA5A-2C6F-45CC-20B1-47CF7C652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445" y="3150850"/>
            <a:ext cx="2035656" cy="116048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1E3781B-A805-2A4E-DBB8-52FB7706B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2210" y="3150850"/>
            <a:ext cx="2480760" cy="141383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9A4BE1A-26CE-EF35-0606-862A54CAB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6869" y="3150850"/>
            <a:ext cx="2845341" cy="162392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74E63D8-4CCE-241F-A0DB-F61D7497E1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865" y="3133546"/>
            <a:ext cx="3426529" cy="196233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2640001-BDF2-595E-0EA6-37E22279784A}"/>
              </a:ext>
            </a:extLst>
          </p:cNvPr>
          <p:cNvSpPr txBox="1"/>
          <p:nvPr/>
        </p:nvSpPr>
        <p:spPr>
          <a:xfrm>
            <a:off x="6048142" y="5378959"/>
            <a:ext cx="56702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4427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Long wait times are no longer just a customer issue. They directly impact operational performance and revenue generation.</a:t>
            </a:r>
            <a:endParaRPr lang="de-DE" sz="1600" i="1" dirty="0">
              <a:solidFill>
                <a:srgbClr val="04427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451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C9B4F0-E83D-A793-40B1-1608066ED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C88440C-C8C2-D8D8-5052-B042AE81E323}"/>
              </a:ext>
            </a:extLst>
          </p:cNvPr>
          <p:cNvSpPr txBox="1"/>
          <p:nvPr/>
        </p:nvSpPr>
        <p:spPr>
          <a:xfrm>
            <a:off x="523410" y="382507"/>
            <a:ext cx="62695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Our Solutions for 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Modern Service Environments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5F90AF1-3974-134B-1711-B54CD0FD6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064" y="506332"/>
            <a:ext cx="285635" cy="285635"/>
          </a:xfrm>
          <a:prstGeom prst="rect">
            <a:avLst/>
          </a:prstGeom>
        </p:spPr>
      </p:pic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BC9F290B-E743-980E-6AFF-9E497EC7C953}"/>
              </a:ext>
            </a:extLst>
          </p:cNvPr>
          <p:cNvSpPr/>
          <p:nvPr/>
        </p:nvSpPr>
        <p:spPr>
          <a:xfrm>
            <a:off x="523409" y="2077365"/>
            <a:ext cx="2513088" cy="3523335"/>
          </a:xfrm>
          <a:prstGeom prst="roundRect">
            <a:avLst>
              <a:gd name="adj" fmla="val 5275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3A1624C-1496-EB11-672D-B50557563754}"/>
              </a:ext>
            </a:extLst>
          </p:cNvPr>
          <p:cNvSpPr txBox="1"/>
          <p:nvPr/>
        </p:nvSpPr>
        <p:spPr>
          <a:xfrm>
            <a:off x="692421" y="2811273"/>
            <a:ext cx="1996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4427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Customer Interaction</a:t>
            </a:r>
          </a:p>
        </p:txBody>
      </p:sp>
      <p:sp>
        <p:nvSpPr>
          <p:cNvPr id="41" name="Rechteck: abgerundete Ecken 40">
            <a:extLst>
              <a:ext uri="{FF2B5EF4-FFF2-40B4-BE49-F238E27FC236}">
                <a16:creationId xmlns:a16="http://schemas.microsoft.com/office/drawing/2014/main" id="{F228AF08-C46B-C1A5-694D-3DC81FA8E3F4}"/>
              </a:ext>
            </a:extLst>
          </p:cNvPr>
          <p:cNvSpPr/>
          <p:nvPr/>
        </p:nvSpPr>
        <p:spPr>
          <a:xfrm>
            <a:off x="3306819" y="2077365"/>
            <a:ext cx="2513088" cy="3523335"/>
          </a:xfrm>
          <a:prstGeom prst="roundRect">
            <a:avLst>
              <a:gd name="adj" fmla="val 5275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F4F5B0AB-49D7-7366-1D05-03D27D8B326C}"/>
              </a:ext>
            </a:extLst>
          </p:cNvPr>
          <p:cNvSpPr txBox="1"/>
          <p:nvPr/>
        </p:nvSpPr>
        <p:spPr>
          <a:xfrm>
            <a:off x="3475831" y="2814134"/>
            <a:ext cx="1743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4427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Service </a:t>
            </a:r>
            <a:r>
              <a:rPr lang="de-DE" sz="1400" dirty="0" err="1">
                <a:solidFill>
                  <a:srgbClr val="04427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Operations</a:t>
            </a:r>
            <a:endParaRPr lang="de-DE" sz="1400" dirty="0">
              <a:solidFill>
                <a:srgbClr val="04427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58" name="Grafik 57">
            <a:extLst>
              <a:ext uri="{FF2B5EF4-FFF2-40B4-BE49-F238E27FC236}">
                <a16:creationId xmlns:a16="http://schemas.microsoft.com/office/drawing/2014/main" id="{6EFDBB82-3E3A-131D-8800-A9F8080FB0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3402" y="2258561"/>
            <a:ext cx="379850" cy="37985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4FB5E7C-823E-8F05-5BE2-65A8167A5C06}"/>
              </a:ext>
            </a:extLst>
          </p:cNvPr>
          <p:cNvSpPr txBox="1"/>
          <p:nvPr/>
        </p:nvSpPr>
        <p:spPr>
          <a:xfrm>
            <a:off x="692421" y="3519091"/>
            <a:ext cx="209418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Mobile Check-In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QR Workflows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Kiosk Software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SMS Notifications</a:t>
            </a:r>
            <a:endParaRPr lang="de-DE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120272A-BC7C-FDFD-33C5-F488A7FE0F11}"/>
              </a:ext>
            </a:extLst>
          </p:cNvPr>
          <p:cNvSpPr txBox="1"/>
          <p:nvPr/>
        </p:nvSpPr>
        <p:spPr>
          <a:xfrm>
            <a:off x="3475831" y="3577759"/>
            <a:ext cx="20941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Walk-In Management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Appointment Management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Customer Calling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Service Orchestration</a:t>
            </a:r>
            <a:endParaRPr lang="de-DE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1F6B333D-81A4-3076-2A3E-6C9C16708D09}"/>
              </a:ext>
            </a:extLst>
          </p:cNvPr>
          <p:cNvSpPr/>
          <p:nvPr/>
        </p:nvSpPr>
        <p:spPr>
          <a:xfrm>
            <a:off x="6116490" y="2077365"/>
            <a:ext cx="2513088" cy="3523335"/>
          </a:xfrm>
          <a:prstGeom prst="roundRect">
            <a:avLst>
              <a:gd name="adj" fmla="val 5275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E3F1905-F8EA-9C2D-B1CA-F8189972A30E}"/>
              </a:ext>
            </a:extLst>
          </p:cNvPr>
          <p:cNvSpPr txBox="1"/>
          <p:nvPr/>
        </p:nvSpPr>
        <p:spPr>
          <a:xfrm>
            <a:off x="6285502" y="2814134"/>
            <a:ext cx="1743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4427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Enterprise </a:t>
            </a:r>
            <a:r>
              <a:rPr lang="de-DE" sz="1400" dirty="0" err="1">
                <a:solidFill>
                  <a:srgbClr val="04427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Intelligence</a:t>
            </a:r>
            <a:endParaRPr lang="de-DE" sz="1400" dirty="0">
              <a:solidFill>
                <a:srgbClr val="04427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6B9A06A-E2A6-D48A-A16D-3A42B19158D5}"/>
              </a:ext>
            </a:extLst>
          </p:cNvPr>
          <p:cNvSpPr txBox="1"/>
          <p:nvPr/>
        </p:nvSpPr>
        <p:spPr>
          <a:xfrm>
            <a:off x="6325942" y="3577759"/>
            <a:ext cx="20941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Analytics &amp; Reporting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Multi-Location Management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IoT </a:t>
            </a:r>
            <a:r>
              <a:rPr lang="en-US" sz="12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Divice</a:t>
            </a: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 Monitoring </a:t>
            </a:r>
            <a:b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(Securus)</a:t>
            </a:r>
            <a:endParaRPr lang="de-DE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262947A-0477-8F01-895E-9E63BE69C8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13073" y="2246825"/>
            <a:ext cx="379850" cy="379850"/>
          </a:xfrm>
          <a:prstGeom prst="rect">
            <a:avLst/>
          </a:prstGeom>
        </p:spPr>
      </p:pic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33C94946-594E-909A-7B75-E76635E257A4}"/>
              </a:ext>
            </a:extLst>
          </p:cNvPr>
          <p:cNvSpPr/>
          <p:nvPr/>
        </p:nvSpPr>
        <p:spPr>
          <a:xfrm>
            <a:off x="8926161" y="2077365"/>
            <a:ext cx="2513088" cy="3523335"/>
          </a:xfrm>
          <a:prstGeom prst="roundRect">
            <a:avLst>
              <a:gd name="adj" fmla="val 5275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94E7542-2B43-9DF4-FCB2-AA0809EF506E}"/>
              </a:ext>
            </a:extLst>
          </p:cNvPr>
          <p:cNvSpPr txBox="1"/>
          <p:nvPr/>
        </p:nvSpPr>
        <p:spPr>
          <a:xfrm>
            <a:off x="9095173" y="2814134"/>
            <a:ext cx="1743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4427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Enterprise </a:t>
            </a:r>
            <a:r>
              <a:rPr lang="de-DE" sz="1400" dirty="0" err="1">
                <a:solidFill>
                  <a:srgbClr val="04427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Deployment</a:t>
            </a:r>
            <a:endParaRPr lang="de-DE" sz="1400" dirty="0">
              <a:solidFill>
                <a:srgbClr val="04427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525C280-BFC4-96A6-0684-DE86F225F323}"/>
              </a:ext>
            </a:extLst>
          </p:cNvPr>
          <p:cNvSpPr txBox="1"/>
          <p:nvPr/>
        </p:nvSpPr>
        <p:spPr>
          <a:xfrm>
            <a:off x="9135613" y="3577758"/>
            <a:ext cx="209418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API-Driven Integration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Rapid Rollouts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Infrastructure Compatibility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Centralized Device Management</a:t>
            </a:r>
            <a:endParaRPr lang="de-DE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C67B7D3E-32F7-BF94-982B-54DDB698824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28816" y="2254641"/>
            <a:ext cx="373778" cy="373778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A845791C-5B6F-D437-753F-BAEAF5A856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3666" y="2246825"/>
            <a:ext cx="379850" cy="37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99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6A279B-9589-278D-AEB7-518E13D1D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37955F8-4573-4278-ACBA-6F31F51C4F26}"/>
              </a:ext>
            </a:extLst>
          </p:cNvPr>
          <p:cNvSpPr txBox="1"/>
          <p:nvPr/>
        </p:nvSpPr>
        <p:spPr>
          <a:xfrm>
            <a:off x="665649" y="1927146"/>
            <a:ext cx="49071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The Measurable Impact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lang="en-US" sz="2000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 Customer Flow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Manamgenet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E7B466D-C2B2-F4AF-8CF5-694D7E906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064" y="506332"/>
            <a:ext cx="285635" cy="28563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D1659D4-E975-2BC1-772A-0C405A0F5C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15760" y="1927146"/>
            <a:ext cx="4700841" cy="264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27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A7859B-100B-9B00-324C-68901C0C7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1D7C132-8754-08B9-BE68-067948497972}"/>
              </a:ext>
            </a:extLst>
          </p:cNvPr>
          <p:cNvSpPr txBox="1"/>
          <p:nvPr/>
        </p:nvSpPr>
        <p:spPr>
          <a:xfrm>
            <a:off x="523409" y="616187"/>
            <a:ext cx="8759326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Realistic estimated annual improvement ranges for retailers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lang="en-US" sz="105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ased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 on industry studies, queue-management deployments, and operational consulting benchmarks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202AB20-1654-69BD-46FD-1EE4F3B4EBEB}"/>
              </a:ext>
            </a:extLst>
          </p:cNvPr>
          <p:cNvSpPr txBox="1"/>
          <p:nvPr/>
        </p:nvSpPr>
        <p:spPr>
          <a:xfrm>
            <a:off x="523409" y="1524889"/>
            <a:ext cx="4849869" cy="1934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Typical Impact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10–40% reduction in wait times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1–5% increase in completed purchases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5–15% increase in customer satisfaction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2–10% revenue improvement annually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12A6C27-08BE-EA4D-F35A-728AF8D1A152}"/>
              </a:ext>
            </a:extLst>
          </p:cNvPr>
          <p:cNvSpPr txBox="1"/>
          <p:nvPr/>
        </p:nvSpPr>
        <p:spPr>
          <a:xfrm>
            <a:off x="5885984" y="1524888"/>
            <a:ext cx="4849869" cy="1565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Large retailer: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$500M annual sales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2% recovered sales from fewer walkouts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Equals $10M/year additional revenue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F532C50-C1E8-21E1-A688-799E5CC31205}"/>
              </a:ext>
            </a:extLst>
          </p:cNvPr>
          <p:cNvSpPr txBox="1"/>
          <p:nvPr/>
        </p:nvSpPr>
        <p:spPr>
          <a:xfrm>
            <a:off x="523410" y="3972813"/>
            <a:ext cx="4420066" cy="1811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Major chains sometimes justify queue systems entirely from: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Reduced abandonment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Increased repeat visits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Labor scheduling optimization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CD46615-674C-B630-6DF8-48CBED9CF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84" y="3848176"/>
            <a:ext cx="3396751" cy="193641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1F3AEC05-F6E2-1C84-EDFB-09CD7F405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697" y="4532430"/>
            <a:ext cx="2998503" cy="170938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5505B5E-9855-F77E-C28F-72BC9FF33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064" y="506332"/>
            <a:ext cx="285635" cy="28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46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12FC7E-DA58-174B-1E69-03FD3F22A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31CFF72A-2ED8-E189-514D-8B0597AA965A}"/>
              </a:ext>
            </a:extLst>
          </p:cNvPr>
          <p:cNvSpPr txBox="1"/>
          <p:nvPr/>
        </p:nvSpPr>
        <p:spPr>
          <a:xfrm>
            <a:off x="523409" y="616187"/>
            <a:ext cx="81951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The Biggest Financial Drivers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31DE22F-042B-779B-E8CF-849B2C6C64CE}"/>
              </a:ext>
            </a:extLst>
          </p:cNvPr>
          <p:cNvSpPr txBox="1"/>
          <p:nvPr/>
        </p:nvSpPr>
        <p:spPr>
          <a:xfrm>
            <a:off x="523409" y="2181136"/>
            <a:ext cx="5191591" cy="3223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The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largest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gains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usually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come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from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Customers not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leaving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Serving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more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customers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with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the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same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staff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Improved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scheduling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Digital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appointment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adoption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Premium/VIP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customer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handling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Real-time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analytics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Cross-selling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while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customers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wait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A677C8D-F163-E533-A7A5-3B25AF7226F9}"/>
              </a:ext>
            </a:extLst>
          </p:cNvPr>
          <p:cNvSpPr txBox="1"/>
          <p:nvPr/>
        </p:nvSpPr>
        <p:spPr>
          <a:xfrm>
            <a:off x="6642100" y="2181136"/>
            <a:ext cx="5026491" cy="2150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For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large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enterprises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,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queue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management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is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increasingly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viewed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less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as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“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line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control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” and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more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as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Customer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journey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orchestration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Operational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analytics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Labor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optimization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infrastructure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8AD41505-BE92-16AA-2EDD-971B2C3E6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45" y="4698426"/>
            <a:ext cx="2476500" cy="14118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C6DA2C30-9EE4-FECC-B92A-3BBAF269F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064" y="506332"/>
            <a:ext cx="285635" cy="28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5976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864</Words>
  <Application>Microsoft Office PowerPoint</Application>
  <PresentationFormat>Breitbild</PresentationFormat>
  <Paragraphs>127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4" baseType="lpstr">
      <vt:lpstr>Poppins Light</vt:lpstr>
      <vt:lpstr>Calibri</vt:lpstr>
      <vt:lpstr>Aptos</vt:lpstr>
      <vt:lpstr>Poppins ExtraBold</vt:lpstr>
      <vt:lpstr>Poppins</vt:lpstr>
      <vt:lpstr>Poppins SemiBold</vt:lpstr>
      <vt:lpstr>Arial</vt:lpstr>
      <vt:lpstr>Calibri Light</vt:lpstr>
      <vt:lpstr>1_Office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Walter Majewski</dc:creator>
  <cp:lastModifiedBy>Walter Majewski</cp:lastModifiedBy>
  <cp:revision>427</cp:revision>
  <dcterms:created xsi:type="dcterms:W3CDTF">2021-02-15T08:58:26Z</dcterms:created>
  <dcterms:modified xsi:type="dcterms:W3CDTF">2026-05-27T11:16:41Z</dcterms:modified>
</cp:coreProperties>
</file>